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4.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charts/chart5.xml" ContentType="application/vnd.openxmlformats-officedocument.drawingml.chart+xml"/>
  <Override PartName="/ppt/theme/themeOverride2.xml" ContentType="application/vnd.openxmlformats-officedocument.themeOverride+xml"/>
  <Override PartName="/ppt/drawings/drawing2.xml" ContentType="application/vnd.openxmlformats-officedocument.drawingml.chartshape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3" r:id="rId1"/>
    <p:sldMasterId id="2147483756" r:id="rId2"/>
  </p:sldMasterIdLst>
  <p:notesMasterIdLst>
    <p:notesMasterId r:id="rId65"/>
  </p:notesMasterIdLst>
  <p:handoutMasterIdLst>
    <p:handoutMasterId r:id="rId66"/>
  </p:handoutMasterIdLst>
  <p:sldIdLst>
    <p:sldId id="284" r:id="rId3"/>
    <p:sldId id="308" r:id="rId4"/>
    <p:sldId id="307" r:id="rId5"/>
    <p:sldId id="393" r:id="rId6"/>
    <p:sldId id="301" r:id="rId7"/>
    <p:sldId id="387" r:id="rId8"/>
    <p:sldId id="388" r:id="rId9"/>
    <p:sldId id="302" r:id="rId10"/>
    <p:sldId id="303" r:id="rId11"/>
    <p:sldId id="358" r:id="rId12"/>
    <p:sldId id="343" r:id="rId13"/>
    <p:sldId id="375" r:id="rId14"/>
    <p:sldId id="380" r:id="rId15"/>
    <p:sldId id="381" r:id="rId16"/>
    <p:sldId id="382" r:id="rId17"/>
    <p:sldId id="404" r:id="rId18"/>
    <p:sldId id="379" r:id="rId19"/>
    <p:sldId id="345" r:id="rId20"/>
    <p:sldId id="346" r:id="rId21"/>
    <p:sldId id="378" r:id="rId22"/>
    <p:sldId id="384" r:id="rId23"/>
    <p:sldId id="394" r:id="rId24"/>
    <p:sldId id="377" r:id="rId25"/>
    <p:sldId id="386" r:id="rId26"/>
    <p:sldId id="391" r:id="rId27"/>
    <p:sldId id="390" r:id="rId28"/>
    <p:sldId id="392" r:id="rId29"/>
    <p:sldId id="344" r:id="rId30"/>
    <p:sldId id="321" r:id="rId31"/>
    <p:sldId id="335" r:id="rId32"/>
    <p:sldId id="323" r:id="rId33"/>
    <p:sldId id="389" r:id="rId34"/>
    <p:sldId id="330" r:id="rId35"/>
    <p:sldId id="327" r:id="rId36"/>
    <p:sldId id="348" r:id="rId37"/>
    <p:sldId id="326" r:id="rId38"/>
    <p:sldId id="338" r:id="rId39"/>
    <p:sldId id="402" r:id="rId40"/>
    <p:sldId id="371" r:id="rId41"/>
    <p:sldId id="403" r:id="rId42"/>
    <p:sldId id="372" r:id="rId43"/>
    <p:sldId id="395" r:id="rId44"/>
    <p:sldId id="396" r:id="rId45"/>
    <p:sldId id="397" r:id="rId46"/>
    <p:sldId id="398" r:id="rId47"/>
    <p:sldId id="399" r:id="rId48"/>
    <p:sldId id="351" r:id="rId49"/>
    <p:sldId id="352" r:id="rId50"/>
    <p:sldId id="401" r:id="rId51"/>
    <p:sldId id="367" r:id="rId52"/>
    <p:sldId id="353" r:id="rId53"/>
    <p:sldId id="356" r:id="rId54"/>
    <p:sldId id="360" r:id="rId55"/>
    <p:sldId id="354" r:id="rId56"/>
    <p:sldId id="355" r:id="rId57"/>
    <p:sldId id="362" r:id="rId58"/>
    <p:sldId id="361" r:id="rId59"/>
    <p:sldId id="400" r:id="rId60"/>
    <p:sldId id="291" r:id="rId61"/>
    <p:sldId id="292" r:id="rId62"/>
    <p:sldId id="349" r:id="rId63"/>
    <p:sldId id="376" r:id="rId64"/>
  </p:sldIdLst>
  <p:sldSz cx="9144000" cy="6858000" type="screen4x3"/>
  <p:notesSz cx="7102475" cy="8991600"/>
  <p:defaultTex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84A5CA"/>
    <a:srgbClr val="5F5F5F"/>
    <a:srgbClr val="AAC1DA"/>
    <a:srgbClr val="D1DBEB"/>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309" autoAdjust="0"/>
    <p:restoredTop sz="93508" autoAdjust="0"/>
  </p:normalViewPr>
  <p:slideViewPr>
    <p:cSldViewPr>
      <p:cViewPr varScale="1">
        <p:scale>
          <a:sx n="63" d="100"/>
          <a:sy n="63" d="100"/>
        </p:scale>
        <p:origin x="58" y="51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oleObject" Target="Macintosh%20HD:Users:vaishnav:Downloads:DRAM%20Model%20and%20Test%20yearly%20trends-1.xls" TargetMode="External"/><Relationship Id="rId1" Type="http://schemas.openxmlformats.org/officeDocument/2006/relationships/themeOverride" Target="../theme/themeOverride1.xml"/></Relationships>
</file>

<file path=ppt/charts/_rels/chart5.xml.rels><?xml version="1.0" encoding="UTF-8" standalone="yes"?>
<Relationships xmlns="http://schemas.openxmlformats.org/package/2006/relationships"><Relationship Id="rId3" Type="http://schemas.openxmlformats.org/officeDocument/2006/relationships/chartUserShapes" Target="../drawings/drawing2.xml"/><Relationship Id="rId2" Type="http://schemas.openxmlformats.org/officeDocument/2006/relationships/oleObject" Target="Macintosh%20HD:Users:vaishnav:Documents:phd:MemoryCalculator:Memory_Interface_Calculator.xlsx" TargetMode="External"/><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0675763590273724E-2"/>
          <c:y val="7.3272322379807492E-2"/>
          <c:w val="0.94464804885377296"/>
          <c:h val="0.87270620252752895"/>
        </c:manualLayout>
      </c:layout>
      <c:radarChart>
        <c:radarStyle val="filled"/>
        <c:varyColors val="0"/>
        <c:ser>
          <c:idx val="0"/>
          <c:order val="0"/>
          <c:tx>
            <c:strRef>
              <c:f>Sheet1!$B$1</c:f>
              <c:strCache>
                <c:ptCount val="1"/>
                <c:pt idx="0">
                  <c:v>CPU</c:v>
                </c:pt>
              </c:strCache>
            </c:strRef>
          </c:tx>
          <c:spPr>
            <a:solidFill>
              <a:schemeClr val="accent1">
                <a:lumMod val="75000"/>
                <a:alpha val="40000"/>
              </a:schemeClr>
            </a:solidFill>
            <a:ln w="50800">
              <a:solidFill>
                <a:schemeClr val="accent1">
                  <a:lumMod val="50000"/>
                </a:schemeClr>
              </a:solidFill>
            </a:ln>
            <a:effectLst/>
          </c:spPr>
          <c:cat>
            <c:strRef>
              <c:f>Sheet1!$A$2:$A$6</c:f>
              <c:strCache>
                <c:ptCount val="5"/>
                <c:pt idx="0">
                  <c:v>AD</c:v>
                </c:pt>
                <c:pt idx="1">
                  <c:v>PE</c:v>
                </c:pt>
                <c:pt idx="2">
                  <c:v>PO</c:v>
                </c:pt>
                <c:pt idx="3">
                  <c:v>PR</c:v>
                </c:pt>
                <c:pt idx="4">
                  <c:v>SC</c:v>
                </c:pt>
              </c:strCache>
            </c:strRef>
          </c:cat>
          <c:val>
            <c:numRef>
              <c:f>Sheet1!$B$2:$B$6</c:f>
              <c:numCache>
                <c:formatCode>General</c:formatCode>
                <c:ptCount val="5"/>
                <c:pt idx="0">
                  <c:v>5</c:v>
                </c:pt>
                <c:pt idx="1">
                  <c:v>1</c:v>
                </c:pt>
                <c:pt idx="2">
                  <c:v>2</c:v>
                </c:pt>
                <c:pt idx="3">
                  <c:v>5</c:v>
                </c:pt>
                <c:pt idx="4">
                  <c:v>5</c:v>
                </c:pt>
              </c:numCache>
            </c:numRef>
          </c:val>
          <c:extLst>
            <c:ext xmlns:c16="http://schemas.microsoft.com/office/drawing/2014/chart" uri="{C3380CC4-5D6E-409C-BE32-E72D297353CC}">
              <c16:uniqueId val="{00000000-F16D-4775-AE35-D26FB3DA6D7F}"/>
            </c:ext>
          </c:extLst>
        </c:ser>
        <c:ser>
          <c:idx val="1"/>
          <c:order val="1"/>
          <c:tx>
            <c:strRef>
              <c:f>Sheet1!$C$1</c:f>
              <c:strCache>
                <c:ptCount val="1"/>
                <c:pt idx="0">
                  <c:v>GPGPU</c:v>
                </c:pt>
              </c:strCache>
            </c:strRef>
          </c:tx>
          <c:spPr>
            <a:solidFill>
              <a:srgbClr val="9966FF">
                <a:alpha val="30000"/>
              </a:srgbClr>
            </a:solidFill>
            <a:ln w="50800">
              <a:solidFill>
                <a:schemeClr val="tx1">
                  <a:lumMod val="50000"/>
                  <a:lumOff val="50000"/>
                </a:schemeClr>
              </a:solidFill>
            </a:ln>
            <a:effectLst/>
          </c:spPr>
          <c:cat>
            <c:strRef>
              <c:f>Sheet1!$A$2:$A$6</c:f>
              <c:strCache>
                <c:ptCount val="5"/>
                <c:pt idx="0">
                  <c:v>AD</c:v>
                </c:pt>
                <c:pt idx="1">
                  <c:v>PE</c:v>
                </c:pt>
                <c:pt idx="2">
                  <c:v>PO</c:v>
                </c:pt>
                <c:pt idx="3">
                  <c:v>PR</c:v>
                </c:pt>
                <c:pt idx="4">
                  <c:v>SC</c:v>
                </c:pt>
              </c:strCache>
            </c:strRef>
          </c:cat>
          <c:val>
            <c:numRef>
              <c:f>Sheet1!$C$2:$C$6</c:f>
              <c:numCache>
                <c:formatCode>General</c:formatCode>
                <c:ptCount val="5"/>
                <c:pt idx="0">
                  <c:v>4</c:v>
                </c:pt>
                <c:pt idx="1">
                  <c:v>2</c:v>
                </c:pt>
                <c:pt idx="2">
                  <c:v>1</c:v>
                </c:pt>
                <c:pt idx="3">
                  <c:v>5</c:v>
                </c:pt>
                <c:pt idx="4">
                  <c:v>5</c:v>
                </c:pt>
              </c:numCache>
            </c:numRef>
          </c:val>
          <c:extLst>
            <c:ext xmlns:c16="http://schemas.microsoft.com/office/drawing/2014/chart" uri="{C3380CC4-5D6E-409C-BE32-E72D297353CC}">
              <c16:uniqueId val="{00000001-F16D-4775-AE35-D26FB3DA6D7F}"/>
            </c:ext>
          </c:extLst>
        </c:ser>
        <c:dLbls>
          <c:showLegendKey val="0"/>
          <c:showVal val="0"/>
          <c:showCatName val="0"/>
          <c:showSerName val="0"/>
          <c:showPercent val="0"/>
          <c:showBubbleSize val="0"/>
        </c:dLbls>
        <c:axId val="46991616"/>
        <c:axId val="47001600"/>
      </c:radarChart>
      <c:catAx>
        <c:axId val="4699161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dk1">
                    <a:lumMod val="50000"/>
                    <a:lumOff val="50000"/>
                  </a:schemeClr>
                </a:solidFill>
                <a:latin typeface="+mn-lt"/>
                <a:ea typeface="+mn-ea"/>
                <a:cs typeface="+mn-cs"/>
              </a:defRPr>
            </a:pPr>
            <a:endParaRPr lang="zh-CN"/>
          </a:p>
        </c:txPr>
        <c:crossAx val="47001600"/>
        <c:crosses val="autoZero"/>
        <c:auto val="1"/>
        <c:lblAlgn val="ctr"/>
        <c:lblOffset val="100"/>
        <c:noMultiLvlLbl val="0"/>
      </c:catAx>
      <c:valAx>
        <c:axId val="47001600"/>
        <c:scaling>
          <c:orientation val="minMax"/>
        </c:scaling>
        <c:delete val="1"/>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crossAx val="46991616"/>
        <c:crosses val="autoZero"/>
        <c:crossBetween val="between"/>
      </c:valAx>
      <c:spPr>
        <a:noFill/>
        <a:ln>
          <a:noFill/>
        </a:ln>
        <a:effectLst/>
      </c:spPr>
    </c:plotArea>
    <c:legend>
      <c:legendPos val="r"/>
      <c:layout>
        <c:manualLayout>
          <c:xMode val="edge"/>
          <c:yMode val="edge"/>
          <c:x val="3.7411819059986376E-2"/>
          <c:y val="0.12788511876457281"/>
          <c:w val="0.33499207170644413"/>
          <c:h val="0.16949411705414902"/>
        </c:manualLayout>
      </c:layout>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endParaRPr lang="zh-CN"/>
        </a:p>
      </c:txPr>
    </c:legend>
    <c:plotVisOnly val="1"/>
    <c:dispBlanksAs val="gap"/>
    <c:showDLblsOverMax val="0"/>
  </c:chart>
  <c:spPr>
    <a:noFill/>
    <a:ln w="9525" cap="flat" cmpd="sng" algn="ctr">
      <a:noFill/>
      <a:round/>
    </a:ln>
    <a:effectLst/>
  </c:spPr>
  <c:txPr>
    <a:bodyPr/>
    <a:lstStyle/>
    <a:p>
      <a:pPr>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0675763590273724E-2"/>
          <c:y val="7.3272322379807492E-2"/>
          <c:w val="0.94464804885377296"/>
          <c:h val="0.87270620252752895"/>
        </c:manualLayout>
      </c:layout>
      <c:radarChart>
        <c:radarStyle val="filled"/>
        <c:varyColors val="0"/>
        <c:ser>
          <c:idx val="0"/>
          <c:order val="0"/>
          <c:tx>
            <c:strRef>
              <c:f>Sheet1!$D$1</c:f>
              <c:strCache>
                <c:ptCount val="1"/>
                <c:pt idx="0">
                  <c:v>FPGA</c:v>
                </c:pt>
              </c:strCache>
            </c:strRef>
          </c:tx>
          <c:spPr>
            <a:solidFill>
              <a:srgbClr val="0000FF">
                <a:alpha val="30000"/>
              </a:srgbClr>
            </a:solidFill>
            <a:ln w="50800">
              <a:solidFill>
                <a:srgbClr val="0000FF"/>
              </a:solidFill>
            </a:ln>
            <a:effectLst/>
          </c:spPr>
          <c:cat>
            <c:strRef>
              <c:f>Sheet1!$A$2:$A$6</c:f>
              <c:strCache>
                <c:ptCount val="5"/>
                <c:pt idx="0">
                  <c:v>AD</c:v>
                </c:pt>
                <c:pt idx="1">
                  <c:v>PE</c:v>
                </c:pt>
                <c:pt idx="2">
                  <c:v>PO</c:v>
                </c:pt>
                <c:pt idx="3">
                  <c:v>PR</c:v>
                </c:pt>
                <c:pt idx="4">
                  <c:v>SC</c:v>
                </c:pt>
              </c:strCache>
            </c:strRef>
          </c:cat>
          <c:val>
            <c:numRef>
              <c:f>Sheet1!$D$2:$D$6</c:f>
              <c:numCache>
                <c:formatCode>General</c:formatCode>
                <c:ptCount val="5"/>
                <c:pt idx="0">
                  <c:v>3</c:v>
                </c:pt>
                <c:pt idx="1">
                  <c:v>3</c:v>
                </c:pt>
                <c:pt idx="2">
                  <c:v>3</c:v>
                </c:pt>
                <c:pt idx="3">
                  <c:v>3</c:v>
                </c:pt>
                <c:pt idx="4">
                  <c:v>3</c:v>
                </c:pt>
              </c:numCache>
            </c:numRef>
          </c:val>
          <c:extLst>
            <c:ext xmlns:c16="http://schemas.microsoft.com/office/drawing/2014/chart" uri="{C3380CC4-5D6E-409C-BE32-E72D297353CC}">
              <c16:uniqueId val="{00000000-8D20-445C-A997-A8E46F38E28F}"/>
            </c:ext>
          </c:extLst>
        </c:ser>
        <c:dLbls>
          <c:showLegendKey val="0"/>
          <c:showVal val="0"/>
          <c:showCatName val="0"/>
          <c:showSerName val="0"/>
          <c:showPercent val="0"/>
          <c:showBubbleSize val="0"/>
        </c:dLbls>
        <c:axId val="47025536"/>
        <c:axId val="47035520"/>
      </c:radarChart>
      <c:catAx>
        <c:axId val="4702553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dk1">
                    <a:lumMod val="50000"/>
                    <a:lumOff val="50000"/>
                  </a:schemeClr>
                </a:solidFill>
                <a:latin typeface="+mn-lt"/>
                <a:ea typeface="+mn-ea"/>
                <a:cs typeface="+mn-cs"/>
              </a:defRPr>
            </a:pPr>
            <a:endParaRPr lang="zh-CN"/>
          </a:p>
        </c:txPr>
        <c:crossAx val="47035520"/>
        <c:crosses val="autoZero"/>
        <c:auto val="1"/>
        <c:lblAlgn val="ctr"/>
        <c:lblOffset val="100"/>
        <c:noMultiLvlLbl val="0"/>
      </c:catAx>
      <c:valAx>
        <c:axId val="47035520"/>
        <c:scaling>
          <c:orientation val="minMax"/>
          <c:max val="5"/>
        </c:scaling>
        <c:delete val="1"/>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crossAx val="47025536"/>
        <c:crosses val="autoZero"/>
        <c:crossBetween val="between"/>
      </c:valAx>
      <c:spPr>
        <a:noFill/>
        <a:ln>
          <a:noFill/>
        </a:ln>
        <a:effectLst/>
      </c:spPr>
    </c:plotArea>
    <c:legend>
      <c:legendPos val="t"/>
      <c:layout>
        <c:manualLayout>
          <c:xMode val="edge"/>
          <c:yMode val="edge"/>
          <c:x val="0.60932122590283122"/>
          <c:y val="0.19157843419256787"/>
          <c:w val="0.3036008924870055"/>
          <c:h val="9.4704474494663876E-2"/>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dk1">
                  <a:lumMod val="50000"/>
                  <a:lumOff val="50000"/>
                </a:schemeClr>
              </a:solidFill>
              <a:latin typeface="+mn-lt"/>
              <a:ea typeface="+mn-ea"/>
              <a:cs typeface="+mn-cs"/>
            </a:defRPr>
          </a:pPr>
          <a:endParaRPr lang="zh-CN"/>
        </a:p>
      </c:txPr>
    </c:legend>
    <c:plotVisOnly val="1"/>
    <c:dispBlanksAs val="gap"/>
    <c:showDLblsOverMax val="0"/>
  </c:chart>
  <c:spPr>
    <a:noFill/>
    <a:ln w="9525" cap="flat" cmpd="sng" algn="ctr">
      <a:noFill/>
      <a:round/>
    </a:ln>
    <a:effectLst/>
  </c:spPr>
  <c:txPr>
    <a:bodyPr/>
    <a:lstStyle/>
    <a:p>
      <a:pPr>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0675763590273724E-2"/>
          <c:y val="7.3272322379807492E-2"/>
          <c:w val="0.94464804885377296"/>
          <c:h val="0.87270620252752895"/>
        </c:manualLayout>
      </c:layout>
      <c:radarChart>
        <c:radarStyle val="filled"/>
        <c:varyColors val="0"/>
        <c:ser>
          <c:idx val="0"/>
          <c:order val="0"/>
          <c:tx>
            <c:strRef>
              <c:f>Sheet1!$E$1</c:f>
              <c:strCache>
                <c:ptCount val="1"/>
                <c:pt idx="0">
                  <c:v>ASIC</c:v>
                </c:pt>
              </c:strCache>
            </c:strRef>
          </c:tx>
          <c:spPr>
            <a:solidFill>
              <a:srgbClr val="92D050">
                <a:alpha val="40000"/>
              </a:srgbClr>
            </a:solidFill>
            <a:ln w="50800">
              <a:solidFill>
                <a:srgbClr val="92D050"/>
              </a:solidFill>
            </a:ln>
            <a:effectLst/>
          </c:spPr>
          <c:cat>
            <c:strRef>
              <c:f>Sheet1!$A$2:$A$6</c:f>
              <c:strCache>
                <c:ptCount val="5"/>
                <c:pt idx="0">
                  <c:v>AD</c:v>
                </c:pt>
                <c:pt idx="1">
                  <c:v>PE</c:v>
                </c:pt>
                <c:pt idx="2">
                  <c:v>PO</c:v>
                </c:pt>
                <c:pt idx="3">
                  <c:v>PR</c:v>
                </c:pt>
                <c:pt idx="4">
                  <c:v>SC</c:v>
                </c:pt>
              </c:strCache>
            </c:strRef>
          </c:cat>
          <c:val>
            <c:numRef>
              <c:f>Sheet1!$E$2:$E$6</c:f>
              <c:numCache>
                <c:formatCode>General</c:formatCode>
                <c:ptCount val="5"/>
                <c:pt idx="0">
                  <c:v>2</c:v>
                </c:pt>
                <c:pt idx="1">
                  <c:v>5</c:v>
                </c:pt>
                <c:pt idx="2">
                  <c:v>4</c:v>
                </c:pt>
                <c:pt idx="3">
                  <c:v>2</c:v>
                </c:pt>
                <c:pt idx="4">
                  <c:v>2</c:v>
                </c:pt>
              </c:numCache>
            </c:numRef>
          </c:val>
          <c:extLst>
            <c:ext xmlns:c16="http://schemas.microsoft.com/office/drawing/2014/chart" uri="{C3380CC4-5D6E-409C-BE32-E72D297353CC}">
              <c16:uniqueId val="{00000000-91E5-403B-880D-5178205CACD0}"/>
            </c:ext>
          </c:extLst>
        </c:ser>
        <c:dLbls>
          <c:showLegendKey val="0"/>
          <c:showVal val="0"/>
          <c:showCatName val="0"/>
          <c:showSerName val="0"/>
          <c:showPercent val="0"/>
          <c:showBubbleSize val="0"/>
        </c:dLbls>
        <c:axId val="47076096"/>
        <c:axId val="47077632"/>
      </c:radarChart>
      <c:catAx>
        <c:axId val="470760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dk1">
                    <a:lumMod val="50000"/>
                    <a:lumOff val="50000"/>
                  </a:schemeClr>
                </a:solidFill>
                <a:latin typeface="+mn-lt"/>
                <a:ea typeface="+mn-ea"/>
                <a:cs typeface="+mn-cs"/>
              </a:defRPr>
            </a:pPr>
            <a:endParaRPr lang="zh-CN"/>
          </a:p>
        </c:txPr>
        <c:crossAx val="47077632"/>
        <c:crosses val="autoZero"/>
        <c:auto val="1"/>
        <c:lblAlgn val="ctr"/>
        <c:lblOffset val="100"/>
        <c:noMultiLvlLbl val="0"/>
      </c:catAx>
      <c:valAx>
        <c:axId val="47077632"/>
        <c:scaling>
          <c:orientation val="minMax"/>
        </c:scaling>
        <c:delete val="1"/>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crossAx val="47076096"/>
        <c:crosses val="autoZero"/>
        <c:crossBetween val="between"/>
      </c:valAx>
      <c:spPr>
        <a:noFill/>
        <a:ln>
          <a:noFill/>
        </a:ln>
        <a:effectLst/>
      </c:spPr>
    </c:plotArea>
    <c:legend>
      <c:legendPos val="t"/>
      <c:layout>
        <c:manualLayout>
          <c:xMode val="edge"/>
          <c:yMode val="edge"/>
          <c:x val="0.56796820367968515"/>
          <c:y val="0.11320543838651738"/>
          <c:w val="0.40981688642204722"/>
          <c:h val="0.1861396362683895"/>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dk1">
                  <a:lumMod val="50000"/>
                  <a:lumOff val="50000"/>
                </a:schemeClr>
              </a:solidFill>
              <a:latin typeface="+mn-lt"/>
              <a:ea typeface="+mn-ea"/>
              <a:cs typeface="+mn-cs"/>
            </a:defRPr>
          </a:pPr>
          <a:endParaRPr lang="zh-CN"/>
        </a:p>
      </c:txPr>
    </c:legend>
    <c:plotVisOnly val="1"/>
    <c:dispBlanksAs val="gap"/>
    <c:showDLblsOverMax val="0"/>
  </c:chart>
  <c:spPr>
    <a:noFill/>
    <a:ln w="9525" cap="flat" cmpd="sng" algn="ctr">
      <a:noFill/>
      <a:round/>
    </a:ln>
    <a:effectLst/>
  </c:spPr>
  <c:txPr>
    <a:bodyPr/>
    <a:lstStyle/>
    <a:p>
      <a:pPr>
        <a:defRPr/>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dirty="0"/>
              <a:t>DRAM Density (Gbits/die) </a:t>
            </a:r>
          </a:p>
          <a:p>
            <a:pPr>
              <a:defRPr/>
            </a:pPr>
            <a:r>
              <a:rPr lang="en-US" dirty="0"/>
              <a:t>(Source:</a:t>
            </a:r>
            <a:r>
              <a:rPr lang="en-US" baseline="0" dirty="0"/>
              <a:t> ITRS ITWG)</a:t>
            </a:r>
            <a:endParaRPr lang="en-US" dirty="0"/>
          </a:p>
        </c:rich>
      </c:tx>
      <c:layout>
        <c:manualLayout>
          <c:xMode val="edge"/>
          <c:yMode val="edge"/>
          <c:x val="0.29781326366240729"/>
          <c:y val="4.2790117662996324E-3"/>
        </c:manualLayout>
      </c:layout>
      <c:overlay val="0"/>
      <c:spPr>
        <a:noFill/>
        <a:ln w="25400">
          <a:noFill/>
        </a:ln>
      </c:spPr>
    </c:title>
    <c:autoTitleDeleted val="0"/>
    <c:plotArea>
      <c:layout>
        <c:manualLayout>
          <c:layoutTarget val="inner"/>
          <c:xMode val="edge"/>
          <c:yMode val="edge"/>
          <c:x val="0.12855499998292208"/>
          <c:y val="0.13829151587869873"/>
          <c:w val="0.85565476190476197"/>
          <c:h val="0.72489082969433116"/>
        </c:manualLayout>
      </c:layout>
      <c:lineChart>
        <c:grouping val="standard"/>
        <c:varyColors val="0"/>
        <c:ser>
          <c:idx val="0"/>
          <c:order val="0"/>
          <c:tx>
            <c:strRef>
              <c:f>'Historical fcsts'!$A$5</c:f>
              <c:strCache>
                <c:ptCount val="1"/>
                <c:pt idx="0">
                  <c:v>1999</c:v>
                </c:pt>
              </c:strCache>
            </c:strRef>
          </c:tx>
          <c:spPr>
            <a:ln w="12700">
              <a:solidFill>
                <a:srgbClr val="000090"/>
              </a:solidFill>
              <a:prstDash val="solid"/>
            </a:ln>
          </c:spPr>
          <c:marker>
            <c:symbol val="diamond"/>
            <c:size val="5"/>
            <c:spPr>
              <a:solidFill>
                <a:srgbClr val="000090"/>
              </a:solidFill>
              <a:ln>
                <a:solidFill>
                  <a:srgbClr val="000090"/>
                </a:solidFill>
                <a:prstDash val="solid"/>
              </a:ln>
            </c:spPr>
          </c:marker>
          <c:cat>
            <c:numRef>
              <c:f>'Historical fcsts'!$J$1:$AA$1</c:f>
              <c:numCache>
                <c:formatCode>General</c:formatCode>
                <c:ptCount val="18"/>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pt idx="13">
                  <c:v>2020</c:v>
                </c:pt>
                <c:pt idx="14">
                  <c:v>2021</c:v>
                </c:pt>
                <c:pt idx="15">
                  <c:v>2022</c:v>
                </c:pt>
                <c:pt idx="16">
                  <c:v>2023</c:v>
                </c:pt>
                <c:pt idx="17">
                  <c:v>2024</c:v>
                </c:pt>
              </c:numCache>
            </c:numRef>
          </c:cat>
          <c:val>
            <c:numRef>
              <c:f>'Historical fcsts'!$B$5:$AA$5</c:f>
              <c:numCache>
                <c:formatCode>General</c:formatCode>
                <c:ptCount val="18"/>
                <c:pt idx="0">
                  <c:v>4</c:v>
                </c:pt>
                <c:pt idx="1">
                  <c:v>16</c:v>
                </c:pt>
                <c:pt idx="2">
                  <c:v>16</c:v>
                </c:pt>
                <c:pt idx="3">
                  <c:v>16</c:v>
                </c:pt>
                <c:pt idx="4">
                  <c:v>64</c:v>
                </c:pt>
                <c:pt idx="5">
                  <c:v>64</c:v>
                </c:pt>
                <c:pt idx="6">
                  <c:v>64</c:v>
                </c:pt>
                <c:pt idx="7">
                  <c:v>256</c:v>
                </c:pt>
              </c:numCache>
            </c:numRef>
          </c:val>
          <c:smooth val="0"/>
          <c:extLst>
            <c:ext xmlns:c16="http://schemas.microsoft.com/office/drawing/2014/chart" uri="{C3380CC4-5D6E-409C-BE32-E72D297353CC}">
              <c16:uniqueId val="{00000000-6757-4B6B-9B79-B05E2C42FC7E}"/>
            </c:ext>
          </c:extLst>
        </c:ser>
        <c:ser>
          <c:idx val="1"/>
          <c:order val="1"/>
          <c:tx>
            <c:strRef>
              <c:f>'Historical fcsts'!$A$6</c:f>
              <c:strCache>
                <c:ptCount val="1"/>
                <c:pt idx="0">
                  <c:v>2001</c:v>
                </c:pt>
              </c:strCache>
            </c:strRef>
          </c:tx>
          <c:spPr>
            <a:ln w="12700">
              <a:solidFill>
                <a:srgbClr val="F20884"/>
              </a:solidFill>
              <a:prstDash val="solid"/>
            </a:ln>
          </c:spPr>
          <c:marker>
            <c:symbol val="square"/>
            <c:size val="5"/>
            <c:spPr>
              <a:solidFill>
                <a:srgbClr val="F20884"/>
              </a:solidFill>
              <a:ln>
                <a:solidFill>
                  <a:srgbClr val="F20884"/>
                </a:solidFill>
                <a:prstDash val="solid"/>
              </a:ln>
            </c:spPr>
          </c:marker>
          <c:cat>
            <c:numRef>
              <c:f>'Historical fcsts'!$J$1:$AA$1</c:f>
              <c:numCache>
                <c:formatCode>General</c:formatCode>
                <c:ptCount val="18"/>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pt idx="13">
                  <c:v>2020</c:v>
                </c:pt>
                <c:pt idx="14">
                  <c:v>2021</c:v>
                </c:pt>
                <c:pt idx="15">
                  <c:v>2022</c:v>
                </c:pt>
                <c:pt idx="16">
                  <c:v>2023</c:v>
                </c:pt>
                <c:pt idx="17">
                  <c:v>2024</c:v>
                </c:pt>
              </c:numCache>
            </c:numRef>
          </c:cat>
          <c:val>
            <c:numRef>
              <c:f>'Historical fcsts'!$B$6:$AA$6</c:f>
              <c:numCache>
                <c:formatCode>General</c:formatCode>
                <c:ptCount val="18"/>
                <c:pt idx="0">
                  <c:v>4</c:v>
                </c:pt>
                <c:pt idx="1">
                  <c:v>4</c:v>
                </c:pt>
                <c:pt idx="2">
                  <c:v>4</c:v>
                </c:pt>
                <c:pt idx="3">
                  <c:v>16</c:v>
                </c:pt>
                <c:pt idx="4">
                  <c:v>16</c:v>
                </c:pt>
                <c:pt idx="5">
                  <c:v>16</c:v>
                </c:pt>
                <c:pt idx="6">
                  <c:v>64</c:v>
                </c:pt>
                <c:pt idx="7">
                  <c:v>64</c:v>
                </c:pt>
                <c:pt idx="8">
                  <c:v>64</c:v>
                </c:pt>
                <c:pt idx="9">
                  <c:v>256</c:v>
                </c:pt>
              </c:numCache>
            </c:numRef>
          </c:val>
          <c:smooth val="0"/>
          <c:extLst>
            <c:ext xmlns:c16="http://schemas.microsoft.com/office/drawing/2014/chart" uri="{C3380CC4-5D6E-409C-BE32-E72D297353CC}">
              <c16:uniqueId val="{00000001-6757-4B6B-9B79-B05E2C42FC7E}"/>
            </c:ext>
          </c:extLst>
        </c:ser>
        <c:ser>
          <c:idx val="2"/>
          <c:order val="2"/>
          <c:tx>
            <c:strRef>
              <c:f>'Historical fcsts'!$A$7</c:f>
              <c:strCache>
                <c:ptCount val="1"/>
                <c:pt idx="0">
                  <c:v>2003</c:v>
                </c:pt>
              </c:strCache>
            </c:strRef>
          </c:tx>
          <c:spPr>
            <a:ln w="12700">
              <a:solidFill>
                <a:srgbClr val="FCF305"/>
              </a:solidFill>
              <a:prstDash val="solid"/>
            </a:ln>
          </c:spPr>
          <c:marker>
            <c:symbol val="triangle"/>
            <c:size val="5"/>
            <c:spPr>
              <a:solidFill>
                <a:srgbClr val="FCF305"/>
              </a:solidFill>
              <a:ln>
                <a:solidFill>
                  <a:srgbClr val="FCF305"/>
                </a:solidFill>
                <a:prstDash val="solid"/>
              </a:ln>
            </c:spPr>
          </c:marker>
          <c:cat>
            <c:numRef>
              <c:f>'Historical fcsts'!$J$1:$AA$1</c:f>
              <c:numCache>
                <c:formatCode>General</c:formatCode>
                <c:ptCount val="18"/>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pt idx="13">
                  <c:v>2020</c:v>
                </c:pt>
                <c:pt idx="14">
                  <c:v>2021</c:v>
                </c:pt>
                <c:pt idx="15">
                  <c:v>2022</c:v>
                </c:pt>
                <c:pt idx="16">
                  <c:v>2023</c:v>
                </c:pt>
                <c:pt idx="17">
                  <c:v>2024</c:v>
                </c:pt>
              </c:numCache>
            </c:numRef>
          </c:cat>
          <c:val>
            <c:numRef>
              <c:f>'Historical fcsts'!$B$7:$AA$7</c:f>
              <c:numCache>
                <c:formatCode>General</c:formatCode>
                <c:ptCount val="18"/>
                <c:pt idx="0">
                  <c:v>4</c:v>
                </c:pt>
                <c:pt idx="1">
                  <c:v>8</c:v>
                </c:pt>
                <c:pt idx="2">
                  <c:v>8</c:v>
                </c:pt>
                <c:pt idx="3">
                  <c:v>8</c:v>
                </c:pt>
                <c:pt idx="4">
                  <c:v>16</c:v>
                </c:pt>
                <c:pt idx="5">
                  <c:v>32</c:v>
                </c:pt>
                <c:pt idx="6">
                  <c:v>64</c:v>
                </c:pt>
                <c:pt idx="7">
                  <c:v>64</c:v>
                </c:pt>
                <c:pt idx="8">
                  <c:v>128</c:v>
                </c:pt>
                <c:pt idx="9">
                  <c:v>256</c:v>
                </c:pt>
                <c:pt idx="10">
                  <c:v>256</c:v>
                </c:pt>
                <c:pt idx="11">
                  <c:v>512</c:v>
                </c:pt>
              </c:numCache>
            </c:numRef>
          </c:val>
          <c:smooth val="0"/>
          <c:extLst>
            <c:ext xmlns:c16="http://schemas.microsoft.com/office/drawing/2014/chart" uri="{C3380CC4-5D6E-409C-BE32-E72D297353CC}">
              <c16:uniqueId val="{00000002-6757-4B6B-9B79-B05E2C42FC7E}"/>
            </c:ext>
          </c:extLst>
        </c:ser>
        <c:ser>
          <c:idx val="3"/>
          <c:order val="3"/>
          <c:tx>
            <c:strRef>
              <c:f>'Historical fcsts'!$A$8</c:f>
              <c:strCache>
                <c:ptCount val="1"/>
                <c:pt idx="0">
                  <c:v>2004</c:v>
                </c:pt>
              </c:strCache>
            </c:strRef>
          </c:tx>
          <c:spPr>
            <a:ln w="12700">
              <a:solidFill>
                <a:srgbClr val="00ABEA"/>
              </a:solidFill>
              <a:prstDash val="solid"/>
            </a:ln>
          </c:spPr>
          <c:marker>
            <c:symbol val="x"/>
            <c:size val="5"/>
            <c:spPr>
              <a:noFill/>
              <a:ln>
                <a:solidFill>
                  <a:srgbClr val="00ABEA"/>
                </a:solidFill>
                <a:prstDash val="solid"/>
              </a:ln>
            </c:spPr>
          </c:marker>
          <c:cat>
            <c:numRef>
              <c:f>'Historical fcsts'!$J$1:$AA$1</c:f>
              <c:numCache>
                <c:formatCode>General</c:formatCode>
                <c:ptCount val="18"/>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pt idx="13">
                  <c:v>2020</c:v>
                </c:pt>
                <c:pt idx="14">
                  <c:v>2021</c:v>
                </c:pt>
                <c:pt idx="15">
                  <c:v>2022</c:v>
                </c:pt>
                <c:pt idx="16">
                  <c:v>2023</c:v>
                </c:pt>
                <c:pt idx="17">
                  <c:v>2024</c:v>
                </c:pt>
              </c:numCache>
            </c:numRef>
          </c:cat>
          <c:val>
            <c:numRef>
              <c:f>'Historical fcsts'!$B$8:$AA$8</c:f>
              <c:numCache>
                <c:formatCode>General</c:formatCode>
                <c:ptCount val="18"/>
                <c:pt idx="0">
                  <c:v>2</c:v>
                </c:pt>
                <c:pt idx="1">
                  <c:v>4</c:v>
                </c:pt>
                <c:pt idx="2">
                  <c:v>4</c:v>
                </c:pt>
                <c:pt idx="3">
                  <c:v>8</c:v>
                </c:pt>
                <c:pt idx="4">
                  <c:v>16</c:v>
                </c:pt>
                <c:pt idx="5">
                  <c:v>16</c:v>
                </c:pt>
                <c:pt idx="6">
                  <c:v>32</c:v>
                </c:pt>
                <c:pt idx="7">
                  <c:v>64</c:v>
                </c:pt>
                <c:pt idx="8">
                  <c:v>64</c:v>
                </c:pt>
                <c:pt idx="9">
                  <c:v>128</c:v>
                </c:pt>
                <c:pt idx="10">
                  <c:v>256</c:v>
                </c:pt>
                <c:pt idx="11">
                  <c:v>256</c:v>
                </c:pt>
                <c:pt idx="12">
                  <c:v>512</c:v>
                </c:pt>
              </c:numCache>
            </c:numRef>
          </c:val>
          <c:smooth val="0"/>
          <c:extLst>
            <c:ext xmlns:c16="http://schemas.microsoft.com/office/drawing/2014/chart" uri="{C3380CC4-5D6E-409C-BE32-E72D297353CC}">
              <c16:uniqueId val="{00000003-6757-4B6B-9B79-B05E2C42FC7E}"/>
            </c:ext>
          </c:extLst>
        </c:ser>
        <c:ser>
          <c:idx val="4"/>
          <c:order val="4"/>
          <c:tx>
            <c:strRef>
              <c:f>'Historical fcsts'!$A$9</c:f>
              <c:strCache>
                <c:ptCount val="1"/>
                <c:pt idx="0">
                  <c:v>2005</c:v>
                </c:pt>
              </c:strCache>
            </c:strRef>
          </c:tx>
          <c:spPr>
            <a:ln w="12700">
              <a:solidFill>
                <a:srgbClr val="4600A5"/>
              </a:solidFill>
              <a:prstDash val="solid"/>
            </a:ln>
          </c:spPr>
          <c:marker>
            <c:symbol val="star"/>
            <c:size val="5"/>
            <c:spPr>
              <a:noFill/>
              <a:ln>
                <a:solidFill>
                  <a:srgbClr val="4600A5"/>
                </a:solidFill>
                <a:prstDash val="solid"/>
              </a:ln>
            </c:spPr>
          </c:marker>
          <c:cat>
            <c:numRef>
              <c:f>'Historical fcsts'!$J$1:$AA$1</c:f>
              <c:numCache>
                <c:formatCode>General</c:formatCode>
                <c:ptCount val="18"/>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pt idx="13">
                  <c:v>2020</c:v>
                </c:pt>
                <c:pt idx="14">
                  <c:v>2021</c:v>
                </c:pt>
                <c:pt idx="15">
                  <c:v>2022</c:v>
                </c:pt>
                <c:pt idx="16">
                  <c:v>2023</c:v>
                </c:pt>
                <c:pt idx="17">
                  <c:v>2024</c:v>
                </c:pt>
              </c:numCache>
            </c:numRef>
          </c:cat>
          <c:val>
            <c:numRef>
              <c:f>'Historical fcsts'!$B$9:$AA$9</c:f>
              <c:numCache>
                <c:formatCode>General</c:formatCode>
                <c:ptCount val="18"/>
                <c:pt idx="0">
                  <c:v>2</c:v>
                </c:pt>
                <c:pt idx="1">
                  <c:v>2</c:v>
                </c:pt>
                <c:pt idx="2">
                  <c:v>4</c:v>
                </c:pt>
                <c:pt idx="3">
                  <c:v>4</c:v>
                </c:pt>
                <c:pt idx="4">
                  <c:v>4</c:v>
                </c:pt>
                <c:pt idx="5">
                  <c:v>8</c:v>
                </c:pt>
                <c:pt idx="6">
                  <c:v>8</c:v>
                </c:pt>
                <c:pt idx="7">
                  <c:v>8</c:v>
                </c:pt>
                <c:pt idx="8">
                  <c:v>16</c:v>
                </c:pt>
                <c:pt idx="9">
                  <c:v>16</c:v>
                </c:pt>
                <c:pt idx="10">
                  <c:v>16</c:v>
                </c:pt>
                <c:pt idx="11">
                  <c:v>32</c:v>
                </c:pt>
                <c:pt idx="12">
                  <c:v>32</c:v>
                </c:pt>
                <c:pt idx="13">
                  <c:v>32</c:v>
                </c:pt>
              </c:numCache>
            </c:numRef>
          </c:val>
          <c:smooth val="0"/>
          <c:extLst>
            <c:ext xmlns:c16="http://schemas.microsoft.com/office/drawing/2014/chart" uri="{C3380CC4-5D6E-409C-BE32-E72D297353CC}">
              <c16:uniqueId val="{00000004-6757-4B6B-9B79-B05E2C42FC7E}"/>
            </c:ext>
          </c:extLst>
        </c:ser>
        <c:ser>
          <c:idx val="5"/>
          <c:order val="5"/>
          <c:tx>
            <c:strRef>
              <c:f>'Historical fcsts'!$A$10</c:f>
              <c:strCache>
                <c:ptCount val="1"/>
                <c:pt idx="0">
                  <c:v>2006</c:v>
                </c:pt>
              </c:strCache>
            </c:strRef>
          </c:tx>
          <c:spPr>
            <a:ln w="12700">
              <a:solidFill>
                <a:srgbClr val="900000"/>
              </a:solidFill>
              <a:prstDash val="solid"/>
            </a:ln>
          </c:spPr>
          <c:marker>
            <c:symbol val="circle"/>
            <c:size val="5"/>
            <c:spPr>
              <a:solidFill>
                <a:srgbClr val="900000"/>
              </a:solidFill>
              <a:ln>
                <a:solidFill>
                  <a:srgbClr val="900000"/>
                </a:solidFill>
                <a:prstDash val="solid"/>
              </a:ln>
            </c:spPr>
          </c:marker>
          <c:cat>
            <c:numRef>
              <c:f>'Historical fcsts'!$J$1:$AA$1</c:f>
              <c:numCache>
                <c:formatCode>General</c:formatCode>
                <c:ptCount val="18"/>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pt idx="13">
                  <c:v>2020</c:v>
                </c:pt>
                <c:pt idx="14">
                  <c:v>2021</c:v>
                </c:pt>
                <c:pt idx="15">
                  <c:v>2022</c:v>
                </c:pt>
                <c:pt idx="16">
                  <c:v>2023</c:v>
                </c:pt>
                <c:pt idx="17">
                  <c:v>2024</c:v>
                </c:pt>
              </c:numCache>
            </c:numRef>
          </c:cat>
          <c:val>
            <c:numRef>
              <c:f>'Historical fcsts'!$B$10:$AA$10</c:f>
              <c:numCache>
                <c:formatCode>General</c:formatCode>
                <c:ptCount val="18"/>
                <c:pt idx="0">
                  <c:v>2</c:v>
                </c:pt>
                <c:pt idx="1">
                  <c:v>2</c:v>
                </c:pt>
                <c:pt idx="2">
                  <c:v>2</c:v>
                </c:pt>
                <c:pt idx="3">
                  <c:v>4</c:v>
                </c:pt>
                <c:pt idx="4">
                  <c:v>4</c:v>
                </c:pt>
                <c:pt idx="5">
                  <c:v>4</c:v>
                </c:pt>
                <c:pt idx="6">
                  <c:v>8</c:v>
                </c:pt>
                <c:pt idx="7">
                  <c:v>8</c:v>
                </c:pt>
                <c:pt idx="8">
                  <c:v>8</c:v>
                </c:pt>
                <c:pt idx="9">
                  <c:v>16</c:v>
                </c:pt>
                <c:pt idx="10">
                  <c:v>16</c:v>
                </c:pt>
                <c:pt idx="11">
                  <c:v>16</c:v>
                </c:pt>
                <c:pt idx="12">
                  <c:v>32</c:v>
                </c:pt>
                <c:pt idx="13">
                  <c:v>32</c:v>
                </c:pt>
                <c:pt idx="14">
                  <c:v>32</c:v>
                </c:pt>
              </c:numCache>
            </c:numRef>
          </c:val>
          <c:smooth val="0"/>
          <c:extLst>
            <c:ext xmlns:c16="http://schemas.microsoft.com/office/drawing/2014/chart" uri="{C3380CC4-5D6E-409C-BE32-E72D297353CC}">
              <c16:uniqueId val="{00000005-6757-4B6B-9B79-B05E2C42FC7E}"/>
            </c:ext>
          </c:extLst>
        </c:ser>
        <c:ser>
          <c:idx val="6"/>
          <c:order val="6"/>
          <c:tx>
            <c:strRef>
              <c:f>'Historical fcsts'!$A$11</c:f>
              <c:strCache>
                <c:ptCount val="1"/>
                <c:pt idx="0">
                  <c:v>2007</c:v>
                </c:pt>
              </c:strCache>
            </c:strRef>
          </c:tx>
          <c:spPr>
            <a:ln w="38100">
              <a:solidFill>
                <a:srgbClr val="FF6600"/>
              </a:solidFill>
              <a:prstDash val="solid"/>
            </a:ln>
          </c:spPr>
          <c:marker>
            <c:symbol val="square"/>
            <c:size val="6"/>
            <c:spPr>
              <a:solidFill>
                <a:srgbClr val="FF6600"/>
              </a:solidFill>
              <a:ln>
                <a:solidFill>
                  <a:srgbClr val="FF6600"/>
                </a:solidFill>
                <a:prstDash val="solid"/>
              </a:ln>
            </c:spPr>
          </c:marker>
          <c:cat>
            <c:numRef>
              <c:f>'Historical fcsts'!$J$1:$AA$1</c:f>
              <c:numCache>
                <c:formatCode>General</c:formatCode>
                <c:ptCount val="18"/>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pt idx="13">
                  <c:v>2020</c:v>
                </c:pt>
                <c:pt idx="14">
                  <c:v>2021</c:v>
                </c:pt>
                <c:pt idx="15">
                  <c:v>2022</c:v>
                </c:pt>
                <c:pt idx="16">
                  <c:v>2023</c:v>
                </c:pt>
                <c:pt idx="17">
                  <c:v>2024</c:v>
                </c:pt>
              </c:numCache>
            </c:numRef>
          </c:cat>
          <c:val>
            <c:numRef>
              <c:f>'Historical fcsts'!$B$11:$AA$11</c:f>
              <c:numCache>
                <c:formatCode>General</c:formatCode>
                <c:ptCount val="18"/>
                <c:pt idx="0">
                  <c:v>2</c:v>
                </c:pt>
                <c:pt idx="1">
                  <c:v>2</c:v>
                </c:pt>
                <c:pt idx="2">
                  <c:v>4</c:v>
                </c:pt>
                <c:pt idx="3">
                  <c:v>4</c:v>
                </c:pt>
                <c:pt idx="4">
                  <c:v>4</c:v>
                </c:pt>
                <c:pt idx="5">
                  <c:v>8</c:v>
                </c:pt>
                <c:pt idx="6">
                  <c:v>8</c:v>
                </c:pt>
                <c:pt idx="7">
                  <c:v>8</c:v>
                </c:pt>
                <c:pt idx="8">
                  <c:v>16</c:v>
                </c:pt>
                <c:pt idx="9">
                  <c:v>16</c:v>
                </c:pt>
                <c:pt idx="10">
                  <c:v>16</c:v>
                </c:pt>
                <c:pt idx="11">
                  <c:v>32</c:v>
                </c:pt>
                <c:pt idx="12">
                  <c:v>32</c:v>
                </c:pt>
                <c:pt idx="13">
                  <c:v>32</c:v>
                </c:pt>
                <c:pt idx="14">
                  <c:v>64</c:v>
                </c:pt>
                <c:pt idx="15">
                  <c:v>64</c:v>
                </c:pt>
              </c:numCache>
            </c:numRef>
          </c:val>
          <c:smooth val="0"/>
          <c:extLst>
            <c:ext xmlns:c16="http://schemas.microsoft.com/office/drawing/2014/chart" uri="{C3380CC4-5D6E-409C-BE32-E72D297353CC}">
              <c16:uniqueId val="{00000006-6757-4B6B-9B79-B05E2C42FC7E}"/>
            </c:ext>
          </c:extLst>
        </c:ser>
        <c:ser>
          <c:idx val="7"/>
          <c:order val="7"/>
          <c:tx>
            <c:strRef>
              <c:f>'Historical fcsts'!$A$13</c:f>
              <c:strCache>
                <c:ptCount val="1"/>
                <c:pt idx="0">
                  <c:v>2009</c:v>
                </c:pt>
              </c:strCache>
            </c:strRef>
          </c:tx>
          <c:cat>
            <c:numRef>
              <c:f>'Historical fcsts'!$J$1:$AA$1</c:f>
              <c:numCache>
                <c:formatCode>General</c:formatCode>
                <c:ptCount val="18"/>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pt idx="13">
                  <c:v>2020</c:v>
                </c:pt>
                <c:pt idx="14">
                  <c:v>2021</c:v>
                </c:pt>
                <c:pt idx="15">
                  <c:v>2022</c:v>
                </c:pt>
                <c:pt idx="16">
                  <c:v>2023</c:v>
                </c:pt>
                <c:pt idx="17">
                  <c:v>2024</c:v>
                </c:pt>
              </c:numCache>
            </c:numRef>
          </c:cat>
          <c:val>
            <c:numRef>
              <c:f>'Historical fcsts'!$L$13:$AA$13</c:f>
              <c:numCache>
                <c:formatCode>General</c:formatCode>
                <c:ptCount val="16"/>
                <c:pt idx="0">
                  <c:v>2</c:v>
                </c:pt>
                <c:pt idx="1">
                  <c:v>2</c:v>
                </c:pt>
                <c:pt idx="2">
                  <c:v>4</c:v>
                </c:pt>
                <c:pt idx="3">
                  <c:v>4</c:v>
                </c:pt>
                <c:pt idx="4">
                  <c:v>4</c:v>
                </c:pt>
                <c:pt idx="5">
                  <c:v>8</c:v>
                </c:pt>
                <c:pt idx="6">
                  <c:v>8</c:v>
                </c:pt>
                <c:pt idx="7">
                  <c:v>8</c:v>
                </c:pt>
                <c:pt idx="8">
                  <c:v>16</c:v>
                </c:pt>
                <c:pt idx="9">
                  <c:v>16</c:v>
                </c:pt>
                <c:pt idx="10">
                  <c:v>16</c:v>
                </c:pt>
                <c:pt idx="11">
                  <c:v>32</c:v>
                </c:pt>
                <c:pt idx="12">
                  <c:v>32</c:v>
                </c:pt>
                <c:pt idx="13">
                  <c:v>32</c:v>
                </c:pt>
                <c:pt idx="14">
                  <c:v>64</c:v>
                </c:pt>
                <c:pt idx="15">
                  <c:v>64</c:v>
                </c:pt>
              </c:numCache>
            </c:numRef>
          </c:val>
          <c:smooth val="0"/>
          <c:extLst>
            <c:ext xmlns:c16="http://schemas.microsoft.com/office/drawing/2014/chart" uri="{C3380CC4-5D6E-409C-BE32-E72D297353CC}">
              <c16:uniqueId val="{00000007-6757-4B6B-9B79-B05E2C42FC7E}"/>
            </c:ext>
          </c:extLst>
        </c:ser>
        <c:dLbls>
          <c:showLegendKey val="0"/>
          <c:showVal val="0"/>
          <c:showCatName val="0"/>
          <c:showSerName val="0"/>
          <c:showPercent val="0"/>
          <c:showBubbleSize val="0"/>
        </c:dLbls>
        <c:marker val="1"/>
        <c:smooth val="0"/>
        <c:axId val="78650368"/>
        <c:axId val="78652160"/>
      </c:lineChart>
      <c:catAx>
        <c:axId val="78650368"/>
        <c:scaling>
          <c:orientation val="minMax"/>
        </c:scaling>
        <c:delete val="0"/>
        <c:axPos val="b"/>
        <c:numFmt formatCode="General" sourceLinked="1"/>
        <c:majorTickMark val="out"/>
        <c:minorTickMark val="none"/>
        <c:tickLblPos val="nextTo"/>
        <c:spPr>
          <a:ln w="3175">
            <a:solidFill>
              <a:srgbClr val="000000"/>
            </a:solidFill>
            <a:prstDash val="solid"/>
          </a:ln>
        </c:spPr>
        <c:txPr>
          <a:bodyPr rot="-5400000" vert="horz"/>
          <a:lstStyle/>
          <a:p>
            <a:pPr>
              <a:defRPr/>
            </a:pPr>
            <a:endParaRPr lang="zh-CN"/>
          </a:p>
        </c:txPr>
        <c:crossAx val="78652160"/>
        <c:crossesAt val="0.1"/>
        <c:auto val="1"/>
        <c:lblAlgn val="ctr"/>
        <c:lblOffset val="100"/>
        <c:tickLblSkip val="1"/>
        <c:tickMarkSkip val="1"/>
        <c:noMultiLvlLbl val="0"/>
      </c:catAx>
      <c:valAx>
        <c:axId val="78652160"/>
        <c:scaling>
          <c:logBase val="10"/>
          <c:orientation val="minMax"/>
        </c:scaling>
        <c:delete val="0"/>
        <c:axPos val="l"/>
        <c:majorGridlines>
          <c:spPr>
            <a:ln w="3175">
              <a:solidFill>
                <a:srgbClr val="000000"/>
              </a:solidFill>
              <a:prstDash val="solid"/>
            </a:ln>
          </c:spPr>
        </c:majorGridlines>
        <c:numFmt formatCode="General" sourceLinked="1"/>
        <c:majorTickMark val="out"/>
        <c:minorTickMark val="none"/>
        <c:tickLblPos val="nextTo"/>
        <c:spPr>
          <a:ln w="3175">
            <a:solidFill>
              <a:srgbClr val="000000"/>
            </a:solidFill>
            <a:prstDash val="solid"/>
          </a:ln>
        </c:spPr>
        <c:txPr>
          <a:bodyPr rot="0" vert="horz"/>
          <a:lstStyle/>
          <a:p>
            <a:pPr>
              <a:defRPr/>
            </a:pPr>
            <a:endParaRPr lang="zh-CN"/>
          </a:p>
        </c:txPr>
        <c:crossAx val="78650368"/>
        <c:crosses val="autoZero"/>
        <c:crossBetween val="midCat"/>
      </c:valAx>
      <c:spPr>
        <a:solidFill>
          <a:srgbClr val="C0C0C0"/>
        </a:solidFill>
        <a:ln w="12700">
          <a:solidFill>
            <a:srgbClr val="808080"/>
          </a:solidFill>
          <a:prstDash val="solid"/>
        </a:ln>
      </c:spPr>
    </c:plotArea>
    <c:legend>
      <c:legendPos val="r"/>
      <c:layout>
        <c:manualLayout>
          <c:xMode val="edge"/>
          <c:yMode val="edge"/>
          <c:x val="0.81350545316410816"/>
          <c:y val="0.19043461367038836"/>
          <c:w val="0.179008067284014"/>
          <c:h val="0.52784321959755265"/>
        </c:manualLayout>
      </c:layout>
      <c:overlay val="0"/>
      <c:spPr>
        <a:solidFill>
          <a:srgbClr val="FFFFFF"/>
        </a:solidFill>
        <a:ln w="3175">
          <a:solidFill>
            <a:srgbClr val="000000"/>
          </a:solidFill>
          <a:prstDash val="solid"/>
        </a:ln>
      </c:spPr>
    </c:legend>
    <c:plotVisOnly val="1"/>
    <c:dispBlanksAs val="gap"/>
    <c:showDLblsOverMax val="0"/>
  </c:chart>
  <c:spPr>
    <a:noFill/>
    <a:ln w="9525">
      <a:noFill/>
    </a:ln>
  </c:spPr>
  <c:txPr>
    <a:bodyPr/>
    <a:lstStyle/>
    <a:p>
      <a:pPr>
        <a:defRPr sz="1200" b="0" i="0" u="none" strike="noStrike" baseline="0">
          <a:solidFill>
            <a:srgbClr val="000000"/>
          </a:solidFill>
          <a:latin typeface="Arial"/>
          <a:ea typeface="Arial"/>
          <a:cs typeface="Arial"/>
        </a:defRPr>
      </a:pPr>
      <a:endParaRPr lang="zh-CN"/>
    </a:p>
  </c:txPr>
  <c:externalData r:id="rId2">
    <c:autoUpdate val="0"/>
  </c:externalData>
  <c:userShapes r:id="rId3"/>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dirty="0"/>
              <a:t>DRAM I/O Rate </a:t>
            </a:r>
          </a:p>
          <a:p>
            <a:pPr>
              <a:defRPr/>
            </a:pPr>
            <a:r>
              <a:rPr lang="en-US" dirty="0"/>
              <a:t>(Source: ITRS ITWG)</a:t>
            </a:r>
          </a:p>
        </c:rich>
      </c:tx>
      <c:layout>
        <c:manualLayout>
          <c:xMode val="edge"/>
          <c:yMode val="edge"/>
          <c:x val="0.34618049860047739"/>
          <c:y val="1.6063207408744642E-2"/>
        </c:manualLayout>
      </c:layout>
      <c:overlay val="0"/>
      <c:spPr>
        <a:noFill/>
        <a:ln w="25400">
          <a:noFill/>
        </a:ln>
      </c:spPr>
    </c:title>
    <c:autoTitleDeleted val="0"/>
    <c:plotArea>
      <c:layout>
        <c:manualLayout>
          <c:layoutTarget val="inner"/>
          <c:xMode val="edge"/>
          <c:yMode val="edge"/>
          <c:x val="0.12351190476190529"/>
          <c:y val="0.148471615720524"/>
          <c:w val="0.82440476190475409"/>
          <c:h val="0.70742358078601808"/>
        </c:manualLayout>
      </c:layout>
      <c:lineChart>
        <c:grouping val="standard"/>
        <c:varyColors val="0"/>
        <c:ser>
          <c:idx val="0"/>
          <c:order val="0"/>
          <c:tx>
            <c:strRef>
              <c:f>'Historical fcsts'!$A$17</c:f>
              <c:strCache>
                <c:ptCount val="1"/>
                <c:pt idx="0">
                  <c:v>1999</c:v>
                </c:pt>
              </c:strCache>
            </c:strRef>
          </c:tx>
          <c:spPr>
            <a:ln w="12700">
              <a:solidFill>
                <a:srgbClr val="000090"/>
              </a:solidFill>
              <a:prstDash val="solid"/>
            </a:ln>
          </c:spPr>
          <c:marker>
            <c:symbol val="diamond"/>
            <c:size val="5"/>
            <c:spPr>
              <a:solidFill>
                <a:srgbClr val="000090"/>
              </a:solidFill>
              <a:ln>
                <a:solidFill>
                  <a:srgbClr val="000090"/>
                </a:solidFill>
                <a:prstDash val="solid"/>
              </a:ln>
            </c:spPr>
          </c:marker>
          <c:cat>
            <c:numRef>
              <c:f>'Historical fcsts'!$J$1:$AA$1</c:f>
              <c:numCache>
                <c:formatCode>General</c:formatCode>
                <c:ptCount val="18"/>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pt idx="13">
                  <c:v>2020</c:v>
                </c:pt>
                <c:pt idx="14">
                  <c:v>2021</c:v>
                </c:pt>
                <c:pt idx="15">
                  <c:v>2022</c:v>
                </c:pt>
                <c:pt idx="16">
                  <c:v>2023</c:v>
                </c:pt>
                <c:pt idx="17">
                  <c:v>2024</c:v>
                </c:pt>
              </c:numCache>
            </c:numRef>
          </c:cat>
          <c:val>
            <c:numRef>
              <c:f>'Historical fcsts'!$B$17:$AA$17</c:f>
              <c:numCache>
                <c:formatCode>0.00</c:formatCode>
                <c:ptCount val="18"/>
                <c:pt idx="0">
                  <c:v>2.1</c:v>
                </c:pt>
                <c:pt idx="1">
                  <c:v>2.2000000000000002</c:v>
                </c:pt>
                <c:pt idx="2">
                  <c:v>2.2999999999999998</c:v>
                </c:pt>
                <c:pt idx="3">
                  <c:v>2.5</c:v>
                </c:pt>
                <c:pt idx="4">
                  <c:v>2.6</c:v>
                </c:pt>
                <c:pt idx="5">
                  <c:v>2.7</c:v>
                </c:pt>
                <c:pt idx="6">
                  <c:v>2.9</c:v>
                </c:pt>
                <c:pt idx="7">
                  <c:v>3</c:v>
                </c:pt>
              </c:numCache>
            </c:numRef>
          </c:val>
          <c:smooth val="0"/>
          <c:extLst>
            <c:ext xmlns:c16="http://schemas.microsoft.com/office/drawing/2014/chart" uri="{C3380CC4-5D6E-409C-BE32-E72D297353CC}">
              <c16:uniqueId val="{00000000-2796-442D-BF36-67A0D3516CB8}"/>
            </c:ext>
          </c:extLst>
        </c:ser>
        <c:ser>
          <c:idx val="1"/>
          <c:order val="1"/>
          <c:tx>
            <c:strRef>
              <c:f>'Historical fcsts'!$A$18</c:f>
              <c:strCache>
                <c:ptCount val="1"/>
                <c:pt idx="0">
                  <c:v>2001</c:v>
                </c:pt>
              </c:strCache>
            </c:strRef>
          </c:tx>
          <c:spPr>
            <a:ln w="12700">
              <a:solidFill>
                <a:srgbClr val="F20884"/>
              </a:solidFill>
              <a:prstDash val="solid"/>
            </a:ln>
          </c:spPr>
          <c:marker>
            <c:symbol val="square"/>
            <c:size val="5"/>
            <c:spPr>
              <a:solidFill>
                <a:srgbClr val="F20884"/>
              </a:solidFill>
              <a:ln>
                <a:solidFill>
                  <a:srgbClr val="F20884"/>
                </a:solidFill>
                <a:prstDash val="solid"/>
              </a:ln>
            </c:spPr>
          </c:marker>
          <c:cat>
            <c:numRef>
              <c:f>'Historical fcsts'!$J$1:$AA$1</c:f>
              <c:numCache>
                <c:formatCode>General</c:formatCode>
                <c:ptCount val="18"/>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pt idx="13">
                  <c:v>2020</c:v>
                </c:pt>
                <c:pt idx="14">
                  <c:v>2021</c:v>
                </c:pt>
                <c:pt idx="15">
                  <c:v>2022</c:v>
                </c:pt>
                <c:pt idx="16">
                  <c:v>2023</c:v>
                </c:pt>
                <c:pt idx="17">
                  <c:v>2024</c:v>
                </c:pt>
              </c:numCache>
            </c:numRef>
          </c:cat>
          <c:val>
            <c:numRef>
              <c:f>'Historical fcsts'!$B$18:$AA$18</c:f>
              <c:numCache>
                <c:formatCode>0.00</c:formatCode>
                <c:ptCount val="18"/>
                <c:pt idx="0">
                  <c:v>2</c:v>
                </c:pt>
                <c:pt idx="1">
                  <c:v>2.1</c:v>
                </c:pt>
                <c:pt idx="2">
                  <c:v>2.2999999999999998</c:v>
                </c:pt>
                <c:pt idx="3">
                  <c:v>2.4</c:v>
                </c:pt>
                <c:pt idx="4">
                  <c:v>2.6</c:v>
                </c:pt>
                <c:pt idx="5">
                  <c:v>2.8</c:v>
                </c:pt>
                <c:pt idx="6">
                  <c:v>3</c:v>
                </c:pt>
                <c:pt idx="7">
                  <c:v>3.2</c:v>
                </c:pt>
                <c:pt idx="8">
                  <c:v>3.4</c:v>
                </c:pt>
                <c:pt idx="9">
                  <c:v>3.6</c:v>
                </c:pt>
              </c:numCache>
            </c:numRef>
          </c:val>
          <c:smooth val="0"/>
          <c:extLst>
            <c:ext xmlns:c16="http://schemas.microsoft.com/office/drawing/2014/chart" uri="{C3380CC4-5D6E-409C-BE32-E72D297353CC}">
              <c16:uniqueId val="{00000001-2796-442D-BF36-67A0D3516CB8}"/>
            </c:ext>
          </c:extLst>
        </c:ser>
        <c:ser>
          <c:idx val="2"/>
          <c:order val="2"/>
          <c:tx>
            <c:strRef>
              <c:f>'Historical fcsts'!$A$19</c:f>
              <c:strCache>
                <c:ptCount val="1"/>
                <c:pt idx="0">
                  <c:v>2003</c:v>
                </c:pt>
              </c:strCache>
            </c:strRef>
          </c:tx>
          <c:spPr>
            <a:ln w="12700">
              <a:solidFill>
                <a:srgbClr val="FCF305"/>
              </a:solidFill>
              <a:prstDash val="solid"/>
            </a:ln>
          </c:spPr>
          <c:marker>
            <c:symbol val="triangle"/>
            <c:size val="5"/>
            <c:spPr>
              <a:solidFill>
                <a:srgbClr val="FCF305"/>
              </a:solidFill>
              <a:ln>
                <a:solidFill>
                  <a:srgbClr val="FCF305"/>
                </a:solidFill>
                <a:prstDash val="solid"/>
              </a:ln>
            </c:spPr>
          </c:marker>
          <c:cat>
            <c:numRef>
              <c:f>'Historical fcsts'!$J$1:$AA$1</c:f>
              <c:numCache>
                <c:formatCode>General</c:formatCode>
                <c:ptCount val="18"/>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pt idx="13">
                  <c:v>2020</c:v>
                </c:pt>
                <c:pt idx="14">
                  <c:v>2021</c:v>
                </c:pt>
                <c:pt idx="15">
                  <c:v>2022</c:v>
                </c:pt>
                <c:pt idx="16">
                  <c:v>2023</c:v>
                </c:pt>
                <c:pt idx="17">
                  <c:v>2024</c:v>
                </c:pt>
              </c:numCache>
            </c:numRef>
          </c:cat>
          <c:val>
            <c:numRef>
              <c:f>'Historical fcsts'!$B$19:$AA$19</c:f>
              <c:numCache>
                <c:formatCode>0.00</c:formatCode>
                <c:ptCount val="18"/>
                <c:pt idx="0">
                  <c:v>1.2</c:v>
                </c:pt>
                <c:pt idx="1">
                  <c:v>1.2</c:v>
                </c:pt>
                <c:pt idx="2">
                  <c:v>1.4</c:v>
                </c:pt>
                <c:pt idx="3">
                  <c:v>1.4</c:v>
                </c:pt>
                <c:pt idx="4">
                  <c:v>1.6</c:v>
                </c:pt>
                <c:pt idx="5">
                  <c:v>1.7</c:v>
                </c:pt>
                <c:pt idx="6">
                  <c:v>2</c:v>
                </c:pt>
                <c:pt idx="7">
                  <c:v>2.2000000000000002</c:v>
                </c:pt>
                <c:pt idx="8">
                  <c:v>2.4</c:v>
                </c:pt>
                <c:pt idx="9">
                  <c:v>2.4</c:v>
                </c:pt>
                <c:pt idx="10">
                  <c:v>2.6</c:v>
                </c:pt>
                <c:pt idx="11">
                  <c:v>2.9</c:v>
                </c:pt>
              </c:numCache>
            </c:numRef>
          </c:val>
          <c:smooth val="0"/>
          <c:extLst>
            <c:ext xmlns:c16="http://schemas.microsoft.com/office/drawing/2014/chart" uri="{C3380CC4-5D6E-409C-BE32-E72D297353CC}">
              <c16:uniqueId val="{00000002-2796-442D-BF36-67A0D3516CB8}"/>
            </c:ext>
          </c:extLst>
        </c:ser>
        <c:ser>
          <c:idx val="3"/>
          <c:order val="3"/>
          <c:tx>
            <c:strRef>
              <c:f>'Historical fcsts'!$A$20</c:f>
              <c:strCache>
                <c:ptCount val="1"/>
                <c:pt idx="0">
                  <c:v>2004</c:v>
                </c:pt>
              </c:strCache>
            </c:strRef>
          </c:tx>
          <c:spPr>
            <a:ln w="12700">
              <a:solidFill>
                <a:srgbClr val="00ABEA"/>
              </a:solidFill>
              <a:prstDash val="solid"/>
            </a:ln>
          </c:spPr>
          <c:marker>
            <c:symbol val="x"/>
            <c:size val="5"/>
            <c:spPr>
              <a:noFill/>
              <a:ln>
                <a:solidFill>
                  <a:srgbClr val="00ABEA"/>
                </a:solidFill>
                <a:prstDash val="solid"/>
              </a:ln>
            </c:spPr>
          </c:marker>
          <c:cat>
            <c:numRef>
              <c:f>'Historical fcsts'!$J$1:$AA$1</c:f>
              <c:numCache>
                <c:formatCode>General</c:formatCode>
                <c:ptCount val="18"/>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pt idx="13">
                  <c:v>2020</c:v>
                </c:pt>
                <c:pt idx="14">
                  <c:v>2021</c:v>
                </c:pt>
                <c:pt idx="15">
                  <c:v>2022</c:v>
                </c:pt>
                <c:pt idx="16">
                  <c:v>2023</c:v>
                </c:pt>
                <c:pt idx="17">
                  <c:v>2024</c:v>
                </c:pt>
              </c:numCache>
            </c:numRef>
          </c:cat>
          <c:val>
            <c:numRef>
              <c:f>'Historical fcsts'!$B$20:$AA$20</c:f>
              <c:numCache>
                <c:formatCode>0.00</c:formatCode>
                <c:ptCount val="18"/>
                <c:pt idx="0">
                  <c:v>1</c:v>
                </c:pt>
                <c:pt idx="1">
                  <c:v>1.2</c:v>
                </c:pt>
                <c:pt idx="2">
                  <c:v>1.2</c:v>
                </c:pt>
                <c:pt idx="3">
                  <c:v>1.4</c:v>
                </c:pt>
                <c:pt idx="4">
                  <c:v>1.4</c:v>
                </c:pt>
                <c:pt idx="5">
                  <c:v>1.4</c:v>
                </c:pt>
                <c:pt idx="6">
                  <c:v>1.7</c:v>
                </c:pt>
                <c:pt idx="7">
                  <c:v>1.7</c:v>
                </c:pt>
                <c:pt idx="8">
                  <c:v>1.7</c:v>
                </c:pt>
                <c:pt idx="9">
                  <c:v>2.4</c:v>
                </c:pt>
                <c:pt idx="10">
                  <c:v>2.4</c:v>
                </c:pt>
                <c:pt idx="11">
                  <c:v>2.4</c:v>
                </c:pt>
                <c:pt idx="12">
                  <c:v>2.9</c:v>
                </c:pt>
              </c:numCache>
            </c:numRef>
          </c:val>
          <c:smooth val="0"/>
          <c:extLst>
            <c:ext xmlns:c16="http://schemas.microsoft.com/office/drawing/2014/chart" uri="{C3380CC4-5D6E-409C-BE32-E72D297353CC}">
              <c16:uniqueId val="{00000003-2796-442D-BF36-67A0D3516CB8}"/>
            </c:ext>
          </c:extLst>
        </c:ser>
        <c:ser>
          <c:idx val="4"/>
          <c:order val="4"/>
          <c:tx>
            <c:strRef>
              <c:f>'Historical fcsts'!$A$21</c:f>
              <c:strCache>
                <c:ptCount val="1"/>
                <c:pt idx="0">
                  <c:v>2005</c:v>
                </c:pt>
              </c:strCache>
            </c:strRef>
          </c:tx>
          <c:spPr>
            <a:ln w="12700">
              <a:solidFill>
                <a:srgbClr val="4600A5"/>
              </a:solidFill>
              <a:prstDash val="solid"/>
            </a:ln>
          </c:spPr>
          <c:marker>
            <c:symbol val="star"/>
            <c:size val="5"/>
            <c:spPr>
              <a:noFill/>
              <a:ln>
                <a:solidFill>
                  <a:srgbClr val="4600A5"/>
                </a:solidFill>
                <a:prstDash val="solid"/>
              </a:ln>
            </c:spPr>
          </c:marker>
          <c:cat>
            <c:numRef>
              <c:f>'Historical fcsts'!$J$1:$AA$1</c:f>
              <c:numCache>
                <c:formatCode>General</c:formatCode>
                <c:ptCount val="18"/>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pt idx="13">
                  <c:v>2020</c:v>
                </c:pt>
                <c:pt idx="14">
                  <c:v>2021</c:v>
                </c:pt>
                <c:pt idx="15">
                  <c:v>2022</c:v>
                </c:pt>
                <c:pt idx="16">
                  <c:v>2023</c:v>
                </c:pt>
                <c:pt idx="17">
                  <c:v>2024</c:v>
                </c:pt>
              </c:numCache>
            </c:numRef>
          </c:cat>
          <c:val>
            <c:numRef>
              <c:f>'Historical fcsts'!$B$21:$AA$21</c:f>
              <c:numCache>
                <c:formatCode>0.00</c:formatCode>
                <c:ptCount val="18"/>
                <c:pt idx="0">
                  <c:v>0.8</c:v>
                </c:pt>
                <c:pt idx="1">
                  <c:v>0.93333333333333302</c:v>
                </c:pt>
                <c:pt idx="2">
                  <c:v>1.0666666666666671</c:v>
                </c:pt>
                <c:pt idx="3">
                  <c:v>1.2</c:v>
                </c:pt>
                <c:pt idx="4">
                  <c:v>1.333333333333333</c:v>
                </c:pt>
                <c:pt idx="5">
                  <c:v>1.466666666666667</c:v>
                </c:pt>
                <c:pt idx="6">
                  <c:v>1.6</c:v>
                </c:pt>
                <c:pt idx="7">
                  <c:v>1.7333333333333318</c:v>
                </c:pt>
                <c:pt idx="8">
                  <c:v>1.8666666666666671</c:v>
                </c:pt>
                <c:pt idx="9">
                  <c:v>2</c:v>
                </c:pt>
                <c:pt idx="10">
                  <c:v>2.1333333333333342</c:v>
                </c:pt>
                <c:pt idx="11">
                  <c:v>2.2666666666666671</c:v>
                </c:pt>
                <c:pt idx="12">
                  <c:v>2.4</c:v>
                </c:pt>
                <c:pt idx="13">
                  <c:v>2.5333333333333332</c:v>
                </c:pt>
              </c:numCache>
            </c:numRef>
          </c:val>
          <c:smooth val="0"/>
          <c:extLst>
            <c:ext xmlns:c16="http://schemas.microsoft.com/office/drawing/2014/chart" uri="{C3380CC4-5D6E-409C-BE32-E72D297353CC}">
              <c16:uniqueId val="{00000004-2796-442D-BF36-67A0D3516CB8}"/>
            </c:ext>
          </c:extLst>
        </c:ser>
        <c:ser>
          <c:idx val="5"/>
          <c:order val="5"/>
          <c:tx>
            <c:strRef>
              <c:f>'Historical fcsts'!$A$22</c:f>
              <c:strCache>
                <c:ptCount val="1"/>
                <c:pt idx="0">
                  <c:v>2006</c:v>
                </c:pt>
              </c:strCache>
            </c:strRef>
          </c:tx>
          <c:spPr>
            <a:ln w="12700">
              <a:solidFill>
                <a:srgbClr val="900000"/>
              </a:solidFill>
              <a:prstDash val="solid"/>
            </a:ln>
          </c:spPr>
          <c:marker>
            <c:symbol val="circle"/>
            <c:size val="5"/>
            <c:spPr>
              <a:solidFill>
                <a:srgbClr val="900000"/>
              </a:solidFill>
              <a:ln>
                <a:solidFill>
                  <a:srgbClr val="900000"/>
                </a:solidFill>
                <a:prstDash val="solid"/>
              </a:ln>
            </c:spPr>
          </c:marker>
          <c:cat>
            <c:numRef>
              <c:f>'Historical fcsts'!$J$1:$AA$1</c:f>
              <c:numCache>
                <c:formatCode>General</c:formatCode>
                <c:ptCount val="18"/>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pt idx="13">
                  <c:v>2020</c:v>
                </c:pt>
                <c:pt idx="14">
                  <c:v>2021</c:v>
                </c:pt>
                <c:pt idx="15">
                  <c:v>2022</c:v>
                </c:pt>
                <c:pt idx="16">
                  <c:v>2023</c:v>
                </c:pt>
                <c:pt idx="17">
                  <c:v>2024</c:v>
                </c:pt>
              </c:numCache>
            </c:numRef>
          </c:cat>
          <c:val>
            <c:numRef>
              <c:f>'Historical fcsts'!$B$22:$AA$22</c:f>
              <c:numCache>
                <c:formatCode>0.00</c:formatCode>
                <c:ptCount val="18"/>
                <c:pt idx="0">
                  <c:v>0.8</c:v>
                </c:pt>
                <c:pt idx="1">
                  <c:v>1</c:v>
                </c:pt>
                <c:pt idx="2">
                  <c:v>1.2</c:v>
                </c:pt>
                <c:pt idx="3">
                  <c:v>1.2</c:v>
                </c:pt>
                <c:pt idx="4">
                  <c:v>1.33</c:v>
                </c:pt>
                <c:pt idx="5">
                  <c:v>1.33</c:v>
                </c:pt>
                <c:pt idx="6">
                  <c:v>1.5</c:v>
                </c:pt>
                <c:pt idx="7">
                  <c:v>1.5</c:v>
                </c:pt>
                <c:pt idx="8">
                  <c:v>1.8</c:v>
                </c:pt>
                <c:pt idx="9">
                  <c:v>1.8</c:v>
                </c:pt>
                <c:pt idx="10">
                  <c:v>2</c:v>
                </c:pt>
                <c:pt idx="11">
                  <c:v>2</c:v>
                </c:pt>
                <c:pt idx="12">
                  <c:v>2.25</c:v>
                </c:pt>
                <c:pt idx="13">
                  <c:v>2.25</c:v>
                </c:pt>
                <c:pt idx="14">
                  <c:v>2.5</c:v>
                </c:pt>
              </c:numCache>
            </c:numRef>
          </c:val>
          <c:smooth val="0"/>
          <c:extLst>
            <c:ext xmlns:c16="http://schemas.microsoft.com/office/drawing/2014/chart" uri="{C3380CC4-5D6E-409C-BE32-E72D297353CC}">
              <c16:uniqueId val="{00000005-2796-442D-BF36-67A0D3516CB8}"/>
            </c:ext>
          </c:extLst>
        </c:ser>
        <c:ser>
          <c:idx val="6"/>
          <c:order val="6"/>
          <c:tx>
            <c:strRef>
              <c:f>'Historical fcsts'!$A$23</c:f>
              <c:strCache>
                <c:ptCount val="1"/>
                <c:pt idx="0">
                  <c:v>2007</c:v>
                </c:pt>
              </c:strCache>
            </c:strRef>
          </c:tx>
          <c:spPr>
            <a:ln w="12700" cap="rnd" cmpd="sng" algn="ctr">
              <a:solidFill>
                <a:srgbClr val="FF6600"/>
              </a:solidFill>
              <a:prstDash val="solid"/>
              <a:round/>
              <a:headEnd type="none" w="med" len="med"/>
              <a:tailEnd type="none" w="med" len="med"/>
            </a:ln>
          </c:spPr>
          <c:marker>
            <c:symbol val="square"/>
            <c:size val="5"/>
            <c:spPr>
              <a:solidFill>
                <a:srgbClr val="FF6600"/>
              </a:solidFill>
              <a:ln w="12700" cap="rnd" cmpd="sng" algn="ctr">
                <a:solidFill>
                  <a:srgbClr val="FF6600"/>
                </a:solidFill>
                <a:prstDash val="solid"/>
                <a:round/>
                <a:headEnd type="none" w="med" len="med"/>
                <a:tailEnd type="none" w="med" len="med"/>
              </a:ln>
            </c:spPr>
          </c:marker>
          <c:dPt>
            <c:idx val="14"/>
            <c:marker>
              <c:spPr>
                <a:solidFill>
                  <a:srgbClr val="FF6600"/>
                </a:solidFill>
                <a:ln w="0" cap="rnd" cmpd="sng" algn="ctr">
                  <a:solidFill>
                    <a:srgbClr val="FF6600"/>
                  </a:solidFill>
                  <a:prstDash val="solid"/>
                  <a:round/>
                  <a:headEnd type="none" w="med" len="med"/>
                  <a:tailEnd type="none" w="med" len="med"/>
                </a:ln>
              </c:spPr>
            </c:marker>
            <c:bubble3D val="0"/>
            <c:spPr>
              <a:ln w="0" cap="rnd" cmpd="sng" algn="ctr">
                <a:solidFill>
                  <a:srgbClr val="FF6600"/>
                </a:solidFill>
                <a:prstDash val="solid"/>
                <a:round/>
                <a:headEnd type="none" w="med" len="med"/>
                <a:tailEnd type="none" w="med" len="med"/>
              </a:ln>
            </c:spPr>
            <c:extLst>
              <c:ext xmlns:c16="http://schemas.microsoft.com/office/drawing/2014/chart" uri="{C3380CC4-5D6E-409C-BE32-E72D297353CC}">
                <c16:uniqueId val="{00000007-2796-442D-BF36-67A0D3516CB8}"/>
              </c:ext>
            </c:extLst>
          </c:dPt>
          <c:cat>
            <c:numRef>
              <c:f>'Historical fcsts'!$J$1:$AA$1</c:f>
              <c:numCache>
                <c:formatCode>General</c:formatCode>
                <c:ptCount val="18"/>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pt idx="13">
                  <c:v>2020</c:v>
                </c:pt>
                <c:pt idx="14">
                  <c:v>2021</c:v>
                </c:pt>
                <c:pt idx="15">
                  <c:v>2022</c:v>
                </c:pt>
                <c:pt idx="16">
                  <c:v>2023</c:v>
                </c:pt>
                <c:pt idx="17">
                  <c:v>2024</c:v>
                </c:pt>
              </c:numCache>
            </c:numRef>
          </c:cat>
          <c:val>
            <c:numRef>
              <c:f>'Historical fcsts'!$B$23:$AA$23</c:f>
              <c:numCache>
                <c:formatCode>0.00</c:formatCode>
                <c:ptCount val="18"/>
                <c:pt idx="0">
                  <c:v>1.0660000000000001</c:v>
                </c:pt>
                <c:pt idx="1">
                  <c:v>1.3320000000000001</c:v>
                </c:pt>
                <c:pt idx="2">
                  <c:v>1.34</c:v>
                </c:pt>
                <c:pt idx="3">
                  <c:v>1.6</c:v>
                </c:pt>
                <c:pt idx="4">
                  <c:v>1.6</c:v>
                </c:pt>
                <c:pt idx="5">
                  <c:v>2.1319999999999997</c:v>
                </c:pt>
                <c:pt idx="6">
                  <c:v>2.6640000000000001</c:v>
                </c:pt>
                <c:pt idx="7">
                  <c:v>2.68</c:v>
                </c:pt>
                <c:pt idx="8">
                  <c:v>3.2</c:v>
                </c:pt>
                <c:pt idx="9">
                  <c:v>3.2</c:v>
                </c:pt>
                <c:pt idx="10">
                  <c:v>4.2639999999999976</c:v>
                </c:pt>
                <c:pt idx="11">
                  <c:v>5.3279999999999657</c:v>
                </c:pt>
                <c:pt idx="12">
                  <c:v>5.3599999999999977</c:v>
                </c:pt>
                <c:pt idx="13">
                  <c:v>6.4</c:v>
                </c:pt>
                <c:pt idx="14">
                  <c:v>6.4</c:v>
                </c:pt>
                <c:pt idx="15" formatCode="General">
                  <c:v>8.5279999999999987</c:v>
                </c:pt>
              </c:numCache>
            </c:numRef>
          </c:val>
          <c:smooth val="0"/>
          <c:extLst>
            <c:ext xmlns:c16="http://schemas.microsoft.com/office/drawing/2014/chart" uri="{C3380CC4-5D6E-409C-BE32-E72D297353CC}">
              <c16:uniqueId val="{00000008-2796-442D-BF36-67A0D3516CB8}"/>
            </c:ext>
          </c:extLst>
        </c:ser>
        <c:ser>
          <c:idx val="7"/>
          <c:order val="7"/>
          <c:tx>
            <c:strRef>
              <c:f>'Historical fcsts'!$A$25</c:f>
              <c:strCache>
                <c:ptCount val="1"/>
                <c:pt idx="0">
                  <c:v>2009</c:v>
                </c:pt>
              </c:strCache>
            </c:strRef>
          </c:tx>
          <c:cat>
            <c:numRef>
              <c:f>'Historical fcsts'!$J$1:$AA$1</c:f>
              <c:numCache>
                <c:formatCode>General</c:formatCode>
                <c:ptCount val="18"/>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pt idx="13">
                  <c:v>2020</c:v>
                </c:pt>
                <c:pt idx="14">
                  <c:v>2021</c:v>
                </c:pt>
                <c:pt idx="15">
                  <c:v>2022</c:v>
                </c:pt>
                <c:pt idx="16">
                  <c:v>2023</c:v>
                </c:pt>
                <c:pt idx="17">
                  <c:v>2024</c:v>
                </c:pt>
              </c:numCache>
            </c:numRef>
          </c:cat>
          <c:val>
            <c:numRef>
              <c:f>'Historical fcsts'!$L$25:$AA$25</c:f>
              <c:numCache>
                <c:formatCode>0.0</c:formatCode>
                <c:ptCount val="16"/>
                <c:pt idx="0">
                  <c:v>1.34</c:v>
                </c:pt>
                <c:pt idx="1">
                  <c:v>1.6</c:v>
                </c:pt>
                <c:pt idx="2">
                  <c:v>1.6</c:v>
                </c:pt>
                <c:pt idx="3">
                  <c:v>2.1319999999999997</c:v>
                </c:pt>
                <c:pt idx="4">
                  <c:v>2.6640000000000001</c:v>
                </c:pt>
                <c:pt idx="5">
                  <c:v>2.68</c:v>
                </c:pt>
                <c:pt idx="6">
                  <c:v>3.2</c:v>
                </c:pt>
                <c:pt idx="7">
                  <c:v>3.2</c:v>
                </c:pt>
                <c:pt idx="8">
                  <c:v>4.2639999999999976</c:v>
                </c:pt>
                <c:pt idx="9">
                  <c:v>5.3279999999999657</c:v>
                </c:pt>
                <c:pt idx="10">
                  <c:v>5.3599999999999977</c:v>
                </c:pt>
                <c:pt idx="11">
                  <c:v>6.4</c:v>
                </c:pt>
                <c:pt idx="12">
                  <c:v>6.4</c:v>
                </c:pt>
                <c:pt idx="13">
                  <c:v>8.5279999999999987</c:v>
                </c:pt>
                <c:pt idx="14">
                  <c:v>8.5279999999999987</c:v>
                </c:pt>
                <c:pt idx="15">
                  <c:v>8.5279999999999987</c:v>
                </c:pt>
              </c:numCache>
            </c:numRef>
          </c:val>
          <c:smooth val="0"/>
          <c:extLst>
            <c:ext xmlns:c16="http://schemas.microsoft.com/office/drawing/2014/chart" uri="{C3380CC4-5D6E-409C-BE32-E72D297353CC}">
              <c16:uniqueId val="{00000009-2796-442D-BF36-67A0D3516CB8}"/>
            </c:ext>
          </c:extLst>
        </c:ser>
        <c:dLbls>
          <c:showLegendKey val="0"/>
          <c:showVal val="0"/>
          <c:showCatName val="0"/>
          <c:showSerName val="0"/>
          <c:showPercent val="0"/>
          <c:showBubbleSize val="0"/>
        </c:dLbls>
        <c:marker val="1"/>
        <c:smooth val="0"/>
        <c:axId val="78704000"/>
        <c:axId val="78713984"/>
      </c:lineChart>
      <c:catAx>
        <c:axId val="78704000"/>
        <c:scaling>
          <c:orientation val="minMax"/>
        </c:scaling>
        <c:delete val="0"/>
        <c:axPos val="b"/>
        <c:numFmt formatCode="General" sourceLinked="1"/>
        <c:majorTickMark val="out"/>
        <c:minorTickMark val="none"/>
        <c:tickLblPos val="nextTo"/>
        <c:spPr>
          <a:ln w="3175">
            <a:solidFill>
              <a:srgbClr val="000000"/>
            </a:solidFill>
            <a:prstDash val="solid"/>
          </a:ln>
        </c:spPr>
        <c:txPr>
          <a:bodyPr rot="-5400000" vert="horz"/>
          <a:lstStyle/>
          <a:p>
            <a:pPr>
              <a:defRPr/>
            </a:pPr>
            <a:endParaRPr lang="zh-CN"/>
          </a:p>
        </c:txPr>
        <c:crossAx val="78713984"/>
        <c:crossesAt val="0.1"/>
        <c:auto val="1"/>
        <c:lblAlgn val="ctr"/>
        <c:lblOffset val="100"/>
        <c:tickLblSkip val="1"/>
        <c:tickMarkSkip val="1"/>
        <c:noMultiLvlLbl val="0"/>
      </c:catAx>
      <c:valAx>
        <c:axId val="78713984"/>
        <c:scaling>
          <c:orientation val="minMax"/>
        </c:scaling>
        <c:delete val="0"/>
        <c:axPos val="l"/>
        <c:majorGridlines>
          <c:spPr>
            <a:ln w="3175">
              <a:solidFill>
                <a:srgbClr val="000000"/>
              </a:solidFill>
              <a:prstDash val="solid"/>
            </a:ln>
          </c:spPr>
        </c:majorGridlines>
        <c:title>
          <c:tx>
            <c:rich>
              <a:bodyPr/>
              <a:lstStyle/>
              <a:p>
                <a:pPr>
                  <a:defRPr/>
                </a:pPr>
                <a:r>
                  <a:rPr lang="en-US" dirty="0"/>
                  <a:t>Gb/s</a:t>
                </a:r>
              </a:p>
            </c:rich>
          </c:tx>
          <c:layout>
            <c:manualLayout>
              <c:xMode val="edge"/>
              <c:yMode val="edge"/>
              <c:x val="1.4492753623188401E-2"/>
              <c:y val="0.46808510638298195"/>
            </c:manualLayout>
          </c:layout>
          <c:overlay val="0"/>
          <c:spPr>
            <a:noFill/>
            <a:ln w="25400">
              <a:noFill/>
            </a:ln>
          </c:spPr>
        </c:title>
        <c:numFmt formatCode="#.#" sourceLinked="0"/>
        <c:majorTickMark val="out"/>
        <c:minorTickMark val="none"/>
        <c:tickLblPos val="nextTo"/>
        <c:spPr>
          <a:ln w="3175">
            <a:solidFill>
              <a:srgbClr val="000000"/>
            </a:solidFill>
            <a:prstDash val="solid"/>
          </a:ln>
        </c:spPr>
        <c:txPr>
          <a:bodyPr rot="0" vert="horz"/>
          <a:lstStyle/>
          <a:p>
            <a:pPr>
              <a:defRPr/>
            </a:pPr>
            <a:endParaRPr lang="zh-CN"/>
          </a:p>
        </c:txPr>
        <c:crossAx val="78704000"/>
        <c:crosses val="autoZero"/>
        <c:crossBetween val="midCat"/>
      </c:valAx>
      <c:spPr>
        <a:solidFill>
          <a:srgbClr val="C0C0C0"/>
        </a:solidFill>
        <a:ln w="12700">
          <a:solidFill>
            <a:srgbClr val="808080"/>
          </a:solidFill>
          <a:prstDash val="solid"/>
        </a:ln>
      </c:spPr>
    </c:plotArea>
    <c:legend>
      <c:legendPos val="r"/>
      <c:layout>
        <c:manualLayout>
          <c:xMode val="edge"/>
          <c:yMode val="edge"/>
          <c:x val="0.84048861362209948"/>
          <c:y val="0.29453769983297695"/>
          <c:w val="0.148037016053614"/>
          <c:h val="0.51053030303030256"/>
        </c:manualLayout>
      </c:layout>
      <c:overlay val="0"/>
      <c:spPr>
        <a:solidFill>
          <a:srgbClr val="FFFFFF"/>
        </a:solidFill>
        <a:ln w="3175">
          <a:solidFill>
            <a:srgbClr val="000000"/>
          </a:solidFill>
          <a:prstDash val="solid"/>
        </a:ln>
      </c:spPr>
    </c:legend>
    <c:plotVisOnly val="1"/>
    <c:dispBlanksAs val="gap"/>
    <c:showDLblsOverMax val="0"/>
  </c:chart>
  <c:spPr>
    <a:noFill/>
    <a:ln w="9525">
      <a:noFill/>
    </a:ln>
  </c:spPr>
  <c:txPr>
    <a:bodyPr/>
    <a:lstStyle/>
    <a:p>
      <a:pPr>
        <a:defRPr sz="1200" b="0" i="0" u="none" strike="noStrike" baseline="0">
          <a:solidFill>
            <a:srgbClr val="000000"/>
          </a:solidFill>
          <a:latin typeface="Arial"/>
          <a:ea typeface="Arial"/>
          <a:cs typeface="Arial"/>
        </a:defRPr>
      </a:pPr>
      <a:endParaRPr lang="zh-CN"/>
    </a:p>
  </c:txPr>
  <c:externalData r:id="rId2">
    <c:autoUpdate val="0"/>
  </c:externalData>
  <c:userShapes r:id="rId3"/>
</c:chartSpace>
</file>

<file path=ppt/diagrams/_rels/data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7.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7.jpe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C603DE-29B6-496D-9E51-AA64BB6640C5}" type="doc">
      <dgm:prSet loTypeId="urn:microsoft.com/office/officeart/2005/8/layout/hList2" loCatId="picture" qsTypeId="urn:microsoft.com/office/officeart/2005/8/quickstyle/simple1" qsCatId="simple" csTypeId="urn:microsoft.com/office/officeart/2005/8/colors/accent0_3" csCatId="mainScheme" phldr="1"/>
      <dgm:spPr/>
      <dgm:t>
        <a:bodyPr/>
        <a:lstStyle/>
        <a:p>
          <a:endParaRPr lang="en-US"/>
        </a:p>
      </dgm:t>
    </dgm:pt>
    <dgm:pt modelId="{5D828043-5463-4176-A37F-D600FD689E57}">
      <dgm:prSet phldrT="[Text]" custT="1"/>
      <dgm:spPr/>
      <dgm:t>
        <a:bodyPr/>
        <a:lstStyle/>
        <a:p>
          <a:r>
            <a:rPr lang="en-US" sz="3200" dirty="0"/>
            <a:t>GPU</a:t>
          </a:r>
        </a:p>
      </dgm:t>
    </dgm:pt>
    <dgm:pt modelId="{E1383960-18E5-4F38-8517-C5B4E24B0995}" type="parTrans" cxnId="{E074EAB7-5FD6-4656-B10E-CAB83992D149}">
      <dgm:prSet/>
      <dgm:spPr/>
      <dgm:t>
        <a:bodyPr/>
        <a:lstStyle/>
        <a:p>
          <a:endParaRPr lang="en-US" sz="2800"/>
        </a:p>
      </dgm:t>
    </dgm:pt>
    <dgm:pt modelId="{418213C4-6AF5-41E0-AA6B-2A6B31A196F6}" type="sibTrans" cxnId="{E074EAB7-5FD6-4656-B10E-CAB83992D149}">
      <dgm:prSet/>
      <dgm:spPr/>
      <dgm:t>
        <a:bodyPr/>
        <a:lstStyle/>
        <a:p>
          <a:endParaRPr lang="en-US" sz="2800"/>
        </a:p>
      </dgm:t>
    </dgm:pt>
    <dgm:pt modelId="{ADEE890A-6DDF-4B0C-AE71-4DB6A924864E}">
      <dgm:prSet phldrT="[Text]" custT="1"/>
      <dgm:spPr/>
      <dgm:t>
        <a:bodyPr/>
        <a:lstStyle/>
        <a:p>
          <a:r>
            <a:rPr lang="en-US" sz="1800" dirty="0"/>
            <a:t>High power consumption</a:t>
          </a:r>
        </a:p>
      </dgm:t>
    </dgm:pt>
    <dgm:pt modelId="{AE95E839-0653-44C0-9C6A-1501808DE0A7}" type="parTrans" cxnId="{BF39229A-49F3-48B7-8A55-001B30E81358}">
      <dgm:prSet/>
      <dgm:spPr/>
      <dgm:t>
        <a:bodyPr/>
        <a:lstStyle/>
        <a:p>
          <a:endParaRPr lang="en-US" sz="2800"/>
        </a:p>
      </dgm:t>
    </dgm:pt>
    <dgm:pt modelId="{1D6D5756-8E85-4A14-8644-71DF674EFA9D}" type="sibTrans" cxnId="{BF39229A-49F3-48B7-8A55-001B30E81358}">
      <dgm:prSet/>
      <dgm:spPr/>
      <dgm:t>
        <a:bodyPr/>
        <a:lstStyle/>
        <a:p>
          <a:endParaRPr lang="en-US" sz="2800"/>
        </a:p>
      </dgm:t>
    </dgm:pt>
    <dgm:pt modelId="{FEB29750-3DCB-4E90-83BE-BBB501FACD55}">
      <dgm:prSet phldrT="[Text]" custT="1"/>
      <dgm:spPr/>
      <dgm:t>
        <a:bodyPr/>
        <a:lstStyle/>
        <a:p>
          <a:r>
            <a:rPr lang="en-US" sz="1800" dirty="0"/>
            <a:t>Inflexibility (Single and Floating point only)</a:t>
          </a:r>
        </a:p>
      </dgm:t>
    </dgm:pt>
    <dgm:pt modelId="{0C2B7148-544C-4D76-9AE4-A528A0C4CC0A}" type="parTrans" cxnId="{1A5400DC-9E03-446D-B54E-5C5114F71ADD}">
      <dgm:prSet/>
      <dgm:spPr/>
      <dgm:t>
        <a:bodyPr/>
        <a:lstStyle/>
        <a:p>
          <a:endParaRPr lang="en-US" sz="2800"/>
        </a:p>
      </dgm:t>
    </dgm:pt>
    <dgm:pt modelId="{6A21D109-4D09-42A1-B602-7B18BCE7CF70}" type="sibTrans" cxnId="{1A5400DC-9E03-446D-B54E-5C5114F71ADD}">
      <dgm:prSet/>
      <dgm:spPr/>
      <dgm:t>
        <a:bodyPr/>
        <a:lstStyle/>
        <a:p>
          <a:endParaRPr lang="en-US" sz="2800"/>
        </a:p>
      </dgm:t>
    </dgm:pt>
    <dgm:pt modelId="{3EBF0C39-987C-4FFA-B03E-94CD32C638DD}">
      <dgm:prSet phldrT="[Text]" custT="1"/>
      <dgm:spPr/>
      <dgm:t>
        <a:bodyPr/>
        <a:lstStyle/>
        <a:p>
          <a:r>
            <a:rPr lang="en-US" sz="3200" dirty="0"/>
            <a:t>ASIC</a:t>
          </a:r>
        </a:p>
      </dgm:t>
    </dgm:pt>
    <dgm:pt modelId="{94C38C26-32E8-42C5-9572-5F8EFF7A4C2C}" type="parTrans" cxnId="{E240C0C6-EBC5-4891-907B-97D815DEAE9F}">
      <dgm:prSet/>
      <dgm:spPr/>
      <dgm:t>
        <a:bodyPr/>
        <a:lstStyle/>
        <a:p>
          <a:endParaRPr lang="en-US" sz="2800"/>
        </a:p>
      </dgm:t>
    </dgm:pt>
    <dgm:pt modelId="{7B26FE03-486F-4A64-960A-63D0835F6C40}" type="sibTrans" cxnId="{E240C0C6-EBC5-4891-907B-97D815DEAE9F}">
      <dgm:prSet/>
      <dgm:spPr/>
      <dgm:t>
        <a:bodyPr/>
        <a:lstStyle/>
        <a:p>
          <a:endParaRPr lang="en-US" sz="2800"/>
        </a:p>
      </dgm:t>
    </dgm:pt>
    <dgm:pt modelId="{D8344EF7-852E-4224-98D8-691861B9DAEA}">
      <dgm:prSet phldrT="[Text]" custT="1"/>
      <dgm:spPr/>
      <dgm:t>
        <a:bodyPr/>
        <a:lstStyle/>
        <a:p>
          <a:r>
            <a:rPr lang="en-US" sz="2000" dirty="0"/>
            <a:t>Initial Cost</a:t>
          </a:r>
        </a:p>
      </dgm:t>
    </dgm:pt>
    <dgm:pt modelId="{97AB4409-AC55-4C4E-8ACB-480DCA08426E}" type="parTrans" cxnId="{5838067D-5497-4009-BDA7-4E498DAC155A}">
      <dgm:prSet/>
      <dgm:spPr/>
      <dgm:t>
        <a:bodyPr/>
        <a:lstStyle/>
        <a:p>
          <a:endParaRPr lang="en-US" sz="2800"/>
        </a:p>
      </dgm:t>
    </dgm:pt>
    <dgm:pt modelId="{A7BC3DDE-8C2E-496C-A86E-593CFD992A13}" type="sibTrans" cxnId="{5838067D-5497-4009-BDA7-4E498DAC155A}">
      <dgm:prSet/>
      <dgm:spPr/>
      <dgm:t>
        <a:bodyPr/>
        <a:lstStyle/>
        <a:p>
          <a:endParaRPr lang="en-US" sz="2800"/>
        </a:p>
      </dgm:t>
    </dgm:pt>
    <dgm:pt modelId="{1104ED32-2E36-4668-BB43-03B895971128}">
      <dgm:prSet phldrT="[Text]" custT="1"/>
      <dgm:spPr/>
      <dgm:t>
        <a:bodyPr/>
        <a:lstStyle/>
        <a:p>
          <a:r>
            <a:rPr lang="en-US" sz="2000" dirty="0"/>
            <a:t>Reusability</a:t>
          </a:r>
        </a:p>
      </dgm:t>
    </dgm:pt>
    <dgm:pt modelId="{C1F6C64C-E7A4-4B2A-AEFB-1E8FE3DFF811}" type="parTrans" cxnId="{5D6210F4-BD90-43DD-B124-72DB4C7A9E4B}">
      <dgm:prSet/>
      <dgm:spPr/>
      <dgm:t>
        <a:bodyPr/>
        <a:lstStyle/>
        <a:p>
          <a:endParaRPr lang="en-US" sz="2800"/>
        </a:p>
      </dgm:t>
    </dgm:pt>
    <dgm:pt modelId="{97917A57-2D2C-4820-8CBB-F087FF101236}" type="sibTrans" cxnId="{5D6210F4-BD90-43DD-B124-72DB4C7A9E4B}">
      <dgm:prSet/>
      <dgm:spPr/>
      <dgm:t>
        <a:bodyPr/>
        <a:lstStyle/>
        <a:p>
          <a:endParaRPr lang="en-US" sz="2800"/>
        </a:p>
      </dgm:t>
    </dgm:pt>
    <dgm:pt modelId="{148C6EEE-06EA-4F93-80F2-68A6BCD7C8C8}">
      <dgm:prSet phldrT="[Text]" custT="1"/>
      <dgm:spPr/>
      <dgm:t>
        <a:bodyPr/>
        <a:lstStyle/>
        <a:p>
          <a:r>
            <a:rPr lang="en-US" sz="3200" dirty="0"/>
            <a:t>FPGA</a:t>
          </a:r>
        </a:p>
      </dgm:t>
    </dgm:pt>
    <dgm:pt modelId="{910C2AC6-7AA2-468F-A644-8AB163F8631D}" type="parTrans" cxnId="{3FE8F213-EB46-4816-845E-BC869DC438CB}">
      <dgm:prSet/>
      <dgm:spPr/>
      <dgm:t>
        <a:bodyPr/>
        <a:lstStyle/>
        <a:p>
          <a:endParaRPr lang="en-US" sz="2800"/>
        </a:p>
      </dgm:t>
    </dgm:pt>
    <dgm:pt modelId="{C45B4044-8266-47C2-8180-7B22DA8E429B}" type="sibTrans" cxnId="{3FE8F213-EB46-4816-845E-BC869DC438CB}">
      <dgm:prSet/>
      <dgm:spPr/>
      <dgm:t>
        <a:bodyPr/>
        <a:lstStyle/>
        <a:p>
          <a:endParaRPr lang="en-US" sz="2800"/>
        </a:p>
      </dgm:t>
    </dgm:pt>
    <dgm:pt modelId="{3214F82D-45F3-41C6-BBED-E96EFC4FC16D}">
      <dgm:prSet phldrT="[Text]" custT="1"/>
      <dgm:spPr/>
      <dgm:t>
        <a:bodyPr/>
        <a:lstStyle/>
        <a:p>
          <a:r>
            <a:rPr lang="en-US" sz="2000" dirty="0"/>
            <a:t>Complexity of design</a:t>
          </a:r>
        </a:p>
      </dgm:t>
    </dgm:pt>
    <dgm:pt modelId="{84D1A2FE-462C-41B9-9BE2-AE841019FF53}" type="parTrans" cxnId="{C91CC318-DCCA-4D3D-9982-AF9D16204D8F}">
      <dgm:prSet/>
      <dgm:spPr/>
      <dgm:t>
        <a:bodyPr/>
        <a:lstStyle/>
        <a:p>
          <a:endParaRPr lang="en-US" sz="2800"/>
        </a:p>
      </dgm:t>
    </dgm:pt>
    <dgm:pt modelId="{1CB15EB8-0808-4D96-86D6-2DF8F12CD977}" type="sibTrans" cxnId="{C91CC318-DCCA-4D3D-9982-AF9D16204D8F}">
      <dgm:prSet/>
      <dgm:spPr/>
      <dgm:t>
        <a:bodyPr/>
        <a:lstStyle/>
        <a:p>
          <a:endParaRPr lang="en-US" sz="2800"/>
        </a:p>
      </dgm:t>
    </dgm:pt>
    <dgm:pt modelId="{6A72DE77-91E1-46BA-8DD9-03BD8F788966}">
      <dgm:prSet phldrT="[Text]" custT="1"/>
      <dgm:spPr/>
      <dgm:t>
        <a:bodyPr/>
        <a:lstStyle/>
        <a:p>
          <a:r>
            <a:rPr lang="en-US" sz="2000" dirty="0"/>
            <a:t>Complexity of design</a:t>
          </a:r>
        </a:p>
      </dgm:t>
    </dgm:pt>
    <dgm:pt modelId="{42B09744-F056-4C70-8978-DA8E0C11B14A}" type="parTrans" cxnId="{661C5CB8-DA2C-40ED-AE78-66A6C725B92D}">
      <dgm:prSet/>
      <dgm:spPr/>
      <dgm:t>
        <a:bodyPr/>
        <a:lstStyle/>
        <a:p>
          <a:endParaRPr lang="en-US" sz="2800"/>
        </a:p>
      </dgm:t>
    </dgm:pt>
    <dgm:pt modelId="{4803C46A-1FE9-4EEC-B9DF-AE15F97DC2E8}" type="sibTrans" cxnId="{661C5CB8-DA2C-40ED-AE78-66A6C725B92D}">
      <dgm:prSet/>
      <dgm:spPr/>
      <dgm:t>
        <a:bodyPr/>
        <a:lstStyle/>
        <a:p>
          <a:endParaRPr lang="en-US" sz="2800"/>
        </a:p>
      </dgm:t>
    </dgm:pt>
    <dgm:pt modelId="{049347F4-C2E5-4499-8448-218A09559066}" type="pres">
      <dgm:prSet presAssocID="{73C603DE-29B6-496D-9E51-AA64BB6640C5}" presName="linearFlow" presStyleCnt="0">
        <dgm:presLayoutVars>
          <dgm:dir/>
          <dgm:animLvl val="lvl"/>
          <dgm:resizeHandles/>
        </dgm:presLayoutVars>
      </dgm:prSet>
      <dgm:spPr/>
    </dgm:pt>
    <dgm:pt modelId="{A1FE8541-4D0F-4192-BF5D-C25F51641E9A}" type="pres">
      <dgm:prSet presAssocID="{5D828043-5463-4176-A37F-D600FD689E57}" presName="compositeNode" presStyleCnt="0">
        <dgm:presLayoutVars>
          <dgm:bulletEnabled val="1"/>
        </dgm:presLayoutVars>
      </dgm:prSet>
      <dgm:spPr/>
    </dgm:pt>
    <dgm:pt modelId="{6B10EC45-BA08-4B82-B2A8-3F49C6D8FA96}" type="pres">
      <dgm:prSet presAssocID="{5D828043-5463-4176-A37F-D600FD689E57}" presName="image" presStyleLbl="fgImgPlac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30000" b="-30000"/>
          </a:stretch>
        </a:blipFill>
      </dgm:spPr>
    </dgm:pt>
    <dgm:pt modelId="{CFFCB87B-0177-42AB-BD63-99A7B7BAB2A5}" type="pres">
      <dgm:prSet presAssocID="{5D828043-5463-4176-A37F-D600FD689E57}" presName="childNode" presStyleLbl="node1" presStyleIdx="0" presStyleCnt="3">
        <dgm:presLayoutVars>
          <dgm:bulletEnabled val="1"/>
        </dgm:presLayoutVars>
      </dgm:prSet>
      <dgm:spPr/>
    </dgm:pt>
    <dgm:pt modelId="{2A2962AA-78A2-476B-B96A-2C889EC853ED}" type="pres">
      <dgm:prSet presAssocID="{5D828043-5463-4176-A37F-D600FD689E57}" presName="parentNode" presStyleLbl="revTx" presStyleIdx="0" presStyleCnt="3">
        <dgm:presLayoutVars>
          <dgm:chMax val="0"/>
          <dgm:bulletEnabled val="1"/>
        </dgm:presLayoutVars>
      </dgm:prSet>
      <dgm:spPr/>
    </dgm:pt>
    <dgm:pt modelId="{1141FF7F-88E0-477C-9737-C6E26800E8F7}" type="pres">
      <dgm:prSet presAssocID="{418213C4-6AF5-41E0-AA6B-2A6B31A196F6}" presName="sibTrans" presStyleCnt="0"/>
      <dgm:spPr/>
    </dgm:pt>
    <dgm:pt modelId="{150AE252-C7E8-459A-BCE9-FBF7C106B0AD}" type="pres">
      <dgm:prSet presAssocID="{3EBF0C39-987C-4FFA-B03E-94CD32C638DD}" presName="compositeNode" presStyleCnt="0">
        <dgm:presLayoutVars>
          <dgm:bulletEnabled val="1"/>
        </dgm:presLayoutVars>
      </dgm:prSet>
      <dgm:spPr/>
    </dgm:pt>
    <dgm:pt modelId="{4451BACB-D36E-492D-AA35-5CB1A2E470D2}" type="pres">
      <dgm:prSet presAssocID="{3EBF0C39-987C-4FFA-B03E-94CD32C638DD}" presName="image" presStyleLbl="fgImgPlac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t="-34000" b="-34000"/>
          </a:stretch>
        </a:blipFill>
      </dgm:spPr>
    </dgm:pt>
    <dgm:pt modelId="{CE80FB76-1138-4F8F-9E7E-449C791E2097}" type="pres">
      <dgm:prSet presAssocID="{3EBF0C39-987C-4FFA-B03E-94CD32C638DD}" presName="childNode" presStyleLbl="node1" presStyleIdx="1" presStyleCnt="3">
        <dgm:presLayoutVars>
          <dgm:bulletEnabled val="1"/>
        </dgm:presLayoutVars>
      </dgm:prSet>
      <dgm:spPr/>
    </dgm:pt>
    <dgm:pt modelId="{EBD0B72D-156F-4EAA-BD86-30BECE09D3E3}" type="pres">
      <dgm:prSet presAssocID="{3EBF0C39-987C-4FFA-B03E-94CD32C638DD}" presName="parentNode" presStyleLbl="revTx" presStyleIdx="1" presStyleCnt="3">
        <dgm:presLayoutVars>
          <dgm:chMax val="0"/>
          <dgm:bulletEnabled val="1"/>
        </dgm:presLayoutVars>
      </dgm:prSet>
      <dgm:spPr/>
    </dgm:pt>
    <dgm:pt modelId="{E6F7C0DA-0650-44A5-B12A-64C10AE2907E}" type="pres">
      <dgm:prSet presAssocID="{7B26FE03-486F-4A64-960A-63D0835F6C40}" presName="sibTrans" presStyleCnt="0"/>
      <dgm:spPr/>
    </dgm:pt>
    <dgm:pt modelId="{BF11DD83-C67E-4244-87EE-221E48705749}" type="pres">
      <dgm:prSet presAssocID="{148C6EEE-06EA-4F93-80F2-68A6BCD7C8C8}" presName="compositeNode" presStyleCnt="0">
        <dgm:presLayoutVars>
          <dgm:bulletEnabled val="1"/>
        </dgm:presLayoutVars>
      </dgm:prSet>
      <dgm:spPr/>
    </dgm:pt>
    <dgm:pt modelId="{9A523A1C-231E-40F8-892E-E983EDC9534D}" type="pres">
      <dgm:prSet presAssocID="{148C6EEE-06EA-4F93-80F2-68A6BCD7C8C8}" presName="image" presStyleLbl="fgImgPlac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t="-15000" b="-15000"/>
          </a:stretch>
        </a:blipFill>
      </dgm:spPr>
    </dgm:pt>
    <dgm:pt modelId="{53C14E5E-D0BF-4706-8075-FCA1390728D3}" type="pres">
      <dgm:prSet presAssocID="{148C6EEE-06EA-4F93-80F2-68A6BCD7C8C8}" presName="childNode" presStyleLbl="node1" presStyleIdx="2" presStyleCnt="3">
        <dgm:presLayoutVars>
          <dgm:bulletEnabled val="1"/>
        </dgm:presLayoutVars>
      </dgm:prSet>
      <dgm:spPr/>
    </dgm:pt>
    <dgm:pt modelId="{AEBA2CC6-4A0F-4248-BDC8-A6034E57B1D4}" type="pres">
      <dgm:prSet presAssocID="{148C6EEE-06EA-4F93-80F2-68A6BCD7C8C8}" presName="parentNode" presStyleLbl="revTx" presStyleIdx="2" presStyleCnt="3">
        <dgm:presLayoutVars>
          <dgm:chMax val="0"/>
          <dgm:bulletEnabled val="1"/>
        </dgm:presLayoutVars>
      </dgm:prSet>
      <dgm:spPr/>
    </dgm:pt>
  </dgm:ptLst>
  <dgm:cxnLst>
    <dgm:cxn modelId="{3FE8F213-EB46-4816-845E-BC869DC438CB}" srcId="{73C603DE-29B6-496D-9E51-AA64BB6640C5}" destId="{148C6EEE-06EA-4F93-80F2-68A6BCD7C8C8}" srcOrd="2" destOrd="0" parTransId="{910C2AC6-7AA2-468F-A644-8AB163F8631D}" sibTransId="{C45B4044-8266-47C2-8180-7B22DA8E429B}"/>
    <dgm:cxn modelId="{C91CC318-DCCA-4D3D-9982-AF9D16204D8F}" srcId="{148C6EEE-06EA-4F93-80F2-68A6BCD7C8C8}" destId="{3214F82D-45F3-41C6-BBED-E96EFC4FC16D}" srcOrd="0" destOrd="0" parTransId="{84D1A2FE-462C-41B9-9BE2-AE841019FF53}" sibTransId="{1CB15EB8-0808-4D96-86D6-2DF8F12CD977}"/>
    <dgm:cxn modelId="{264E0632-A87E-4457-A77A-9E713454084C}" type="presOf" srcId="{148C6EEE-06EA-4F93-80F2-68A6BCD7C8C8}" destId="{AEBA2CC6-4A0F-4248-BDC8-A6034E57B1D4}" srcOrd="0" destOrd="0" presId="urn:microsoft.com/office/officeart/2005/8/layout/hList2"/>
    <dgm:cxn modelId="{C0CE2942-66DE-4113-8F4D-B7CA54973A23}" type="presOf" srcId="{3214F82D-45F3-41C6-BBED-E96EFC4FC16D}" destId="{53C14E5E-D0BF-4706-8075-FCA1390728D3}" srcOrd="0" destOrd="0" presId="urn:microsoft.com/office/officeart/2005/8/layout/hList2"/>
    <dgm:cxn modelId="{2C44AA68-4662-4161-8F0A-2C877AD741F9}" type="presOf" srcId="{D8344EF7-852E-4224-98D8-691861B9DAEA}" destId="{CE80FB76-1138-4F8F-9E7E-449C791E2097}" srcOrd="0" destOrd="0" presId="urn:microsoft.com/office/officeart/2005/8/layout/hList2"/>
    <dgm:cxn modelId="{A6D6CC74-5A26-43C2-830E-517D5D2885B7}" type="presOf" srcId="{3EBF0C39-987C-4FFA-B03E-94CD32C638DD}" destId="{EBD0B72D-156F-4EAA-BD86-30BECE09D3E3}" srcOrd="0" destOrd="0" presId="urn:microsoft.com/office/officeart/2005/8/layout/hList2"/>
    <dgm:cxn modelId="{5838067D-5497-4009-BDA7-4E498DAC155A}" srcId="{3EBF0C39-987C-4FFA-B03E-94CD32C638DD}" destId="{D8344EF7-852E-4224-98D8-691861B9DAEA}" srcOrd="0" destOrd="0" parTransId="{97AB4409-AC55-4C4E-8ACB-480DCA08426E}" sibTransId="{A7BC3DDE-8C2E-496C-A86E-593CFD992A13}"/>
    <dgm:cxn modelId="{A0FF0C7E-5BFA-477E-A0EA-82620F844C8B}" type="presOf" srcId="{5D828043-5463-4176-A37F-D600FD689E57}" destId="{2A2962AA-78A2-476B-B96A-2C889EC853ED}" srcOrd="0" destOrd="0" presId="urn:microsoft.com/office/officeart/2005/8/layout/hList2"/>
    <dgm:cxn modelId="{0B33148A-45C1-4F0E-8200-BDFDF662D9ED}" type="presOf" srcId="{6A72DE77-91E1-46BA-8DD9-03BD8F788966}" destId="{CE80FB76-1138-4F8F-9E7E-449C791E2097}" srcOrd="0" destOrd="2" presId="urn:microsoft.com/office/officeart/2005/8/layout/hList2"/>
    <dgm:cxn modelId="{BF39229A-49F3-48B7-8A55-001B30E81358}" srcId="{5D828043-5463-4176-A37F-D600FD689E57}" destId="{ADEE890A-6DDF-4B0C-AE71-4DB6A924864E}" srcOrd="0" destOrd="0" parTransId="{AE95E839-0653-44C0-9C6A-1501808DE0A7}" sibTransId="{1D6D5756-8E85-4A14-8644-71DF674EFA9D}"/>
    <dgm:cxn modelId="{21758A9F-65CB-4162-AAD2-95BD60145404}" type="presOf" srcId="{73C603DE-29B6-496D-9E51-AA64BB6640C5}" destId="{049347F4-C2E5-4499-8448-218A09559066}" srcOrd="0" destOrd="0" presId="urn:microsoft.com/office/officeart/2005/8/layout/hList2"/>
    <dgm:cxn modelId="{A101E7AA-934F-4BE5-9303-4460F964E856}" type="presOf" srcId="{1104ED32-2E36-4668-BB43-03B895971128}" destId="{CE80FB76-1138-4F8F-9E7E-449C791E2097}" srcOrd="0" destOrd="1" presId="urn:microsoft.com/office/officeart/2005/8/layout/hList2"/>
    <dgm:cxn modelId="{E074EAB7-5FD6-4656-B10E-CAB83992D149}" srcId="{73C603DE-29B6-496D-9E51-AA64BB6640C5}" destId="{5D828043-5463-4176-A37F-D600FD689E57}" srcOrd="0" destOrd="0" parTransId="{E1383960-18E5-4F38-8517-C5B4E24B0995}" sibTransId="{418213C4-6AF5-41E0-AA6B-2A6B31A196F6}"/>
    <dgm:cxn modelId="{661C5CB8-DA2C-40ED-AE78-66A6C725B92D}" srcId="{3EBF0C39-987C-4FFA-B03E-94CD32C638DD}" destId="{6A72DE77-91E1-46BA-8DD9-03BD8F788966}" srcOrd="2" destOrd="0" parTransId="{42B09744-F056-4C70-8978-DA8E0C11B14A}" sibTransId="{4803C46A-1FE9-4EEC-B9DF-AE15F97DC2E8}"/>
    <dgm:cxn modelId="{E240C0C6-EBC5-4891-907B-97D815DEAE9F}" srcId="{73C603DE-29B6-496D-9E51-AA64BB6640C5}" destId="{3EBF0C39-987C-4FFA-B03E-94CD32C638DD}" srcOrd="1" destOrd="0" parTransId="{94C38C26-32E8-42C5-9572-5F8EFF7A4C2C}" sibTransId="{7B26FE03-486F-4A64-960A-63D0835F6C40}"/>
    <dgm:cxn modelId="{1A5400DC-9E03-446D-B54E-5C5114F71ADD}" srcId="{5D828043-5463-4176-A37F-D600FD689E57}" destId="{FEB29750-3DCB-4E90-83BE-BBB501FACD55}" srcOrd="1" destOrd="0" parTransId="{0C2B7148-544C-4D76-9AE4-A528A0C4CC0A}" sibTransId="{6A21D109-4D09-42A1-B602-7B18BCE7CF70}"/>
    <dgm:cxn modelId="{2A14FDEA-5231-4B70-ACC9-7C0B5918CE60}" type="presOf" srcId="{ADEE890A-6DDF-4B0C-AE71-4DB6A924864E}" destId="{CFFCB87B-0177-42AB-BD63-99A7B7BAB2A5}" srcOrd="0" destOrd="0" presId="urn:microsoft.com/office/officeart/2005/8/layout/hList2"/>
    <dgm:cxn modelId="{5D6210F4-BD90-43DD-B124-72DB4C7A9E4B}" srcId="{3EBF0C39-987C-4FFA-B03E-94CD32C638DD}" destId="{1104ED32-2E36-4668-BB43-03B895971128}" srcOrd="1" destOrd="0" parTransId="{C1F6C64C-E7A4-4B2A-AEFB-1E8FE3DFF811}" sibTransId="{97917A57-2D2C-4820-8CBB-F087FF101236}"/>
    <dgm:cxn modelId="{749A79FA-A9C7-455B-AE9D-9C9739EF5ACF}" type="presOf" srcId="{FEB29750-3DCB-4E90-83BE-BBB501FACD55}" destId="{CFFCB87B-0177-42AB-BD63-99A7B7BAB2A5}" srcOrd="0" destOrd="1" presId="urn:microsoft.com/office/officeart/2005/8/layout/hList2"/>
    <dgm:cxn modelId="{348D7349-D264-45F8-863B-869ADE54CFE4}" type="presParOf" srcId="{049347F4-C2E5-4499-8448-218A09559066}" destId="{A1FE8541-4D0F-4192-BF5D-C25F51641E9A}" srcOrd="0" destOrd="0" presId="urn:microsoft.com/office/officeart/2005/8/layout/hList2"/>
    <dgm:cxn modelId="{BE003398-ACAD-42AF-A3CD-6D82E6D9B3EA}" type="presParOf" srcId="{A1FE8541-4D0F-4192-BF5D-C25F51641E9A}" destId="{6B10EC45-BA08-4B82-B2A8-3F49C6D8FA96}" srcOrd="0" destOrd="0" presId="urn:microsoft.com/office/officeart/2005/8/layout/hList2"/>
    <dgm:cxn modelId="{0D0067A2-A532-428A-A043-00FA50B68081}" type="presParOf" srcId="{A1FE8541-4D0F-4192-BF5D-C25F51641E9A}" destId="{CFFCB87B-0177-42AB-BD63-99A7B7BAB2A5}" srcOrd="1" destOrd="0" presId="urn:microsoft.com/office/officeart/2005/8/layout/hList2"/>
    <dgm:cxn modelId="{DD028741-4FDC-4846-86A6-3D26A45030C5}" type="presParOf" srcId="{A1FE8541-4D0F-4192-BF5D-C25F51641E9A}" destId="{2A2962AA-78A2-476B-B96A-2C889EC853ED}" srcOrd="2" destOrd="0" presId="urn:microsoft.com/office/officeart/2005/8/layout/hList2"/>
    <dgm:cxn modelId="{72906779-4D8E-4E5F-927D-5F4A587FB906}" type="presParOf" srcId="{049347F4-C2E5-4499-8448-218A09559066}" destId="{1141FF7F-88E0-477C-9737-C6E26800E8F7}" srcOrd="1" destOrd="0" presId="urn:microsoft.com/office/officeart/2005/8/layout/hList2"/>
    <dgm:cxn modelId="{991B108C-1E7E-4C2E-A098-2D2162BAAC2C}" type="presParOf" srcId="{049347F4-C2E5-4499-8448-218A09559066}" destId="{150AE252-C7E8-459A-BCE9-FBF7C106B0AD}" srcOrd="2" destOrd="0" presId="urn:microsoft.com/office/officeart/2005/8/layout/hList2"/>
    <dgm:cxn modelId="{5891839C-8E47-4E4D-BEF2-E00782C23718}" type="presParOf" srcId="{150AE252-C7E8-459A-BCE9-FBF7C106B0AD}" destId="{4451BACB-D36E-492D-AA35-5CB1A2E470D2}" srcOrd="0" destOrd="0" presId="urn:microsoft.com/office/officeart/2005/8/layout/hList2"/>
    <dgm:cxn modelId="{D203B626-FE78-4E61-9750-E04CDEDA016C}" type="presParOf" srcId="{150AE252-C7E8-459A-BCE9-FBF7C106B0AD}" destId="{CE80FB76-1138-4F8F-9E7E-449C791E2097}" srcOrd="1" destOrd="0" presId="urn:microsoft.com/office/officeart/2005/8/layout/hList2"/>
    <dgm:cxn modelId="{921D5E3B-4D28-453E-903B-AB447C658412}" type="presParOf" srcId="{150AE252-C7E8-459A-BCE9-FBF7C106B0AD}" destId="{EBD0B72D-156F-4EAA-BD86-30BECE09D3E3}" srcOrd="2" destOrd="0" presId="urn:microsoft.com/office/officeart/2005/8/layout/hList2"/>
    <dgm:cxn modelId="{1604B64E-B8AB-4790-8A13-92CC0047D410}" type="presParOf" srcId="{049347F4-C2E5-4499-8448-218A09559066}" destId="{E6F7C0DA-0650-44A5-B12A-64C10AE2907E}" srcOrd="3" destOrd="0" presId="urn:microsoft.com/office/officeart/2005/8/layout/hList2"/>
    <dgm:cxn modelId="{BE1C223F-E8ED-4B2F-B8BF-101EAFED2793}" type="presParOf" srcId="{049347F4-C2E5-4499-8448-218A09559066}" destId="{BF11DD83-C67E-4244-87EE-221E48705749}" srcOrd="4" destOrd="0" presId="urn:microsoft.com/office/officeart/2005/8/layout/hList2"/>
    <dgm:cxn modelId="{63631057-9D27-4C94-B01E-7DD7802F126B}" type="presParOf" srcId="{BF11DD83-C67E-4244-87EE-221E48705749}" destId="{9A523A1C-231E-40F8-892E-E983EDC9534D}" srcOrd="0" destOrd="0" presId="urn:microsoft.com/office/officeart/2005/8/layout/hList2"/>
    <dgm:cxn modelId="{EF03E822-9FBF-48A5-9452-B6AA1CBD38B6}" type="presParOf" srcId="{BF11DD83-C67E-4244-87EE-221E48705749}" destId="{53C14E5E-D0BF-4706-8075-FCA1390728D3}" srcOrd="1" destOrd="0" presId="urn:microsoft.com/office/officeart/2005/8/layout/hList2"/>
    <dgm:cxn modelId="{3FF68D2E-410E-48FE-9F3E-35B5DAB43E20}" type="presParOf" srcId="{BF11DD83-C67E-4244-87EE-221E48705749}" destId="{AEBA2CC6-4A0F-4248-BDC8-A6034E57B1D4}"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B2C48B-1BF6-0A42-8111-CE95E2C2EE90}" type="doc">
      <dgm:prSet loTypeId="urn:microsoft.com/office/officeart/2005/8/layout/chart3" loCatId="" qsTypeId="urn:microsoft.com/office/officeart/2005/8/quickstyle/simple1" qsCatId="simple" csTypeId="urn:microsoft.com/office/officeart/2005/8/colors/accent3_2" csCatId="accent3" phldr="1"/>
      <dgm:spPr/>
      <dgm:t>
        <a:bodyPr/>
        <a:lstStyle/>
        <a:p>
          <a:endParaRPr lang="en-US"/>
        </a:p>
      </dgm:t>
    </dgm:pt>
    <dgm:pt modelId="{3742B7ED-90FE-024E-93F1-C778C357B704}">
      <dgm:prSet phldrT="[Text]" custT="1"/>
      <dgm:spPr>
        <a:solidFill>
          <a:schemeClr val="accent3">
            <a:lumMod val="75000"/>
          </a:schemeClr>
        </a:solidFill>
        <a:ln>
          <a:solidFill>
            <a:schemeClr val="accent3">
              <a:lumMod val="50000"/>
            </a:schemeClr>
          </a:solidFill>
        </a:ln>
      </dgm:spPr>
      <dgm:t>
        <a:bodyPr vert="vert270"/>
        <a:lstStyle/>
        <a:p>
          <a:endParaRPr lang="en-US" sz="3200" b="1" dirty="0"/>
        </a:p>
      </dgm:t>
    </dgm:pt>
    <dgm:pt modelId="{12B8A7A1-2966-AD49-948F-5DF14C60A6E4}" type="sibTrans" cxnId="{649CFCA8-41A8-C94B-8E58-B99C39294FCF}">
      <dgm:prSet/>
      <dgm:spPr/>
      <dgm:t>
        <a:bodyPr/>
        <a:lstStyle/>
        <a:p>
          <a:endParaRPr lang="en-US" sz="3200">
            <a:solidFill>
              <a:schemeClr val="tx1"/>
            </a:solidFill>
          </a:endParaRPr>
        </a:p>
      </dgm:t>
    </dgm:pt>
    <dgm:pt modelId="{3C18F867-39CF-EE41-9DBC-44AE4BC63EF2}" type="parTrans" cxnId="{649CFCA8-41A8-C94B-8E58-B99C39294FCF}">
      <dgm:prSet/>
      <dgm:spPr/>
      <dgm:t>
        <a:bodyPr/>
        <a:lstStyle/>
        <a:p>
          <a:endParaRPr lang="en-US" sz="3200">
            <a:solidFill>
              <a:schemeClr val="tx1"/>
            </a:solidFill>
          </a:endParaRPr>
        </a:p>
      </dgm:t>
    </dgm:pt>
    <dgm:pt modelId="{8FA712D1-ACF9-854A-BFF5-5F533A1078EC}">
      <dgm:prSet phldrT="[Text]" custT="1"/>
      <dgm:spPr>
        <a:solidFill>
          <a:srgbClr val="49325A"/>
        </a:solidFill>
        <a:ln>
          <a:solidFill>
            <a:srgbClr val="4A2661"/>
          </a:solidFill>
        </a:ln>
      </dgm:spPr>
      <dgm:t>
        <a:bodyPr vert="vert270"/>
        <a:lstStyle/>
        <a:p>
          <a:endParaRPr lang="en-US" sz="3200" b="1" dirty="0"/>
        </a:p>
      </dgm:t>
    </dgm:pt>
    <dgm:pt modelId="{223B1C51-685B-7841-A74F-7AE08D88C7C1}" type="parTrans" cxnId="{3FA88015-9E7B-7C4A-853C-91D7D79A2CE9}">
      <dgm:prSet/>
      <dgm:spPr/>
      <dgm:t>
        <a:bodyPr/>
        <a:lstStyle/>
        <a:p>
          <a:endParaRPr lang="en-US"/>
        </a:p>
      </dgm:t>
    </dgm:pt>
    <dgm:pt modelId="{A9AFD262-D74A-BC46-923E-E3BCEDBC923F}" type="sibTrans" cxnId="{3FA88015-9E7B-7C4A-853C-91D7D79A2CE9}">
      <dgm:prSet/>
      <dgm:spPr/>
      <dgm:t>
        <a:bodyPr/>
        <a:lstStyle/>
        <a:p>
          <a:endParaRPr lang="en-US"/>
        </a:p>
      </dgm:t>
    </dgm:pt>
    <dgm:pt modelId="{7E8235DD-4446-A747-AF2D-912F531FE1C3}">
      <dgm:prSet phldrT="[Text]" custT="1"/>
      <dgm:spPr>
        <a:solidFill>
          <a:schemeClr val="accent5">
            <a:lumMod val="50000"/>
          </a:schemeClr>
        </a:solidFill>
        <a:ln>
          <a:solidFill>
            <a:srgbClr val="27522B"/>
          </a:solidFill>
        </a:ln>
      </dgm:spPr>
      <dgm:t>
        <a:bodyPr vert="vert270"/>
        <a:lstStyle/>
        <a:p>
          <a:endParaRPr lang="en-US" sz="3200" b="1" dirty="0"/>
        </a:p>
      </dgm:t>
    </dgm:pt>
    <dgm:pt modelId="{4DB1E3B1-92EA-454E-8395-A08D9BD4AC4B}" type="parTrans" cxnId="{38EF4696-A6B6-2A45-8603-B117781D653F}">
      <dgm:prSet/>
      <dgm:spPr/>
      <dgm:t>
        <a:bodyPr/>
        <a:lstStyle/>
        <a:p>
          <a:endParaRPr lang="en-US"/>
        </a:p>
      </dgm:t>
    </dgm:pt>
    <dgm:pt modelId="{F429B87B-A124-CB46-8E01-8C1459F48614}" type="sibTrans" cxnId="{38EF4696-A6B6-2A45-8603-B117781D653F}">
      <dgm:prSet/>
      <dgm:spPr/>
      <dgm:t>
        <a:bodyPr/>
        <a:lstStyle/>
        <a:p>
          <a:endParaRPr lang="en-US"/>
        </a:p>
      </dgm:t>
    </dgm:pt>
    <dgm:pt modelId="{108C60B7-7E71-8640-981B-766B088E115B}">
      <dgm:prSet phldrT="[Text]" custT="1"/>
      <dgm:spPr>
        <a:solidFill>
          <a:schemeClr val="accent6">
            <a:lumMod val="50000"/>
          </a:schemeClr>
        </a:solidFill>
        <a:ln>
          <a:solidFill>
            <a:srgbClr val="733006"/>
          </a:solidFill>
        </a:ln>
      </dgm:spPr>
      <dgm:t>
        <a:bodyPr vert="vert270"/>
        <a:lstStyle/>
        <a:p>
          <a:endParaRPr lang="en-US" sz="3200" b="1" dirty="0"/>
        </a:p>
      </dgm:t>
    </dgm:pt>
    <dgm:pt modelId="{570164FE-BC17-1943-BAD5-705ECEFAFBEF}" type="parTrans" cxnId="{C5D7C37F-9E37-9745-AA88-093652CFA2B2}">
      <dgm:prSet/>
      <dgm:spPr/>
      <dgm:t>
        <a:bodyPr/>
        <a:lstStyle/>
        <a:p>
          <a:endParaRPr lang="en-US"/>
        </a:p>
      </dgm:t>
    </dgm:pt>
    <dgm:pt modelId="{D271A736-02FC-8A48-8C2F-69A23CCAE274}" type="sibTrans" cxnId="{C5D7C37F-9E37-9745-AA88-093652CFA2B2}">
      <dgm:prSet/>
      <dgm:spPr/>
      <dgm:t>
        <a:bodyPr/>
        <a:lstStyle/>
        <a:p>
          <a:endParaRPr lang="en-US"/>
        </a:p>
      </dgm:t>
    </dgm:pt>
    <dgm:pt modelId="{51B7E1A3-1D47-7747-83AF-25137BC595F5}">
      <dgm:prSet phldrT="[Text]" custT="1"/>
      <dgm:spPr>
        <a:solidFill>
          <a:schemeClr val="accent2">
            <a:lumMod val="50000"/>
          </a:schemeClr>
        </a:solidFill>
        <a:ln>
          <a:solidFill>
            <a:schemeClr val="bg2">
              <a:lumMod val="25000"/>
            </a:schemeClr>
          </a:solidFill>
        </a:ln>
      </dgm:spPr>
      <dgm:t>
        <a:bodyPr vert="vert270"/>
        <a:lstStyle/>
        <a:p>
          <a:endParaRPr lang="en-US" sz="3200" b="1" dirty="0"/>
        </a:p>
      </dgm:t>
    </dgm:pt>
    <dgm:pt modelId="{17641422-3425-964B-9D85-CB22E633FD19}" type="parTrans" cxnId="{48E9A95E-043E-014A-B602-B86FD5C2A6D8}">
      <dgm:prSet/>
      <dgm:spPr/>
      <dgm:t>
        <a:bodyPr/>
        <a:lstStyle/>
        <a:p>
          <a:endParaRPr lang="en-US"/>
        </a:p>
      </dgm:t>
    </dgm:pt>
    <dgm:pt modelId="{B56E0681-404B-3B42-9C61-7E7923C35AB2}" type="sibTrans" cxnId="{48E9A95E-043E-014A-B602-B86FD5C2A6D8}">
      <dgm:prSet/>
      <dgm:spPr/>
      <dgm:t>
        <a:bodyPr/>
        <a:lstStyle/>
        <a:p>
          <a:endParaRPr lang="en-US"/>
        </a:p>
      </dgm:t>
    </dgm:pt>
    <dgm:pt modelId="{466BBAEF-D795-934E-9FBA-3F0A176BA709}">
      <dgm:prSet phldrT="[Text]" custT="1"/>
      <dgm:spPr>
        <a:solidFill>
          <a:srgbClr val="CA4800"/>
        </a:solidFill>
        <a:ln>
          <a:solidFill>
            <a:schemeClr val="accent4">
              <a:lumMod val="50000"/>
            </a:schemeClr>
          </a:solidFill>
        </a:ln>
      </dgm:spPr>
      <dgm:t>
        <a:bodyPr vert="vert270"/>
        <a:lstStyle/>
        <a:p>
          <a:endParaRPr lang="en-US" sz="3200" b="1" dirty="0"/>
        </a:p>
      </dgm:t>
    </dgm:pt>
    <dgm:pt modelId="{9485312A-56A0-A64A-96E1-10AAEE760DF3}" type="sibTrans" cxnId="{B054551B-955D-D844-90D8-7E534177A75D}">
      <dgm:prSet/>
      <dgm:spPr/>
      <dgm:t>
        <a:bodyPr/>
        <a:lstStyle/>
        <a:p>
          <a:endParaRPr lang="en-US"/>
        </a:p>
      </dgm:t>
    </dgm:pt>
    <dgm:pt modelId="{3D2ACE2B-448E-BB41-9DA5-9BD8C81B0243}" type="parTrans" cxnId="{B054551B-955D-D844-90D8-7E534177A75D}">
      <dgm:prSet/>
      <dgm:spPr/>
      <dgm:t>
        <a:bodyPr/>
        <a:lstStyle/>
        <a:p>
          <a:endParaRPr lang="en-US"/>
        </a:p>
      </dgm:t>
    </dgm:pt>
    <dgm:pt modelId="{410324B3-3B95-8F41-93BC-C712B160B48C}" type="pres">
      <dgm:prSet presAssocID="{0EB2C48B-1BF6-0A42-8111-CE95E2C2EE90}" presName="compositeShape" presStyleCnt="0">
        <dgm:presLayoutVars>
          <dgm:chMax val="7"/>
          <dgm:dir/>
          <dgm:resizeHandles val="exact"/>
        </dgm:presLayoutVars>
      </dgm:prSet>
      <dgm:spPr/>
    </dgm:pt>
    <dgm:pt modelId="{DDD6CDD4-A04E-ED4F-BBA9-3121B47E0B77}" type="pres">
      <dgm:prSet presAssocID="{0EB2C48B-1BF6-0A42-8111-CE95E2C2EE90}" presName="wedge1" presStyleLbl="node1" presStyleIdx="0" presStyleCnt="6" custLinFactNeighborX="-2987" custLinFactNeighborY="5214"/>
      <dgm:spPr/>
    </dgm:pt>
    <dgm:pt modelId="{C80821C2-C102-6F44-A13D-6BD4F78F94F5}" type="pres">
      <dgm:prSet presAssocID="{0EB2C48B-1BF6-0A42-8111-CE95E2C2EE90}" presName="wedge1Tx" presStyleLbl="node1" presStyleIdx="0" presStyleCnt="6">
        <dgm:presLayoutVars>
          <dgm:chMax val="0"/>
          <dgm:chPref val="0"/>
          <dgm:bulletEnabled val="1"/>
        </dgm:presLayoutVars>
      </dgm:prSet>
      <dgm:spPr/>
    </dgm:pt>
    <dgm:pt modelId="{682931EA-B93E-484B-94D8-5AC1218A5F65}" type="pres">
      <dgm:prSet presAssocID="{0EB2C48B-1BF6-0A42-8111-CE95E2C2EE90}" presName="wedge2" presStyleLbl="node1" presStyleIdx="1" presStyleCnt="6" custLinFactNeighborX="486" custLinFactNeighborY="328"/>
      <dgm:spPr/>
    </dgm:pt>
    <dgm:pt modelId="{F51F1CFA-FD53-1D46-9815-9475194D89C6}" type="pres">
      <dgm:prSet presAssocID="{0EB2C48B-1BF6-0A42-8111-CE95E2C2EE90}" presName="wedge2Tx" presStyleLbl="node1" presStyleIdx="1" presStyleCnt="6">
        <dgm:presLayoutVars>
          <dgm:chMax val="0"/>
          <dgm:chPref val="0"/>
          <dgm:bulletEnabled val="1"/>
        </dgm:presLayoutVars>
      </dgm:prSet>
      <dgm:spPr/>
    </dgm:pt>
    <dgm:pt modelId="{BE9B73BD-6C8F-994A-AECC-FF3361B7F49B}" type="pres">
      <dgm:prSet presAssocID="{0EB2C48B-1BF6-0A42-8111-CE95E2C2EE90}" presName="wedge3" presStyleLbl="node1" presStyleIdx="2" presStyleCnt="6" custLinFactNeighborX="269" custLinFactNeighborY="702"/>
      <dgm:spPr/>
    </dgm:pt>
    <dgm:pt modelId="{C302BE70-9C35-2444-AE45-4A621F695C8F}" type="pres">
      <dgm:prSet presAssocID="{0EB2C48B-1BF6-0A42-8111-CE95E2C2EE90}" presName="wedge3Tx" presStyleLbl="node1" presStyleIdx="2" presStyleCnt="6">
        <dgm:presLayoutVars>
          <dgm:chMax val="0"/>
          <dgm:chPref val="0"/>
          <dgm:bulletEnabled val="1"/>
        </dgm:presLayoutVars>
      </dgm:prSet>
      <dgm:spPr/>
    </dgm:pt>
    <dgm:pt modelId="{E45D06A5-AA81-8E41-85E2-0A5FD3451267}" type="pres">
      <dgm:prSet presAssocID="{0EB2C48B-1BF6-0A42-8111-CE95E2C2EE90}" presName="wedge4" presStyleLbl="node1" presStyleIdx="3" presStyleCnt="6" custLinFactNeighborX="-66" custLinFactNeighborY="720"/>
      <dgm:spPr/>
    </dgm:pt>
    <dgm:pt modelId="{B7A75616-4626-6A40-B6AD-C88383DAD9AC}" type="pres">
      <dgm:prSet presAssocID="{0EB2C48B-1BF6-0A42-8111-CE95E2C2EE90}" presName="wedge4Tx" presStyleLbl="node1" presStyleIdx="3" presStyleCnt="6">
        <dgm:presLayoutVars>
          <dgm:chMax val="0"/>
          <dgm:chPref val="0"/>
          <dgm:bulletEnabled val="1"/>
        </dgm:presLayoutVars>
      </dgm:prSet>
      <dgm:spPr/>
    </dgm:pt>
    <dgm:pt modelId="{CC6D7F3A-1D26-9B4A-88FB-4283D28ED9B6}" type="pres">
      <dgm:prSet presAssocID="{0EB2C48B-1BF6-0A42-8111-CE95E2C2EE90}" presName="wedge5" presStyleLbl="node1" presStyleIdx="4" presStyleCnt="6" custLinFactNeighborX="-353" custLinFactNeighborY="385"/>
      <dgm:spPr/>
    </dgm:pt>
    <dgm:pt modelId="{24DD2112-487E-C54F-A577-C836CEDCFF54}" type="pres">
      <dgm:prSet presAssocID="{0EB2C48B-1BF6-0A42-8111-CE95E2C2EE90}" presName="wedge5Tx" presStyleLbl="node1" presStyleIdx="4" presStyleCnt="6">
        <dgm:presLayoutVars>
          <dgm:chMax val="0"/>
          <dgm:chPref val="0"/>
          <dgm:bulletEnabled val="1"/>
        </dgm:presLayoutVars>
      </dgm:prSet>
      <dgm:spPr/>
    </dgm:pt>
    <dgm:pt modelId="{7C1282C8-9723-B44A-941A-4D5513E3DFFE}" type="pres">
      <dgm:prSet presAssocID="{0EB2C48B-1BF6-0A42-8111-CE95E2C2EE90}" presName="wedge6" presStyleLbl="node1" presStyleIdx="5" presStyleCnt="6" custLinFactNeighborX="-287" custLinFactNeighborY="-66"/>
      <dgm:spPr/>
    </dgm:pt>
    <dgm:pt modelId="{43AC0016-51D6-A248-90EE-4C59DC2E2DE5}" type="pres">
      <dgm:prSet presAssocID="{0EB2C48B-1BF6-0A42-8111-CE95E2C2EE90}" presName="wedge6Tx" presStyleLbl="node1" presStyleIdx="5" presStyleCnt="6">
        <dgm:presLayoutVars>
          <dgm:chMax val="0"/>
          <dgm:chPref val="0"/>
          <dgm:bulletEnabled val="1"/>
        </dgm:presLayoutVars>
      </dgm:prSet>
      <dgm:spPr/>
    </dgm:pt>
  </dgm:ptLst>
  <dgm:cxnLst>
    <dgm:cxn modelId="{3FA88015-9E7B-7C4A-853C-91D7D79A2CE9}" srcId="{0EB2C48B-1BF6-0A42-8111-CE95E2C2EE90}" destId="{8FA712D1-ACF9-854A-BFF5-5F533A1078EC}" srcOrd="2" destOrd="0" parTransId="{223B1C51-685B-7841-A74F-7AE08D88C7C1}" sibTransId="{A9AFD262-D74A-BC46-923E-E3BCEDBC923F}"/>
    <dgm:cxn modelId="{395AD719-2786-9B4E-9412-6AA6E8AC503B}" type="presOf" srcId="{466BBAEF-D795-934E-9FBA-3F0A176BA709}" destId="{E45D06A5-AA81-8E41-85E2-0A5FD3451267}" srcOrd="0" destOrd="0" presId="urn:microsoft.com/office/officeart/2005/8/layout/chart3"/>
    <dgm:cxn modelId="{B054551B-955D-D844-90D8-7E534177A75D}" srcId="{0EB2C48B-1BF6-0A42-8111-CE95E2C2EE90}" destId="{466BBAEF-D795-934E-9FBA-3F0A176BA709}" srcOrd="3" destOrd="0" parTransId="{3D2ACE2B-448E-BB41-9DA5-9BD8C81B0243}" sibTransId="{9485312A-56A0-A64A-96E1-10AAEE760DF3}"/>
    <dgm:cxn modelId="{7B55F229-8531-7247-A9DB-C53B32005B9C}" type="presOf" srcId="{108C60B7-7E71-8640-981B-766B088E115B}" destId="{24DD2112-487E-C54F-A577-C836CEDCFF54}" srcOrd="1" destOrd="0" presId="urn:microsoft.com/office/officeart/2005/8/layout/chart3"/>
    <dgm:cxn modelId="{D9ED1B2B-036C-CE44-A687-4726EB5BCCD0}" type="presOf" srcId="{3742B7ED-90FE-024E-93F1-C778C357B704}" destId="{DDD6CDD4-A04E-ED4F-BBA9-3121B47E0B77}" srcOrd="0" destOrd="0" presId="urn:microsoft.com/office/officeart/2005/8/layout/chart3"/>
    <dgm:cxn modelId="{A3E3BE2B-EDEA-9646-9C05-6A0C361F4194}" type="presOf" srcId="{7E8235DD-4446-A747-AF2D-912F531FE1C3}" destId="{F51F1CFA-FD53-1D46-9815-9475194D89C6}" srcOrd="1" destOrd="0" presId="urn:microsoft.com/office/officeart/2005/8/layout/chart3"/>
    <dgm:cxn modelId="{48E9A95E-043E-014A-B602-B86FD5C2A6D8}" srcId="{0EB2C48B-1BF6-0A42-8111-CE95E2C2EE90}" destId="{51B7E1A3-1D47-7747-83AF-25137BC595F5}" srcOrd="5" destOrd="0" parTransId="{17641422-3425-964B-9D85-CB22E633FD19}" sibTransId="{B56E0681-404B-3B42-9C61-7E7923C35AB2}"/>
    <dgm:cxn modelId="{B0921F6B-25A0-9149-854D-130062F0FB3F}" type="presOf" srcId="{7E8235DD-4446-A747-AF2D-912F531FE1C3}" destId="{682931EA-B93E-484B-94D8-5AC1218A5F65}" srcOrd="0" destOrd="0" presId="urn:microsoft.com/office/officeart/2005/8/layout/chart3"/>
    <dgm:cxn modelId="{FEA34777-D983-D749-A013-CA13A1511F34}" type="presOf" srcId="{108C60B7-7E71-8640-981B-766B088E115B}" destId="{CC6D7F3A-1D26-9B4A-88FB-4283D28ED9B6}" srcOrd="0" destOrd="0" presId="urn:microsoft.com/office/officeart/2005/8/layout/chart3"/>
    <dgm:cxn modelId="{C5D7C37F-9E37-9745-AA88-093652CFA2B2}" srcId="{0EB2C48B-1BF6-0A42-8111-CE95E2C2EE90}" destId="{108C60B7-7E71-8640-981B-766B088E115B}" srcOrd="4" destOrd="0" parTransId="{570164FE-BC17-1943-BAD5-705ECEFAFBEF}" sibTransId="{D271A736-02FC-8A48-8C2F-69A23CCAE274}"/>
    <dgm:cxn modelId="{02072980-17A6-CA4E-8583-DD07BD62B6DB}" type="presOf" srcId="{466BBAEF-D795-934E-9FBA-3F0A176BA709}" destId="{B7A75616-4626-6A40-B6AD-C88383DAD9AC}" srcOrd="1" destOrd="0" presId="urn:microsoft.com/office/officeart/2005/8/layout/chart3"/>
    <dgm:cxn modelId="{38EF4696-A6B6-2A45-8603-B117781D653F}" srcId="{0EB2C48B-1BF6-0A42-8111-CE95E2C2EE90}" destId="{7E8235DD-4446-A747-AF2D-912F531FE1C3}" srcOrd="1" destOrd="0" parTransId="{4DB1E3B1-92EA-454E-8395-A08D9BD4AC4B}" sibTransId="{F429B87B-A124-CB46-8E01-8C1459F48614}"/>
    <dgm:cxn modelId="{4CC3C79A-3891-914F-AC81-58EF1E158166}" type="presOf" srcId="{51B7E1A3-1D47-7747-83AF-25137BC595F5}" destId="{43AC0016-51D6-A248-90EE-4C59DC2E2DE5}" srcOrd="1" destOrd="0" presId="urn:microsoft.com/office/officeart/2005/8/layout/chart3"/>
    <dgm:cxn modelId="{649CFCA8-41A8-C94B-8E58-B99C39294FCF}" srcId="{0EB2C48B-1BF6-0A42-8111-CE95E2C2EE90}" destId="{3742B7ED-90FE-024E-93F1-C778C357B704}" srcOrd="0" destOrd="0" parTransId="{3C18F867-39CF-EE41-9DBC-44AE4BC63EF2}" sibTransId="{12B8A7A1-2966-AD49-948F-5DF14C60A6E4}"/>
    <dgm:cxn modelId="{74F46DB1-EB6E-404C-989C-3A41BF5ECE1C}" type="presOf" srcId="{8FA712D1-ACF9-854A-BFF5-5F533A1078EC}" destId="{C302BE70-9C35-2444-AE45-4A621F695C8F}" srcOrd="1" destOrd="0" presId="urn:microsoft.com/office/officeart/2005/8/layout/chart3"/>
    <dgm:cxn modelId="{DE1B38C7-66CF-314E-AE22-78C8D961287C}" type="presOf" srcId="{51B7E1A3-1D47-7747-83AF-25137BC595F5}" destId="{7C1282C8-9723-B44A-941A-4D5513E3DFFE}" srcOrd="0" destOrd="0" presId="urn:microsoft.com/office/officeart/2005/8/layout/chart3"/>
    <dgm:cxn modelId="{5E4FCAC9-D1D8-A843-82C9-77B8063359A1}" type="presOf" srcId="{3742B7ED-90FE-024E-93F1-C778C357B704}" destId="{C80821C2-C102-6F44-A13D-6BD4F78F94F5}" srcOrd="1" destOrd="0" presId="urn:microsoft.com/office/officeart/2005/8/layout/chart3"/>
    <dgm:cxn modelId="{21F9B8E0-A02E-D344-82AB-9AB226D5F59F}" type="presOf" srcId="{8FA712D1-ACF9-854A-BFF5-5F533A1078EC}" destId="{BE9B73BD-6C8F-994A-AECC-FF3361B7F49B}" srcOrd="0" destOrd="0" presId="urn:microsoft.com/office/officeart/2005/8/layout/chart3"/>
    <dgm:cxn modelId="{AC5CDDEA-9731-D342-A6D4-5AF1A488691B}" type="presOf" srcId="{0EB2C48B-1BF6-0A42-8111-CE95E2C2EE90}" destId="{410324B3-3B95-8F41-93BC-C712B160B48C}" srcOrd="0" destOrd="0" presId="urn:microsoft.com/office/officeart/2005/8/layout/chart3"/>
    <dgm:cxn modelId="{B5AE4334-95F2-5740-B40E-63669EE1CCBC}" type="presParOf" srcId="{410324B3-3B95-8F41-93BC-C712B160B48C}" destId="{DDD6CDD4-A04E-ED4F-BBA9-3121B47E0B77}" srcOrd="0" destOrd="0" presId="urn:microsoft.com/office/officeart/2005/8/layout/chart3"/>
    <dgm:cxn modelId="{413BFB35-8FD7-F145-B1DE-B3504FFA8FD9}" type="presParOf" srcId="{410324B3-3B95-8F41-93BC-C712B160B48C}" destId="{C80821C2-C102-6F44-A13D-6BD4F78F94F5}" srcOrd="1" destOrd="0" presId="urn:microsoft.com/office/officeart/2005/8/layout/chart3"/>
    <dgm:cxn modelId="{778B409B-3648-5046-8D6C-F64B1979E1D8}" type="presParOf" srcId="{410324B3-3B95-8F41-93BC-C712B160B48C}" destId="{682931EA-B93E-484B-94D8-5AC1218A5F65}" srcOrd="2" destOrd="0" presId="urn:microsoft.com/office/officeart/2005/8/layout/chart3"/>
    <dgm:cxn modelId="{DE0C9F2C-16AA-A84A-9B97-1561501A3974}" type="presParOf" srcId="{410324B3-3B95-8F41-93BC-C712B160B48C}" destId="{F51F1CFA-FD53-1D46-9815-9475194D89C6}" srcOrd="3" destOrd="0" presId="urn:microsoft.com/office/officeart/2005/8/layout/chart3"/>
    <dgm:cxn modelId="{5A817FE1-8078-3344-8EED-BE72C41F6C57}" type="presParOf" srcId="{410324B3-3B95-8F41-93BC-C712B160B48C}" destId="{BE9B73BD-6C8F-994A-AECC-FF3361B7F49B}" srcOrd="4" destOrd="0" presId="urn:microsoft.com/office/officeart/2005/8/layout/chart3"/>
    <dgm:cxn modelId="{C6342757-9F4C-2744-805D-434AE0D23FBC}" type="presParOf" srcId="{410324B3-3B95-8F41-93BC-C712B160B48C}" destId="{C302BE70-9C35-2444-AE45-4A621F695C8F}" srcOrd="5" destOrd="0" presId="urn:microsoft.com/office/officeart/2005/8/layout/chart3"/>
    <dgm:cxn modelId="{06CA9F1F-ED90-4E4D-A3E6-309CFA8156C3}" type="presParOf" srcId="{410324B3-3B95-8F41-93BC-C712B160B48C}" destId="{E45D06A5-AA81-8E41-85E2-0A5FD3451267}" srcOrd="6" destOrd="0" presId="urn:microsoft.com/office/officeart/2005/8/layout/chart3"/>
    <dgm:cxn modelId="{C219578E-7F36-2144-8C1C-843DACCDEEB0}" type="presParOf" srcId="{410324B3-3B95-8F41-93BC-C712B160B48C}" destId="{B7A75616-4626-6A40-B6AD-C88383DAD9AC}" srcOrd="7" destOrd="0" presId="urn:microsoft.com/office/officeart/2005/8/layout/chart3"/>
    <dgm:cxn modelId="{F1472ED9-C825-A146-9B64-1B8321051641}" type="presParOf" srcId="{410324B3-3B95-8F41-93BC-C712B160B48C}" destId="{CC6D7F3A-1D26-9B4A-88FB-4283D28ED9B6}" srcOrd="8" destOrd="0" presId="urn:microsoft.com/office/officeart/2005/8/layout/chart3"/>
    <dgm:cxn modelId="{891B216F-E9B6-154A-A4A4-1F9B51065320}" type="presParOf" srcId="{410324B3-3B95-8F41-93BC-C712B160B48C}" destId="{24DD2112-487E-C54F-A577-C836CEDCFF54}" srcOrd="9" destOrd="0" presId="urn:microsoft.com/office/officeart/2005/8/layout/chart3"/>
    <dgm:cxn modelId="{BF685EF8-DC4E-774C-847D-DA5A90F775E8}" type="presParOf" srcId="{410324B3-3B95-8F41-93BC-C712B160B48C}" destId="{7C1282C8-9723-B44A-941A-4D5513E3DFFE}" srcOrd="10" destOrd="0" presId="urn:microsoft.com/office/officeart/2005/8/layout/chart3"/>
    <dgm:cxn modelId="{C98DBB88-8419-E848-9476-1930BE47D7ED}" type="presParOf" srcId="{410324B3-3B95-8F41-93BC-C712B160B48C}" destId="{43AC0016-51D6-A248-90EE-4C59DC2E2DE5}" srcOrd="11" destOrd="0" presId="urn:microsoft.com/office/officeart/2005/8/layout/chart3"/>
  </dgm:cxnLst>
  <dgm:bg>
    <a:noFill/>
  </dgm:bg>
  <dgm:whole/>
  <dgm:extLst>
    <a:ext uri="http://schemas.microsoft.com/office/drawing/2008/diagram">
      <dsp:dataModelExt xmlns:dsp="http://schemas.microsoft.com/office/drawing/2008/diagram" relId="rId1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BCFFDCBF-7ECC-0443-860A-BD9D209B8F3A}" type="doc">
      <dgm:prSet loTypeId="urn:microsoft.com/office/officeart/2005/8/layout/cycle8" loCatId="" qsTypeId="urn:microsoft.com/office/officeart/2005/8/quickstyle/simple4" qsCatId="simple" csTypeId="urn:microsoft.com/office/officeart/2005/8/colors/accent1_2" csCatId="accent1" phldr="1"/>
      <dgm:spPr/>
    </dgm:pt>
    <dgm:pt modelId="{BE639B83-BDB7-A94C-9154-481117584E7D}">
      <dgm:prSet phldrT="[Text]" custT="1"/>
      <dgm:spPr>
        <a:solidFill>
          <a:srgbClr val="6A341C"/>
        </a:solidFill>
      </dgm:spPr>
      <dgm:t>
        <a:bodyPr/>
        <a:lstStyle/>
        <a:p>
          <a:endParaRPr lang="en-US" sz="2400" dirty="0">
            <a:solidFill>
              <a:schemeClr val="bg1"/>
            </a:solidFill>
          </a:endParaRPr>
        </a:p>
      </dgm:t>
    </dgm:pt>
    <dgm:pt modelId="{D46C7E8E-4DBD-A447-A9DD-8F2C7A54F035}" type="parTrans" cxnId="{3F676AC9-0AC9-204F-8440-5E9CFA3A796A}">
      <dgm:prSet/>
      <dgm:spPr/>
      <dgm:t>
        <a:bodyPr/>
        <a:lstStyle/>
        <a:p>
          <a:endParaRPr lang="en-US"/>
        </a:p>
      </dgm:t>
    </dgm:pt>
    <dgm:pt modelId="{CFB3FE51-0349-F04A-90CD-BFA1CB446B8A}" type="sibTrans" cxnId="{3F676AC9-0AC9-204F-8440-5E9CFA3A796A}">
      <dgm:prSet/>
      <dgm:spPr/>
      <dgm:t>
        <a:bodyPr/>
        <a:lstStyle/>
        <a:p>
          <a:endParaRPr lang="en-US"/>
        </a:p>
      </dgm:t>
    </dgm:pt>
    <dgm:pt modelId="{B837C18E-03E6-1C49-A0CF-DF083D27833B}">
      <dgm:prSet phldrT="[Text]" custT="1"/>
      <dgm:spPr>
        <a:solidFill>
          <a:srgbClr val="334C57"/>
        </a:solidFill>
      </dgm:spPr>
      <dgm:t>
        <a:bodyPr/>
        <a:lstStyle/>
        <a:p>
          <a:endParaRPr lang="en-US" sz="2400" dirty="0"/>
        </a:p>
      </dgm:t>
    </dgm:pt>
    <dgm:pt modelId="{FD4E9E80-DC2B-DE41-9651-38DA51759CF6}" type="sibTrans" cxnId="{A205F705-3167-2A4B-B137-5A7C00D336BD}">
      <dgm:prSet/>
      <dgm:spPr/>
      <dgm:t>
        <a:bodyPr/>
        <a:lstStyle/>
        <a:p>
          <a:endParaRPr lang="en-US"/>
        </a:p>
      </dgm:t>
    </dgm:pt>
    <dgm:pt modelId="{891A6409-25AB-5A45-B0DE-7BA74233E17A}" type="parTrans" cxnId="{A205F705-3167-2A4B-B137-5A7C00D336BD}">
      <dgm:prSet/>
      <dgm:spPr/>
      <dgm:t>
        <a:bodyPr/>
        <a:lstStyle/>
        <a:p>
          <a:endParaRPr lang="en-US"/>
        </a:p>
      </dgm:t>
    </dgm:pt>
    <dgm:pt modelId="{0C5948EB-703B-8641-A827-C86EBB631A30}" type="pres">
      <dgm:prSet presAssocID="{BCFFDCBF-7ECC-0443-860A-BD9D209B8F3A}" presName="compositeShape" presStyleCnt="0">
        <dgm:presLayoutVars>
          <dgm:chMax val="7"/>
          <dgm:dir/>
          <dgm:resizeHandles val="exact"/>
        </dgm:presLayoutVars>
      </dgm:prSet>
      <dgm:spPr/>
    </dgm:pt>
    <dgm:pt modelId="{6FF5FE04-5656-7B4F-A836-4588A2C04DC2}" type="pres">
      <dgm:prSet presAssocID="{BCFFDCBF-7ECC-0443-860A-BD9D209B8F3A}" presName="wedge1" presStyleLbl="node1" presStyleIdx="0" presStyleCnt="2" custLinFactNeighborX="-7440"/>
      <dgm:spPr/>
    </dgm:pt>
    <dgm:pt modelId="{AE485399-237F-5241-95A5-ABA40BA441DC}" type="pres">
      <dgm:prSet presAssocID="{BCFFDCBF-7ECC-0443-860A-BD9D209B8F3A}" presName="dummy1a" presStyleCnt="0"/>
      <dgm:spPr/>
    </dgm:pt>
    <dgm:pt modelId="{D786144E-0C10-F948-A3FB-12435C7B97A3}" type="pres">
      <dgm:prSet presAssocID="{BCFFDCBF-7ECC-0443-860A-BD9D209B8F3A}" presName="dummy1b" presStyleCnt="0"/>
      <dgm:spPr/>
    </dgm:pt>
    <dgm:pt modelId="{0E9ABAB2-ECDA-3C42-B688-B7FBC8478FDA}" type="pres">
      <dgm:prSet presAssocID="{BCFFDCBF-7ECC-0443-860A-BD9D209B8F3A}" presName="wedge1Tx" presStyleLbl="node1" presStyleIdx="0" presStyleCnt="2">
        <dgm:presLayoutVars>
          <dgm:chMax val="0"/>
          <dgm:chPref val="0"/>
          <dgm:bulletEnabled val="1"/>
        </dgm:presLayoutVars>
      </dgm:prSet>
      <dgm:spPr/>
    </dgm:pt>
    <dgm:pt modelId="{437D6949-7CC8-4B40-844F-27D2AA0D9DBA}" type="pres">
      <dgm:prSet presAssocID="{BCFFDCBF-7ECC-0443-860A-BD9D209B8F3A}" presName="wedge2" presStyleLbl="node1" presStyleIdx="1" presStyleCnt="2" custLinFactNeighborX="-2976"/>
      <dgm:spPr/>
    </dgm:pt>
    <dgm:pt modelId="{FC8C5F10-84A9-EA4D-B77B-398797658053}" type="pres">
      <dgm:prSet presAssocID="{BCFFDCBF-7ECC-0443-860A-BD9D209B8F3A}" presName="dummy2a" presStyleCnt="0"/>
      <dgm:spPr/>
    </dgm:pt>
    <dgm:pt modelId="{361761C8-9E19-C447-A94D-12A26FD25F3C}" type="pres">
      <dgm:prSet presAssocID="{BCFFDCBF-7ECC-0443-860A-BD9D209B8F3A}" presName="dummy2b" presStyleCnt="0"/>
      <dgm:spPr/>
    </dgm:pt>
    <dgm:pt modelId="{4D90A793-17B9-3F42-9688-75E565613D47}" type="pres">
      <dgm:prSet presAssocID="{BCFFDCBF-7ECC-0443-860A-BD9D209B8F3A}" presName="wedge2Tx" presStyleLbl="node1" presStyleIdx="1" presStyleCnt="2">
        <dgm:presLayoutVars>
          <dgm:chMax val="0"/>
          <dgm:chPref val="0"/>
          <dgm:bulletEnabled val="1"/>
        </dgm:presLayoutVars>
      </dgm:prSet>
      <dgm:spPr/>
    </dgm:pt>
    <dgm:pt modelId="{D13B431B-FC39-6E41-A39D-E4994F88A834}" type="pres">
      <dgm:prSet presAssocID="{FD4E9E80-DC2B-DE41-9651-38DA51759CF6}" presName="arrowWedge1" presStyleLbl="fgSibTrans2D1" presStyleIdx="0" presStyleCnt="2"/>
      <dgm:spPr>
        <a:solidFill>
          <a:schemeClr val="bg1">
            <a:lumMod val="65000"/>
          </a:schemeClr>
        </a:solidFill>
      </dgm:spPr>
    </dgm:pt>
    <dgm:pt modelId="{52103008-DD93-234D-B0B0-6DC82B975C96}" type="pres">
      <dgm:prSet presAssocID="{CFB3FE51-0349-F04A-90CD-BFA1CB446B8A}" presName="arrowWedge2" presStyleLbl="fgSibTrans2D1" presStyleIdx="1" presStyleCnt="2"/>
      <dgm:spPr>
        <a:solidFill>
          <a:schemeClr val="bg1">
            <a:lumMod val="65000"/>
          </a:schemeClr>
        </a:solidFill>
      </dgm:spPr>
    </dgm:pt>
  </dgm:ptLst>
  <dgm:cxnLst>
    <dgm:cxn modelId="{A205F705-3167-2A4B-B137-5A7C00D336BD}" srcId="{BCFFDCBF-7ECC-0443-860A-BD9D209B8F3A}" destId="{B837C18E-03E6-1C49-A0CF-DF083D27833B}" srcOrd="0" destOrd="0" parTransId="{891A6409-25AB-5A45-B0DE-7BA74233E17A}" sibTransId="{FD4E9E80-DC2B-DE41-9651-38DA51759CF6}"/>
    <dgm:cxn modelId="{A127D463-2052-3B44-9D99-906FD936AB61}" type="presOf" srcId="{B837C18E-03E6-1C49-A0CF-DF083D27833B}" destId="{0E9ABAB2-ECDA-3C42-B688-B7FBC8478FDA}" srcOrd="1" destOrd="0" presId="urn:microsoft.com/office/officeart/2005/8/layout/cycle8"/>
    <dgm:cxn modelId="{791C7A4D-361C-C44D-8B42-4FB4C4E4A2DB}" type="presOf" srcId="{BCFFDCBF-7ECC-0443-860A-BD9D209B8F3A}" destId="{0C5948EB-703B-8641-A827-C86EBB631A30}" srcOrd="0" destOrd="0" presId="urn:microsoft.com/office/officeart/2005/8/layout/cycle8"/>
    <dgm:cxn modelId="{9459B286-0E95-1B4B-BA76-9321343A34BD}" type="presOf" srcId="{BE639B83-BDB7-A94C-9154-481117584E7D}" destId="{4D90A793-17B9-3F42-9688-75E565613D47}" srcOrd="1" destOrd="0" presId="urn:microsoft.com/office/officeart/2005/8/layout/cycle8"/>
    <dgm:cxn modelId="{3F676AC9-0AC9-204F-8440-5E9CFA3A796A}" srcId="{BCFFDCBF-7ECC-0443-860A-BD9D209B8F3A}" destId="{BE639B83-BDB7-A94C-9154-481117584E7D}" srcOrd="1" destOrd="0" parTransId="{D46C7E8E-4DBD-A447-A9DD-8F2C7A54F035}" sibTransId="{CFB3FE51-0349-F04A-90CD-BFA1CB446B8A}"/>
    <dgm:cxn modelId="{B398DEC9-7DC7-5342-BD67-3ED14DCA4FDF}" type="presOf" srcId="{BE639B83-BDB7-A94C-9154-481117584E7D}" destId="{437D6949-7CC8-4B40-844F-27D2AA0D9DBA}" srcOrd="0" destOrd="0" presId="urn:microsoft.com/office/officeart/2005/8/layout/cycle8"/>
    <dgm:cxn modelId="{1FD2ACED-DF20-FE47-A462-60CD949514EB}" type="presOf" srcId="{B837C18E-03E6-1C49-A0CF-DF083D27833B}" destId="{6FF5FE04-5656-7B4F-A836-4588A2C04DC2}" srcOrd="0" destOrd="0" presId="urn:microsoft.com/office/officeart/2005/8/layout/cycle8"/>
    <dgm:cxn modelId="{2473DCCE-4191-2441-9A87-DD15A999FCA9}" type="presParOf" srcId="{0C5948EB-703B-8641-A827-C86EBB631A30}" destId="{6FF5FE04-5656-7B4F-A836-4588A2C04DC2}" srcOrd="0" destOrd="0" presId="urn:microsoft.com/office/officeart/2005/8/layout/cycle8"/>
    <dgm:cxn modelId="{E9051CEE-9D11-8A45-A642-10252F181593}" type="presParOf" srcId="{0C5948EB-703B-8641-A827-C86EBB631A30}" destId="{AE485399-237F-5241-95A5-ABA40BA441DC}" srcOrd="1" destOrd="0" presId="urn:microsoft.com/office/officeart/2005/8/layout/cycle8"/>
    <dgm:cxn modelId="{9BFFEB23-EEA2-1B4F-90FB-1A3CD59073A0}" type="presParOf" srcId="{0C5948EB-703B-8641-A827-C86EBB631A30}" destId="{D786144E-0C10-F948-A3FB-12435C7B97A3}" srcOrd="2" destOrd="0" presId="urn:microsoft.com/office/officeart/2005/8/layout/cycle8"/>
    <dgm:cxn modelId="{14244BBC-FA37-4048-ABAC-4C225F1810DF}" type="presParOf" srcId="{0C5948EB-703B-8641-A827-C86EBB631A30}" destId="{0E9ABAB2-ECDA-3C42-B688-B7FBC8478FDA}" srcOrd="3" destOrd="0" presId="urn:microsoft.com/office/officeart/2005/8/layout/cycle8"/>
    <dgm:cxn modelId="{FEF595B5-FFB5-7441-B7FB-D8C175A68270}" type="presParOf" srcId="{0C5948EB-703B-8641-A827-C86EBB631A30}" destId="{437D6949-7CC8-4B40-844F-27D2AA0D9DBA}" srcOrd="4" destOrd="0" presId="urn:microsoft.com/office/officeart/2005/8/layout/cycle8"/>
    <dgm:cxn modelId="{572A5312-8D69-CE4C-A959-38935E54BD95}" type="presParOf" srcId="{0C5948EB-703B-8641-A827-C86EBB631A30}" destId="{FC8C5F10-84A9-EA4D-B77B-398797658053}" srcOrd="5" destOrd="0" presId="urn:microsoft.com/office/officeart/2005/8/layout/cycle8"/>
    <dgm:cxn modelId="{CCB2F954-EA52-1046-B743-666EFE882E37}" type="presParOf" srcId="{0C5948EB-703B-8641-A827-C86EBB631A30}" destId="{361761C8-9E19-C447-A94D-12A26FD25F3C}" srcOrd="6" destOrd="0" presId="urn:microsoft.com/office/officeart/2005/8/layout/cycle8"/>
    <dgm:cxn modelId="{F4FDA3A0-C8CC-D546-A6FA-A9BF346BCB54}" type="presParOf" srcId="{0C5948EB-703B-8641-A827-C86EBB631A30}" destId="{4D90A793-17B9-3F42-9688-75E565613D47}" srcOrd="7" destOrd="0" presId="urn:microsoft.com/office/officeart/2005/8/layout/cycle8"/>
    <dgm:cxn modelId="{B3E0E78E-BB5C-F74C-96D8-53B12E5318F2}" type="presParOf" srcId="{0C5948EB-703B-8641-A827-C86EBB631A30}" destId="{D13B431B-FC39-6E41-A39D-E4994F88A834}" srcOrd="8" destOrd="0" presId="urn:microsoft.com/office/officeart/2005/8/layout/cycle8"/>
    <dgm:cxn modelId="{EED61E7A-A6DB-6140-B44B-2A2DEF05AA04}" type="presParOf" srcId="{0C5948EB-703B-8641-A827-C86EBB631A30}" destId="{52103008-DD93-234D-B0B0-6DC82B975C96}" srcOrd="9" destOrd="0" presId="urn:microsoft.com/office/officeart/2005/8/layout/cycle8"/>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2962AA-78A2-476B-B96A-2C889EC853ED}">
      <dsp:nvSpPr>
        <dsp:cNvPr id="0" name=""/>
        <dsp:cNvSpPr/>
      </dsp:nvSpPr>
      <dsp:spPr>
        <a:xfrm rot="16200000">
          <a:off x="-737839" y="1276338"/>
          <a:ext cx="1905667" cy="342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01828" bIns="0" numCol="1" spcCol="1270" anchor="t" anchorCtr="0">
          <a:noAutofit/>
        </a:bodyPr>
        <a:lstStyle/>
        <a:p>
          <a:pPr marL="0" lvl="0" indent="0" algn="r" defTabSz="1422400">
            <a:lnSpc>
              <a:spcPct val="90000"/>
            </a:lnSpc>
            <a:spcBef>
              <a:spcPct val="0"/>
            </a:spcBef>
            <a:spcAft>
              <a:spcPct val="35000"/>
            </a:spcAft>
            <a:buNone/>
          </a:pPr>
          <a:r>
            <a:rPr lang="en-US" sz="3200" kern="1200" dirty="0"/>
            <a:t>GPU</a:t>
          </a:r>
        </a:p>
      </dsp:txBody>
      <dsp:txXfrm>
        <a:off x="-737839" y="1276338"/>
        <a:ext cx="1905667" cy="342230"/>
      </dsp:txXfrm>
    </dsp:sp>
    <dsp:sp modelId="{CFFCB87B-0177-42AB-BD63-99A7B7BAB2A5}">
      <dsp:nvSpPr>
        <dsp:cNvPr id="0" name=""/>
        <dsp:cNvSpPr/>
      </dsp:nvSpPr>
      <dsp:spPr>
        <a:xfrm>
          <a:off x="386109" y="494619"/>
          <a:ext cx="1704669" cy="1905667"/>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301828"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High power consumption</a:t>
          </a:r>
        </a:p>
        <a:p>
          <a:pPr marL="171450" lvl="1" indent="-171450" algn="l" defTabSz="800100">
            <a:lnSpc>
              <a:spcPct val="90000"/>
            </a:lnSpc>
            <a:spcBef>
              <a:spcPct val="0"/>
            </a:spcBef>
            <a:spcAft>
              <a:spcPct val="15000"/>
            </a:spcAft>
            <a:buChar char="•"/>
          </a:pPr>
          <a:r>
            <a:rPr lang="en-US" sz="1800" kern="1200" dirty="0"/>
            <a:t>Inflexibility (Single and Floating point only)</a:t>
          </a:r>
        </a:p>
      </dsp:txBody>
      <dsp:txXfrm>
        <a:off x="386109" y="494619"/>
        <a:ext cx="1704669" cy="1905667"/>
      </dsp:txXfrm>
    </dsp:sp>
    <dsp:sp modelId="{6B10EC45-BA08-4B82-B2A8-3F49C6D8FA96}">
      <dsp:nvSpPr>
        <dsp:cNvPr id="0" name=""/>
        <dsp:cNvSpPr/>
      </dsp:nvSpPr>
      <dsp:spPr>
        <a:xfrm>
          <a:off x="43878" y="42875"/>
          <a:ext cx="684460" cy="684460"/>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30000" b="-30000"/>
          </a:stretch>
        </a:blip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BD0B72D-156F-4EAA-BD86-30BECE09D3E3}">
      <dsp:nvSpPr>
        <dsp:cNvPr id="0" name=""/>
        <dsp:cNvSpPr/>
      </dsp:nvSpPr>
      <dsp:spPr>
        <a:xfrm rot="16200000">
          <a:off x="1766706" y="1276338"/>
          <a:ext cx="1905667" cy="342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01828" bIns="0" numCol="1" spcCol="1270" anchor="t" anchorCtr="0">
          <a:noAutofit/>
        </a:bodyPr>
        <a:lstStyle/>
        <a:p>
          <a:pPr marL="0" lvl="0" indent="0" algn="r" defTabSz="1422400">
            <a:lnSpc>
              <a:spcPct val="90000"/>
            </a:lnSpc>
            <a:spcBef>
              <a:spcPct val="0"/>
            </a:spcBef>
            <a:spcAft>
              <a:spcPct val="35000"/>
            </a:spcAft>
            <a:buNone/>
          </a:pPr>
          <a:r>
            <a:rPr lang="en-US" sz="3200" kern="1200" dirty="0"/>
            <a:t>ASIC</a:t>
          </a:r>
        </a:p>
      </dsp:txBody>
      <dsp:txXfrm>
        <a:off x="1766706" y="1276338"/>
        <a:ext cx="1905667" cy="342230"/>
      </dsp:txXfrm>
    </dsp:sp>
    <dsp:sp modelId="{CE80FB76-1138-4F8F-9E7E-449C791E2097}">
      <dsp:nvSpPr>
        <dsp:cNvPr id="0" name=""/>
        <dsp:cNvSpPr/>
      </dsp:nvSpPr>
      <dsp:spPr>
        <a:xfrm>
          <a:off x="2890655" y="494619"/>
          <a:ext cx="1704669" cy="1905667"/>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301828" rIns="142240"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Initial Cost</a:t>
          </a:r>
        </a:p>
        <a:p>
          <a:pPr marL="228600" lvl="1" indent="-228600" algn="l" defTabSz="889000">
            <a:lnSpc>
              <a:spcPct val="90000"/>
            </a:lnSpc>
            <a:spcBef>
              <a:spcPct val="0"/>
            </a:spcBef>
            <a:spcAft>
              <a:spcPct val="15000"/>
            </a:spcAft>
            <a:buChar char="•"/>
          </a:pPr>
          <a:r>
            <a:rPr lang="en-US" sz="2000" kern="1200" dirty="0"/>
            <a:t>Reusability</a:t>
          </a:r>
        </a:p>
        <a:p>
          <a:pPr marL="228600" lvl="1" indent="-228600" algn="l" defTabSz="889000">
            <a:lnSpc>
              <a:spcPct val="90000"/>
            </a:lnSpc>
            <a:spcBef>
              <a:spcPct val="0"/>
            </a:spcBef>
            <a:spcAft>
              <a:spcPct val="15000"/>
            </a:spcAft>
            <a:buChar char="•"/>
          </a:pPr>
          <a:r>
            <a:rPr lang="en-US" sz="2000" kern="1200" dirty="0"/>
            <a:t>Complexity of design</a:t>
          </a:r>
        </a:p>
      </dsp:txBody>
      <dsp:txXfrm>
        <a:off x="2890655" y="494619"/>
        <a:ext cx="1704669" cy="1905667"/>
      </dsp:txXfrm>
    </dsp:sp>
    <dsp:sp modelId="{4451BACB-D36E-492D-AA35-5CB1A2E470D2}">
      <dsp:nvSpPr>
        <dsp:cNvPr id="0" name=""/>
        <dsp:cNvSpPr/>
      </dsp:nvSpPr>
      <dsp:spPr>
        <a:xfrm>
          <a:off x="2548425" y="42875"/>
          <a:ext cx="684460" cy="684460"/>
        </a:xfrm>
        <a:prstGeom prst="rect">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t="-34000" b="-34000"/>
          </a:stretch>
        </a:blip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EBA2CC6-4A0F-4248-BDC8-A6034E57B1D4}">
      <dsp:nvSpPr>
        <dsp:cNvPr id="0" name=""/>
        <dsp:cNvSpPr/>
      </dsp:nvSpPr>
      <dsp:spPr>
        <a:xfrm rot="16200000">
          <a:off x="4271252" y="1276338"/>
          <a:ext cx="1905667" cy="342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01828" bIns="0" numCol="1" spcCol="1270" anchor="t" anchorCtr="0">
          <a:noAutofit/>
        </a:bodyPr>
        <a:lstStyle/>
        <a:p>
          <a:pPr marL="0" lvl="0" indent="0" algn="r" defTabSz="1422400">
            <a:lnSpc>
              <a:spcPct val="90000"/>
            </a:lnSpc>
            <a:spcBef>
              <a:spcPct val="0"/>
            </a:spcBef>
            <a:spcAft>
              <a:spcPct val="35000"/>
            </a:spcAft>
            <a:buNone/>
          </a:pPr>
          <a:r>
            <a:rPr lang="en-US" sz="3200" kern="1200" dirty="0"/>
            <a:t>FPGA</a:t>
          </a:r>
        </a:p>
      </dsp:txBody>
      <dsp:txXfrm>
        <a:off x="4271252" y="1276338"/>
        <a:ext cx="1905667" cy="342230"/>
      </dsp:txXfrm>
    </dsp:sp>
    <dsp:sp modelId="{53C14E5E-D0BF-4706-8075-FCA1390728D3}">
      <dsp:nvSpPr>
        <dsp:cNvPr id="0" name=""/>
        <dsp:cNvSpPr/>
      </dsp:nvSpPr>
      <dsp:spPr>
        <a:xfrm>
          <a:off x="5395201" y="494619"/>
          <a:ext cx="1704669" cy="1905667"/>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301828" rIns="142240"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Complexity of design</a:t>
          </a:r>
        </a:p>
      </dsp:txBody>
      <dsp:txXfrm>
        <a:off x="5395201" y="494619"/>
        <a:ext cx="1704669" cy="1905667"/>
      </dsp:txXfrm>
    </dsp:sp>
    <dsp:sp modelId="{9A523A1C-231E-40F8-892E-E983EDC9534D}">
      <dsp:nvSpPr>
        <dsp:cNvPr id="0" name=""/>
        <dsp:cNvSpPr/>
      </dsp:nvSpPr>
      <dsp:spPr>
        <a:xfrm>
          <a:off x="5052971" y="42875"/>
          <a:ext cx="684460" cy="684460"/>
        </a:xfrm>
        <a:prstGeom prst="rect">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t="-15000" b="-15000"/>
          </a:stretch>
        </a:blip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D6CDD4-A04E-ED4F-BBA9-3121B47E0B77}">
      <dsp:nvSpPr>
        <dsp:cNvPr id="0" name=""/>
        <dsp:cNvSpPr/>
      </dsp:nvSpPr>
      <dsp:spPr>
        <a:xfrm>
          <a:off x="696334" y="618356"/>
          <a:ext cx="5084988" cy="5084988"/>
        </a:xfrm>
        <a:prstGeom prst="pie">
          <a:avLst>
            <a:gd name="adj1" fmla="val 16200000"/>
            <a:gd name="adj2" fmla="val 19800000"/>
          </a:avLst>
        </a:prstGeom>
        <a:solidFill>
          <a:schemeClr val="accent3">
            <a:lumMod val="75000"/>
          </a:schemeClr>
        </a:solidFill>
        <a:ln w="19050" cap="flat" cmpd="sng" algn="ctr">
          <a:solidFill>
            <a:schemeClr val="accent3">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270"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b="1" kern="1200" dirty="0"/>
        </a:p>
      </dsp:txBody>
      <dsp:txXfrm>
        <a:off x="3293310" y="1163176"/>
        <a:ext cx="1483121" cy="1089640"/>
      </dsp:txXfrm>
    </dsp:sp>
    <dsp:sp modelId="{682931EA-B93E-484B-94D8-5AC1218A5F65}">
      <dsp:nvSpPr>
        <dsp:cNvPr id="0" name=""/>
        <dsp:cNvSpPr/>
      </dsp:nvSpPr>
      <dsp:spPr>
        <a:xfrm>
          <a:off x="721597" y="632022"/>
          <a:ext cx="5084988" cy="5084988"/>
        </a:xfrm>
        <a:prstGeom prst="pie">
          <a:avLst>
            <a:gd name="adj1" fmla="val 19800000"/>
            <a:gd name="adj2" fmla="val 1800000"/>
          </a:avLst>
        </a:prstGeom>
        <a:solidFill>
          <a:schemeClr val="accent5">
            <a:lumMod val="50000"/>
          </a:schemeClr>
        </a:solidFill>
        <a:ln w="19050" cap="flat" cmpd="sng" algn="ctr">
          <a:solidFill>
            <a:srgbClr val="27522B"/>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270"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b="1" kern="1200" dirty="0"/>
        </a:p>
      </dsp:txBody>
      <dsp:txXfrm>
        <a:off x="4202393" y="2659964"/>
        <a:ext cx="1537603" cy="1029104"/>
      </dsp:txXfrm>
    </dsp:sp>
    <dsp:sp modelId="{BE9B73BD-6C8F-994A-AECC-FF3361B7F49B}">
      <dsp:nvSpPr>
        <dsp:cNvPr id="0" name=""/>
        <dsp:cNvSpPr/>
      </dsp:nvSpPr>
      <dsp:spPr>
        <a:xfrm>
          <a:off x="710562" y="651040"/>
          <a:ext cx="5084988" cy="5084988"/>
        </a:xfrm>
        <a:prstGeom prst="pie">
          <a:avLst>
            <a:gd name="adj1" fmla="val 1800000"/>
            <a:gd name="adj2" fmla="val 5400000"/>
          </a:avLst>
        </a:prstGeom>
        <a:solidFill>
          <a:srgbClr val="49325A"/>
        </a:solidFill>
        <a:ln w="19050" cap="flat" cmpd="sng" algn="ctr">
          <a:solidFill>
            <a:srgbClr val="4A266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270"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b="1" kern="1200" dirty="0"/>
        </a:p>
      </dsp:txBody>
      <dsp:txXfrm>
        <a:off x="3307539" y="4101568"/>
        <a:ext cx="1483121" cy="1089640"/>
      </dsp:txXfrm>
    </dsp:sp>
    <dsp:sp modelId="{E45D06A5-AA81-8E41-85E2-0A5FD3451267}">
      <dsp:nvSpPr>
        <dsp:cNvPr id="0" name=""/>
        <dsp:cNvSpPr/>
      </dsp:nvSpPr>
      <dsp:spPr>
        <a:xfrm>
          <a:off x="693528" y="651956"/>
          <a:ext cx="5084988" cy="5084988"/>
        </a:xfrm>
        <a:prstGeom prst="pie">
          <a:avLst>
            <a:gd name="adj1" fmla="val 5400000"/>
            <a:gd name="adj2" fmla="val 9000000"/>
          </a:avLst>
        </a:prstGeom>
        <a:solidFill>
          <a:srgbClr val="CA4800"/>
        </a:solidFill>
        <a:ln w="19050" cap="flat" cmpd="sng" algn="ctr">
          <a:solidFill>
            <a:schemeClr val="accent4">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270"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b="1" kern="1200" dirty="0"/>
        </a:p>
      </dsp:txBody>
      <dsp:txXfrm>
        <a:off x="1698418" y="4102484"/>
        <a:ext cx="1483121" cy="1089640"/>
      </dsp:txXfrm>
    </dsp:sp>
    <dsp:sp modelId="{CC6D7F3A-1D26-9B4A-88FB-4283D28ED9B6}">
      <dsp:nvSpPr>
        <dsp:cNvPr id="0" name=""/>
        <dsp:cNvSpPr/>
      </dsp:nvSpPr>
      <dsp:spPr>
        <a:xfrm>
          <a:off x="678934" y="634921"/>
          <a:ext cx="5084988" cy="5084988"/>
        </a:xfrm>
        <a:prstGeom prst="pie">
          <a:avLst>
            <a:gd name="adj1" fmla="val 9000000"/>
            <a:gd name="adj2" fmla="val 12600000"/>
          </a:avLst>
        </a:prstGeom>
        <a:solidFill>
          <a:schemeClr val="accent6">
            <a:lumMod val="50000"/>
          </a:schemeClr>
        </a:solidFill>
        <a:ln w="19050" cap="flat" cmpd="sng" algn="ctr">
          <a:solidFill>
            <a:srgbClr val="733006"/>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270"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b="1" kern="1200" dirty="0"/>
        </a:p>
      </dsp:txBody>
      <dsp:txXfrm>
        <a:off x="757630" y="2662863"/>
        <a:ext cx="1537603" cy="1029104"/>
      </dsp:txXfrm>
    </dsp:sp>
    <dsp:sp modelId="{7C1282C8-9723-B44A-941A-4D5513E3DFFE}">
      <dsp:nvSpPr>
        <dsp:cNvPr id="0" name=""/>
        <dsp:cNvSpPr/>
      </dsp:nvSpPr>
      <dsp:spPr>
        <a:xfrm>
          <a:off x="682290" y="611988"/>
          <a:ext cx="5084988" cy="5084988"/>
        </a:xfrm>
        <a:prstGeom prst="pie">
          <a:avLst>
            <a:gd name="adj1" fmla="val 12600000"/>
            <a:gd name="adj2" fmla="val 16200000"/>
          </a:avLst>
        </a:prstGeom>
        <a:solidFill>
          <a:schemeClr val="accent2">
            <a:lumMod val="50000"/>
          </a:schemeClr>
        </a:solidFill>
        <a:ln w="1905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270"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b="1" kern="1200" dirty="0"/>
        </a:p>
      </dsp:txBody>
      <dsp:txXfrm>
        <a:off x="1687180" y="1156808"/>
        <a:ext cx="1483121" cy="10896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F5FE04-5656-7B4F-A836-4588A2C04DC2}">
      <dsp:nvSpPr>
        <dsp:cNvPr id="0" name=""/>
        <dsp:cNvSpPr/>
      </dsp:nvSpPr>
      <dsp:spPr>
        <a:xfrm>
          <a:off x="1168416" y="307119"/>
          <a:ext cx="3413760" cy="3413760"/>
        </a:xfrm>
        <a:prstGeom prst="pie">
          <a:avLst>
            <a:gd name="adj1" fmla="val 16200000"/>
            <a:gd name="adj2" fmla="val 5400000"/>
          </a:avLst>
        </a:prstGeom>
        <a:solidFill>
          <a:srgbClr val="334C57"/>
        </a:solidFill>
        <a:ln>
          <a:noFill/>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accent1">
              <a:hueOff val="0"/>
              <a:satOff val="0"/>
              <a:lumOff val="0"/>
              <a:alphaOff val="0"/>
              <a:tint val="100000"/>
              <a:shade val="100000"/>
              <a:hueMod val="100000"/>
              <a:satMod val="10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dirty="0"/>
        </a:p>
      </dsp:txBody>
      <dsp:txXfrm>
        <a:off x="3033792" y="1201200"/>
        <a:ext cx="1219200" cy="1625600"/>
      </dsp:txXfrm>
    </dsp:sp>
    <dsp:sp modelId="{437D6949-7CC8-4B40-844F-27D2AA0D9DBA}">
      <dsp:nvSpPr>
        <dsp:cNvPr id="0" name=""/>
        <dsp:cNvSpPr/>
      </dsp:nvSpPr>
      <dsp:spPr>
        <a:xfrm>
          <a:off x="1158246" y="307119"/>
          <a:ext cx="3413760" cy="3413760"/>
        </a:xfrm>
        <a:prstGeom prst="pie">
          <a:avLst>
            <a:gd name="adj1" fmla="val 5400000"/>
            <a:gd name="adj2" fmla="val 16200000"/>
          </a:avLst>
        </a:prstGeom>
        <a:solidFill>
          <a:srgbClr val="6A341C"/>
        </a:solidFill>
        <a:ln>
          <a:noFill/>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accent1">
              <a:hueOff val="0"/>
              <a:satOff val="0"/>
              <a:lumOff val="0"/>
              <a:alphaOff val="0"/>
              <a:tint val="100000"/>
              <a:shade val="100000"/>
              <a:hueMod val="100000"/>
              <a:satMod val="10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dirty="0">
            <a:solidFill>
              <a:schemeClr val="bg1"/>
            </a:solidFill>
          </a:endParaRPr>
        </a:p>
      </dsp:txBody>
      <dsp:txXfrm>
        <a:off x="1487430" y="1201200"/>
        <a:ext cx="1219200" cy="1625600"/>
      </dsp:txXfrm>
    </dsp:sp>
    <dsp:sp modelId="{D13B431B-FC39-6E41-A39D-E4994F88A834}">
      <dsp:nvSpPr>
        <dsp:cNvPr id="0" name=""/>
        <dsp:cNvSpPr/>
      </dsp:nvSpPr>
      <dsp:spPr>
        <a:xfrm>
          <a:off x="957088" y="95791"/>
          <a:ext cx="3836416" cy="3836416"/>
        </a:xfrm>
        <a:prstGeom prst="circularArrow">
          <a:avLst>
            <a:gd name="adj1" fmla="val 5085"/>
            <a:gd name="adj2" fmla="val 327528"/>
            <a:gd name="adj3" fmla="val 5072472"/>
            <a:gd name="adj4" fmla="val 16200000"/>
            <a:gd name="adj5" fmla="val 5932"/>
          </a:avLst>
        </a:prstGeom>
        <a:solidFill>
          <a:schemeClr val="bg1">
            <a:lumMod val="65000"/>
          </a:schemeClr>
        </a:solidFill>
        <a:ln>
          <a:noFill/>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accent1">
              <a:tint val="60000"/>
              <a:hueOff val="0"/>
              <a:satOff val="0"/>
              <a:lumOff val="0"/>
              <a:alphaOff val="0"/>
              <a:tint val="100000"/>
              <a:shade val="100000"/>
              <a:hueMod val="100000"/>
              <a:satMod val="100000"/>
            </a:schemeClr>
          </a:contourClr>
        </a:sp3d>
      </dsp:spPr>
      <dsp:style>
        <a:lnRef idx="0">
          <a:scrgbClr r="0" g="0" b="0"/>
        </a:lnRef>
        <a:fillRef idx="3">
          <a:scrgbClr r="0" g="0" b="0"/>
        </a:fillRef>
        <a:effectRef idx="2">
          <a:scrgbClr r="0" g="0" b="0"/>
        </a:effectRef>
        <a:fontRef idx="minor">
          <a:schemeClr val="lt1"/>
        </a:fontRef>
      </dsp:style>
    </dsp:sp>
    <dsp:sp modelId="{52103008-DD93-234D-B0B0-6DC82B975C96}">
      <dsp:nvSpPr>
        <dsp:cNvPr id="0" name=""/>
        <dsp:cNvSpPr/>
      </dsp:nvSpPr>
      <dsp:spPr>
        <a:xfrm>
          <a:off x="946918" y="95791"/>
          <a:ext cx="3836416" cy="3836416"/>
        </a:xfrm>
        <a:prstGeom prst="circularArrow">
          <a:avLst>
            <a:gd name="adj1" fmla="val 5085"/>
            <a:gd name="adj2" fmla="val 327528"/>
            <a:gd name="adj3" fmla="val 15872472"/>
            <a:gd name="adj4" fmla="val 5400000"/>
            <a:gd name="adj5" fmla="val 5932"/>
          </a:avLst>
        </a:prstGeom>
        <a:solidFill>
          <a:schemeClr val="bg1">
            <a:lumMod val="65000"/>
          </a:schemeClr>
        </a:solidFill>
        <a:ln>
          <a:noFill/>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accent1">
              <a:tint val="60000"/>
              <a:hueOff val="0"/>
              <a:satOff val="0"/>
              <a:lumOff val="0"/>
              <a:alphaOff val="0"/>
              <a:tint val="100000"/>
              <a:shade val="100000"/>
              <a:hueMod val="100000"/>
              <a:satMod val="100000"/>
            </a:schemeClr>
          </a:contourClr>
        </a:sp3d>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image" Target="../media/image85.emf"/></Relationships>
</file>

<file path=ppt/drawings/drawing1.xml><?xml version="1.0" encoding="utf-8"?>
<c:userShapes xmlns:c="http://schemas.openxmlformats.org/drawingml/2006/chart">
  <cdr:relSizeAnchor xmlns:cdr="http://schemas.openxmlformats.org/drawingml/2006/chartDrawing">
    <cdr:from>
      <cdr:x>0.55036</cdr:x>
      <cdr:y>0.32801</cdr:y>
    </cdr:from>
    <cdr:to>
      <cdr:x>0.65336</cdr:x>
      <cdr:y>0.52876</cdr:y>
    </cdr:to>
    <cdr:sp macro="" textlink="">
      <cdr:nvSpPr>
        <cdr:cNvPr id="9219" name="Line 3"/>
        <cdr:cNvSpPr>
          <a:spLocks xmlns:a="http://schemas.openxmlformats.org/drawingml/2006/main" noChangeShapeType="1"/>
        </cdr:cNvSpPr>
      </cdr:nvSpPr>
      <cdr:spPr bwMode="auto">
        <a:xfrm xmlns:a="http://schemas.openxmlformats.org/drawingml/2006/main">
          <a:off x="1651635" y="574040"/>
          <a:ext cx="309104" cy="351325"/>
        </a:xfrm>
        <a:prstGeom xmlns:a="http://schemas.openxmlformats.org/drawingml/2006/main" prst="line">
          <a:avLst/>
        </a:prstGeom>
        <a:noFill xmlns:a="http://schemas.openxmlformats.org/drawingml/2006/main"/>
        <a:ln xmlns:a="http://schemas.openxmlformats.org/drawingml/2006/main" w="38100">
          <a:solidFill>
            <a:srgbClr val="0000FF"/>
          </a:solidFill>
          <a:round/>
          <a:headEnd/>
          <a:tailEnd type="triangle" w="med" len="med"/>
        </a:ln>
      </cdr:spPr>
      <cdr:txBody>
        <a:bodyPr xmlns:a="http://schemas.openxmlformats.org/drawingml/2006/main"/>
        <a:lstStyle xmlns:a="http://schemas.openxmlformats.org/drawingml/2006/main"/>
        <a:p xmlns:a="http://schemas.openxmlformats.org/drawingml/2006/main">
          <a:endParaRPr lang="en-US" dirty="0"/>
        </a:p>
      </cdr:txBody>
    </cdr:sp>
  </cdr:relSizeAnchor>
</c:userShapes>
</file>

<file path=ppt/drawings/drawing2.xml><?xml version="1.0" encoding="utf-8"?>
<c:userShapes xmlns:c="http://schemas.openxmlformats.org/drawingml/2006/chart">
  <cdr:relSizeAnchor xmlns:cdr="http://schemas.openxmlformats.org/drawingml/2006/chartDrawing">
    <cdr:from>
      <cdr:x>0.63891</cdr:x>
      <cdr:y>0.46505</cdr:y>
    </cdr:from>
    <cdr:to>
      <cdr:x>0.66667</cdr:x>
      <cdr:y>0.63279</cdr:y>
    </cdr:to>
    <cdr:sp macro="" textlink="">
      <cdr:nvSpPr>
        <cdr:cNvPr id="9219" name="Line 3"/>
        <cdr:cNvSpPr>
          <a:spLocks xmlns:a="http://schemas.openxmlformats.org/drawingml/2006/main" noChangeShapeType="1"/>
        </cdr:cNvSpPr>
      </cdr:nvSpPr>
      <cdr:spPr bwMode="auto">
        <a:xfrm xmlns:a="http://schemas.openxmlformats.org/drawingml/2006/main" flipH="1">
          <a:off x="2630960" y="1267598"/>
          <a:ext cx="114300" cy="457200"/>
        </a:xfrm>
        <a:prstGeom xmlns:a="http://schemas.openxmlformats.org/drawingml/2006/main" prst="line">
          <a:avLst/>
        </a:prstGeom>
        <a:noFill xmlns:a="http://schemas.openxmlformats.org/drawingml/2006/main"/>
        <a:ln xmlns:a="http://schemas.openxmlformats.org/drawingml/2006/main" w="38100">
          <a:solidFill>
            <a:srgbClr val="0000FF"/>
          </a:solidFill>
          <a:round/>
          <a:headEnd type="triangle"/>
          <a:tailEnd type="none" w="med" len="med"/>
        </a:ln>
      </cdr:spPr>
      <cdr:txBody>
        <a:bodyPr xmlns:a="http://schemas.openxmlformats.org/drawingml/2006/main"/>
        <a:lstStyle xmlns:a="http://schemas.openxmlformats.org/drawingml/2006/main"/>
        <a:p xmlns:a="http://schemas.openxmlformats.org/drawingml/2006/main">
          <a:endParaRPr lang="en-US"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42" name="Rectangle 2"/>
          <p:cNvSpPr>
            <a:spLocks noGrp="1" noChangeArrowheads="1"/>
          </p:cNvSpPr>
          <p:nvPr>
            <p:ph type="hdr" sz="quarter"/>
          </p:nvPr>
        </p:nvSpPr>
        <p:spPr bwMode="auto">
          <a:xfrm>
            <a:off x="0" y="0"/>
            <a:ext cx="3078163"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smtClean="0"/>
            </a:lvl1pPr>
          </a:lstStyle>
          <a:p>
            <a:pPr>
              <a:defRPr/>
            </a:pPr>
            <a:endParaRPr lang="zh-CN" altLang="en-US"/>
          </a:p>
        </p:txBody>
      </p:sp>
      <p:sp>
        <p:nvSpPr>
          <p:cNvPr id="112643" name="Rectangle 3"/>
          <p:cNvSpPr>
            <a:spLocks noGrp="1" noChangeArrowheads="1"/>
          </p:cNvSpPr>
          <p:nvPr>
            <p:ph type="dt" sz="quarter" idx="1"/>
          </p:nvPr>
        </p:nvSpPr>
        <p:spPr bwMode="auto">
          <a:xfrm>
            <a:off x="4022725" y="0"/>
            <a:ext cx="3078163"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112644" name="Rectangle 4"/>
          <p:cNvSpPr>
            <a:spLocks noGrp="1" noChangeArrowheads="1"/>
          </p:cNvSpPr>
          <p:nvPr>
            <p:ph type="ftr" sz="quarter" idx="2"/>
          </p:nvPr>
        </p:nvSpPr>
        <p:spPr bwMode="auto">
          <a:xfrm>
            <a:off x="0" y="8540750"/>
            <a:ext cx="3078163"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smtClean="0"/>
            </a:lvl1pPr>
          </a:lstStyle>
          <a:p>
            <a:pPr>
              <a:defRPr/>
            </a:pPr>
            <a:endParaRPr lang="en-US" altLang="zh-CN"/>
          </a:p>
        </p:txBody>
      </p:sp>
      <p:sp>
        <p:nvSpPr>
          <p:cNvPr id="112645" name="Rectangle 5"/>
          <p:cNvSpPr>
            <a:spLocks noGrp="1" noChangeArrowheads="1"/>
          </p:cNvSpPr>
          <p:nvPr>
            <p:ph type="sldNum" sz="quarter" idx="3"/>
          </p:nvPr>
        </p:nvSpPr>
        <p:spPr bwMode="auto">
          <a:xfrm>
            <a:off x="4022725" y="8540750"/>
            <a:ext cx="3078163"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C782C98-0CA0-49C2-ACF1-8F4898A05169}" type="slidenum">
              <a:rPr lang="zh-CN" altLang="en-US"/>
              <a:pPr>
                <a:defRPr/>
              </a:pPr>
              <a:t>‹#›</a:t>
            </a:fld>
            <a:endParaRPr lang="en-US" altLang="zh-CN"/>
          </a:p>
        </p:txBody>
      </p:sp>
    </p:spTree>
    <p:extLst>
      <p:ext uri="{BB962C8B-B14F-4D97-AF65-F5344CB8AC3E}">
        <p14:creationId xmlns:p14="http://schemas.microsoft.com/office/powerpoint/2010/main" val="42421546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7458" name="Rectangle 2"/>
          <p:cNvSpPr>
            <a:spLocks noGrp="1" noChangeArrowheads="1"/>
          </p:cNvSpPr>
          <p:nvPr>
            <p:ph type="hdr" sz="quarter"/>
          </p:nvPr>
        </p:nvSpPr>
        <p:spPr bwMode="auto">
          <a:xfrm>
            <a:off x="0" y="0"/>
            <a:ext cx="3078163"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smtClean="0"/>
            </a:lvl1pPr>
          </a:lstStyle>
          <a:p>
            <a:pPr>
              <a:defRPr/>
            </a:pPr>
            <a:endParaRPr lang="zh-CN" altLang="en-US"/>
          </a:p>
        </p:txBody>
      </p:sp>
      <p:sp>
        <p:nvSpPr>
          <p:cNvPr id="147459" name="Rectangle 3"/>
          <p:cNvSpPr>
            <a:spLocks noGrp="1" noChangeArrowheads="1"/>
          </p:cNvSpPr>
          <p:nvPr>
            <p:ph type="dt" idx="1"/>
          </p:nvPr>
        </p:nvSpPr>
        <p:spPr bwMode="auto">
          <a:xfrm>
            <a:off x="4022725" y="0"/>
            <a:ext cx="3078163"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10244" name="Rectangle 4"/>
          <p:cNvSpPr>
            <a:spLocks noGrp="1" noRot="1" noChangeAspect="1" noChangeArrowheads="1" noTextEdit="1"/>
          </p:cNvSpPr>
          <p:nvPr>
            <p:ph type="sldImg" idx="2"/>
          </p:nvPr>
        </p:nvSpPr>
        <p:spPr bwMode="auto">
          <a:xfrm>
            <a:off x="1303338" y="674688"/>
            <a:ext cx="4495800" cy="33718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47461" name="Rectangle 5"/>
          <p:cNvSpPr>
            <a:spLocks noGrp="1" noChangeArrowheads="1"/>
          </p:cNvSpPr>
          <p:nvPr>
            <p:ph type="body" sz="quarter" idx="3"/>
          </p:nvPr>
        </p:nvSpPr>
        <p:spPr bwMode="auto">
          <a:xfrm>
            <a:off x="709613" y="4270375"/>
            <a:ext cx="5683250" cy="4046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47462" name="Rectangle 6"/>
          <p:cNvSpPr>
            <a:spLocks noGrp="1" noChangeArrowheads="1"/>
          </p:cNvSpPr>
          <p:nvPr>
            <p:ph type="ftr" sz="quarter" idx="4"/>
          </p:nvPr>
        </p:nvSpPr>
        <p:spPr bwMode="auto">
          <a:xfrm>
            <a:off x="0" y="8540750"/>
            <a:ext cx="3078163"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smtClean="0"/>
            </a:lvl1pPr>
          </a:lstStyle>
          <a:p>
            <a:pPr>
              <a:defRPr/>
            </a:pPr>
            <a:endParaRPr lang="en-US" altLang="zh-CN"/>
          </a:p>
        </p:txBody>
      </p:sp>
      <p:sp>
        <p:nvSpPr>
          <p:cNvPr id="147463" name="Rectangle 7"/>
          <p:cNvSpPr>
            <a:spLocks noGrp="1" noChangeArrowheads="1"/>
          </p:cNvSpPr>
          <p:nvPr>
            <p:ph type="sldNum" sz="quarter" idx="5"/>
          </p:nvPr>
        </p:nvSpPr>
        <p:spPr bwMode="auto">
          <a:xfrm>
            <a:off x="4022725" y="8540750"/>
            <a:ext cx="3078163"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smtClean="0"/>
            </a:lvl1pPr>
          </a:lstStyle>
          <a:p>
            <a:pPr>
              <a:defRPr/>
            </a:pPr>
            <a:fld id="{C2E7CED8-BE4A-4B8C-B895-46A548664B3E}" type="slidenum">
              <a:rPr lang="zh-CN" altLang="en-US"/>
              <a:pPr>
                <a:defRPr/>
              </a:pPr>
              <a:t>‹#›</a:t>
            </a:fld>
            <a:endParaRPr lang="en-US" altLang="zh-CN"/>
          </a:p>
        </p:txBody>
      </p:sp>
    </p:spTree>
    <p:extLst>
      <p:ext uri="{BB962C8B-B14F-4D97-AF65-F5344CB8AC3E}">
        <p14:creationId xmlns:p14="http://schemas.microsoft.com/office/powerpoint/2010/main" val="254670272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baike.baidu.com/item/%E8%8B%B1%E7%89%B9%E5%B0%94/305730"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baike.baidu.com/item/%E9%9B%86%E6%88%90%E7%94%B5%E8%B7%AF/108211" TargetMode="External"/><Relationship Id="rId4" Type="http://schemas.openxmlformats.org/officeDocument/2006/relationships/hyperlink" Target="https://baike.baidu.com/item/%E6%88%88%E7%99%BB%C2%B7%E6%91%A9%E5%B0%94"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2E7CED8-BE4A-4B8C-B895-46A548664B3E}" type="slidenum">
              <a:rPr lang="zh-CN" altLang="en-US" smtClean="0"/>
              <a:pPr>
                <a:defRPr/>
              </a:pPr>
              <a:t>1</a:t>
            </a:fld>
            <a:endParaRPr lang="en-US" altLang="zh-CN"/>
          </a:p>
        </p:txBody>
      </p:sp>
    </p:spTree>
    <p:extLst>
      <p:ext uri="{BB962C8B-B14F-4D97-AF65-F5344CB8AC3E}">
        <p14:creationId xmlns:p14="http://schemas.microsoft.com/office/powerpoint/2010/main" val="7274765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49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3EFA801-297B-45C6-959B-DEAFF58289C0}" type="slidenum">
              <a:rPr lang="en-US" altLang="zh-CN"/>
              <a:pPr eaLnBrk="1" hangingPunct="1"/>
              <a:t>21</a:t>
            </a:fld>
            <a:endParaRPr lang="en-US" altLang="zh-CN"/>
          </a:p>
        </p:txBody>
      </p:sp>
    </p:spTree>
    <p:extLst>
      <p:ext uri="{BB962C8B-B14F-4D97-AF65-F5344CB8AC3E}">
        <p14:creationId xmlns:p14="http://schemas.microsoft.com/office/powerpoint/2010/main" val="3582319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AD: how easy it adapts various NN models, high AD means it can support new NN models without complete redesign of hardware.</a:t>
            </a:r>
          </a:p>
          <a:p>
            <a:r>
              <a:rPr lang="en-US" baseline="0" dirty="0"/>
              <a:t>PR: user friendly, high PR means user can model the NN well without knowing the underlining hardware.</a:t>
            </a:r>
          </a:p>
          <a:p>
            <a:r>
              <a:rPr lang="en-US" baseline="0" dirty="0"/>
              <a:t>SC: the scalability of particular platform, high SC means current platform is easily or capable of freely scaling the problem size of NN models.</a:t>
            </a:r>
          </a:p>
          <a:p>
            <a:endParaRPr lang="en-US" baseline="0" dirty="0"/>
          </a:p>
          <a:p>
            <a:r>
              <a:rPr lang="en-US" baseline="0" dirty="0"/>
              <a:t>General purpose platform: easy programming, very flexible to support different NN models (</a:t>
            </a:r>
            <a:r>
              <a:rPr lang="en-US" baseline="0" dirty="0" err="1"/>
              <a:t>adaptivity</a:t>
            </a:r>
            <a:r>
              <a:rPr lang="en-US" baseline="0" dirty="0"/>
              <a:t>), can scale to large NNs with billions of neurons, but low performance and poor power efficiency.</a:t>
            </a:r>
          </a:p>
          <a:p>
            <a:endParaRPr lang="en-US" baseline="0" dirty="0"/>
          </a:p>
          <a:p>
            <a:r>
              <a:rPr lang="en-US" baseline="0" dirty="0"/>
              <a:t>Programmable hardware: tradeoff the programmability, scalability and </a:t>
            </a:r>
            <a:r>
              <a:rPr lang="en-US" baseline="0" dirty="0" err="1"/>
              <a:t>adaptivity</a:t>
            </a:r>
            <a:r>
              <a:rPr lang="en-US" baseline="0" dirty="0"/>
              <a:t> for better performance and power efficiency, expensive to support large scale NNs given the low circuit density etc…</a:t>
            </a:r>
          </a:p>
          <a:p>
            <a:r>
              <a:rPr lang="en-US" baseline="0" dirty="0"/>
              <a:t> </a:t>
            </a:r>
          </a:p>
          <a:p>
            <a:r>
              <a:rPr lang="en-US" baseline="0" dirty="0"/>
              <a:t>ASIC: further sacrificing programmability, scalability and </a:t>
            </a:r>
            <a:r>
              <a:rPr lang="en-US" baseline="0" dirty="0" err="1"/>
              <a:t>adaptivity</a:t>
            </a:r>
            <a:r>
              <a:rPr lang="en-US" baseline="0" dirty="0"/>
              <a:t> can bring much more powerful acc. solutions, which gives us the choice of ASIC.</a:t>
            </a:r>
          </a:p>
          <a:p>
            <a:endParaRPr lang="en-US" baseline="0" dirty="0"/>
          </a:p>
          <a:p>
            <a:r>
              <a:rPr lang="en-US" baseline="0" dirty="0" err="1"/>
              <a:t>Memristor</a:t>
            </a:r>
            <a:r>
              <a:rPr lang="en-US" baseline="0" dirty="0"/>
              <a:t> based ASIC: digital or analog ASICs are still limited by the massive hardware connection between different layers in NNs. The </a:t>
            </a:r>
            <a:r>
              <a:rPr lang="en-US" baseline="0" dirty="0" err="1"/>
              <a:t>memristor</a:t>
            </a:r>
            <a:r>
              <a:rPr lang="en-US" baseline="0" dirty="0"/>
              <a:t> based acc. we propose has well scalability and breaks the limitation of traditional ASIC designs with architecture innovations. NN is popular enough today and it deserves a special hardware acc. solution, offsetting the reduced programmability compared to CPU/GPGPU/FPGA choices.</a:t>
            </a:r>
          </a:p>
        </p:txBody>
      </p:sp>
      <p:sp>
        <p:nvSpPr>
          <p:cNvPr id="4" name="Slide Number Placeholder 3"/>
          <p:cNvSpPr>
            <a:spLocks noGrp="1"/>
          </p:cNvSpPr>
          <p:nvPr>
            <p:ph type="sldNum" sz="quarter" idx="10"/>
          </p:nvPr>
        </p:nvSpPr>
        <p:spPr/>
        <p:txBody>
          <a:bodyPr/>
          <a:lstStyle/>
          <a:p>
            <a:pPr>
              <a:defRPr/>
            </a:pPr>
            <a:fld id="{7DC2704C-97F3-4DB5-B8D3-4FBF23AAF08B}" type="slidenum">
              <a:rPr lang="en-US" smtClean="0"/>
              <a:pPr>
                <a:defRPr/>
              </a:pPr>
              <a:t>24</a:t>
            </a:fld>
            <a:endParaRPr lang="en-US"/>
          </a:p>
        </p:txBody>
      </p:sp>
    </p:spTree>
    <p:extLst>
      <p:ext uri="{BB962C8B-B14F-4D97-AF65-F5344CB8AC3E}">
        <p14:creationId xmlns:p14="http://schemas.microsoft.com/office/powerpoint/2010/main" val="410124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bwMode="auto">
          <a:ln>
            <a:miter lim="800000"/>
            <a:headEnd/>
            <a:tailEnd/>
          </a:ln>
        </p:spPr>
        <p:txBody>
          <a:bodyPr/>
          <a:lstStyle/>
          <a:p>
            <a:pPr defTabSz="922094"/>
            <a:fld id="{807C0DBB-527A-474B-B130-AA556ECF1F00}" type="slidenum">
              <a:rPr lang="en-US"/>
              <a:pPr defTabSz="922094"/>
              <a:t>27</a:t>
            </a:fld>
            <a:endParaRPr lang="en-US" dirty="0"/>
          </a:p>
        </p:txBody>
      </p:sp>
      <p:sp>
        <p:nvSpPr>
          <p:cNvPr id="4813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813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198920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sz="3600">
                <a:solidFill>
                  <a:schemeClr val="tx1"/>
                </a:solidFill>
                <a:latin typeface="Tahoma" panose="020B0604030504040204" pitchFamily="34" charset="0"/>
              </a:defRPr>
            </a:lvl1pPr>
            <a:lvl2pPr marL="742950" indent="-285750" defTabSz="990600" eaLnBrk="0" hangingPunct="0">
              <a:defRPr sz="3600">
                <a:solidFill>
                  <a:schemeClr val="tx1"/>
                </a:solidFill>
                <a:latin typeface="Tahoma" panose="020B0604030504040204" pitchFamily="34" charset="0"/>
              </a:defRPr>
            </a:lvl2pPr>
            <a:lvl3pPr marL="1143000" indent="-228600" defTabSz="990600" eaLnBrk="0" hangingPunct="0">
              <a:defRPr sz="3600">
                <a:solidFill>
                  <a:schemeClr val="tx1"/>
                </a:solidFill>
                <a:latin typeface="Tahoma" panose="020B0604030504040204" pitchFamily="34" charset="0"/>
              </a:defRPr>
            </a:lvl3pPr>
            <a:lvl4pPr marL="1600200" indent="-228600" defTabSz="990600" eaLnBrk="0" hangingPunct="0">
              <a:defRPr sz="3600">
                <a:solidFill>
                  <a:schemeClr val="tx1"/>
                </a:solidFill>
                <a:latin typeface="Tahoma" panose="020B0604030504040204" pitchFamily="34" charset="0"/>
              </a:defRPr>
            </a:lvl4pPr>
            <a:lvl5pPr marL="2057400" indent="-228600" defTabSz="990600" eaLnBrk="0" hangingPunct="0">
              <a:defRPr sz="3600">
                <a:solidFill>
                  <a:schemeClr val="tx1"/>
                </a:solidFill>
                <a:latin typeface="Tahoma" panose="020B0604030504040204" pitchFamily="34" charset="0"/>
              </a:defRPr>
            </a:lvl5pPr>
            <a:lvl6pPr marL="2514600" indent="-228600" defTabSz="990600" eaLnBrk="0" fontAlgn="base" hangingPunct="0">
              <a:lnSpc>
                <a:spcPct val="90000"/>
              </a:lnSpc>
              <a:spcBef>
                <a:spcPct val="10000"/>
              </a:spcBef>
              <a:spcAft>
                <a:spcPct val="0"/>
              </a:spcAft>
              <a:buFont typeface="Wingdings" panose="05000000000000000000" pitchFamily="2" charset="2"/>
              <a:buChar char="§"/>
              <a:defRPr sz="3600">
                <a:solidFill>
                  <a:schemeClr val="tx1"/>
                </a:solidFill>
                <a:latin typeface="Tahoma" panose="020B0604030504040204" pitchFamily="34" charset="0"/>
              </a:defRPr>
            </a:lvl6pPr>
            <a:lvl7pPr marL="2971800" indent="-228600" defTabSz="990600" eaLnBrk="0" fontAlgn="base" hangingPunct="0">
              <a:lnSpc>
                <a:spcPct val="90000"/>
              </a:lnSpc>
              <a:spcBef>
                <a:spcPct val="10000"/>
              </a:spcBef>
              <a:spcAft>
                <a:spcPct val="0"/>
              </a:spcAft>
              <a:buFont typeface="Wingdings" panose="05000000000000000000" pitchFamily="2" charset="2"/>
              <a:buChar char="§"/>
              <a:defRPr sz="3600">
                <a:solidFill>
                  <a:schemeClr val="tx1"/>
                </a:solidFill>
                <a:latin typeface="Tahoma" panose="020B0604030504040204" pitchFamily="34" charset="0"/>
              </a:defRPr>
            </a:lvl7pPr>
            <a:lvl8pPr marL="3429000" indent="-228600" defTabSz="990600" eaLnBrk="0" fontAlgn="base" hangingPunct="0">
              <a:lnSpc>
                <a:spcPct val="90000"/>
              </a:lnSpc>
              <a:spcBef>
                <a:spcPct val="10000"/>
              </a:spcBef>
              <a:spcAft>
                <a:spcPct val="0"/>
              </a:spcAft>
              <a:buFont typeface="Wingdings" panose="05000000000000000000" pitchFamily="2" charset="2"/>
              <a:buChar char="§"/>
              <a:defRPr sz="3600">
                <a:solidFill>
                  <a:schemeClr val="tx1"/>
                </a:solidFill>
                <a:latin typeface="Tahoma" panose="020B0604030504040204" pitchFamily="34" charset="0"/>
              </a:defRPr>
            </a:lvl8pPr>
            <a:lvl9pPr marL="3886200" indent="-228600" defTabSz="990600" eaLnBrk="0" fontAlgn="base" hangingPunct="0">
              <a:lnSpc>
                <a:spcPct val="90000"/>
              </a:lnSpc>
              <a:spcBef>
                <a:spcPct val="10000"/>
              </a:spcBef>
              <a:spcAft>
                <a:spcPct val="0"/>
              </a:spcAft>
              <a:buFont typeface="Wingdings" panose="05000000000000000000" pitchFamily="2" charset="2"/>
              <a:buChar char="§"/>
              <a:defRPr sz="3600">
                <a:solidFill>
                  <a:schemeClr val="tx1"/>
                </a:solidFill>
                <a:latin typeface="Tahoma" panose="020B0604030504040204" pitchFamily="34" charset="0"/>
              </a:defRPr>
            </a:lvl9pPr>
          </a:lstStyle>
          <a:p>
            <a:pPr eaLnBrk="1" hangingPunct="1"/>
            <a:fld id="{14065CBE-25C7-4DE0-B7D4-27EEC3D022E9}" type="slidenum">
              <a:rPr lang="it-IT" altLang="it-IT" sz="1300">
                <a:latin typeface="Times New Roman" panose="02020603050405020304" pitchFamily="18" charset="0"/>
              </a:rPr>
              <a:pPr eaLnBrk="1" hangingPunct="1"/>
              <a:t>28</a:t>
            </a:fld>
            <a:endParaRPr lang="it-IT" altLang="it-IT" sz="1300">
              <a:latin typeface="Times New Roman" panose="02020603050405020304" pitchFamily="18" charset="0"/>
            </a:endParaRPr>
          </a:p>
        </p:txBody>
      </p:sp>
      <p:sp>
        <p:nvSpPr>
          <p:cNvPr id="46083" name="Rectangle 2"/>
          <p:cNvSpPr>
            <a:spLocks noGrp="1" noRot="1" noChangeAspect="1" noChangeArrowheads="1" noTextEdit="1"/>
          </p:cNvSpPr>
          <p:nvPr>
            <p:ph type="sldImg"/>
          </p:nvPr>
        </p:nvSpPr>
        <p:spPr>
          <a:xfrm>
            <a:off x="992188" y="768350"/>
            <a:ext cx="5114925" cy="3836988"/>
          </a:xfrm>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801155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7339B028-EA42-4F92-9E9F-F026974B19DF}" type="slidenum">
              <a:rPr lang="zh-CN" altLang="en-US"/>
              <a:pPr/>
              <a:t>29</a:t>
            </a:fld>
            <a:endParaRPr lang="en-US" altLang="zh-CN"/>
          </a:p>
        </p:txBody>
      </p:sp>
      <p:sp>
        <p:nvSpPr>
          <p:cNvPr id="619522" name="Rectangle 2"/>
          <p:cNvSpPr>
            <a:spLocks noGrp="1" noRot="1" noChangeAspect="1" noChangeArrowheads="1" noTextEdit="1"/>
          </p:cNvSpPr>
          <p:nvPr>
            <p:ph type="sldImg"/>
          </p:nvPr>
        </p:nvSpPr>
        <p:spPr>
          <a:ln/>
        </p:spPr>
      </p:sp>
      <p:sp>
        <p:nvSpPr>
          <p:cNvPr id="619523" name="Rectangle 3"/>
          <p:cNvSpPr>
            <a:spLocks noGrp="1" noChangeArrowheads="1"/>
          </p:cNvSpPr>
          <p:nvPr>
            <p:ph type="body" idx="1"/>
          </p:nvPr>
        </p:nvSpPr>
        <p:spPr>
          <a:xfrm>
            <a:off x="946997" y="4271010"/>
            <a:ext cx="5208482" cy="4046220"/>
          </a:xfrm>
        </p:spPr>
        <p:txBody>
          <a:bodyPr/>
          <a:lstStyle/>
          <a:p>
            <a:endParaRPr lang="zh-CN" altLang="en-US"/>
          </a:p>
        </p:txBody>
      </p:sp>
    </p:spTree>
    <p:extLst>
      <p:ext uri="{BB962C8B-B14F-4D97-AF65-F5344CB8AC3E}">
        <p14:creationId xmlns:p14="http://schemas.microsoft.com/office/powerpoint/2010/main" val="2850271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a:ln/>
        </p:spPr>
      </p:sp>
      <p:sp>
        <p:nvSpPr>
          <p:cNvPr id="215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ea typeface="Malgun Gothic" pitchFamily="34" charset="-127"/>
            </a:endParaRPr>
          </a:p>
        </p:txBody>
      </p:sp>
      <p:sp>
        <p:nvSpPr>
          <p:cNvPr id="215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eaLnBrk="0" hangingPunct="0">
              <a:defRPr b="1">
                <a:solidFill>
                  <a:schemeClr val="tx1"/>
                </a:solidFill>
                <a:latin typeface="Arial Narrow" panose="020B0606020202030204" pitchFamily="34" charset="0"/>
                <a:ea typeface="Gulim" panose="020B0600000101010101" pitchFamily="34" charset="-127"/>
              </a:defRPr>
            </a:lvl1pPr>
            <a:lvl2pPr marL="742950" indent="-285750" defTabSz="939800" eaLnBrk="0" hangingPunct="0">
              <a:defRPr b="1">
                <a:solidFill>
                  <a:schemeClr val="tx1"/>
                </a:solidFill>
                <a:latin typeface="Arial Narrow" panose="020B0606020202030204" pitchFamily="34" charset="0"/>
                <a:ea typeface="Gulim" panose="020B0600000101010101" pitchFamily="34" charset="-127"/>
              </a:defRPr>
            </a:lvl2pPr>
            <a:lvl3pPr marL="1143000" indent="-228600" defTabSz="939800" eaLnBrk="0" hangingPunct="0">
              <a:defRPr b="1">
                <a:solidFill>
                  <a:schemeClr val="tx1"/>
                </a:solidFill>
                <a:latin typeface="Arial Narrow" panose="020B0606020202030204" pitchFamily="34" charset="0"/>
                <a:ea typeface="Gulim" panose="020B0600000101010101" pitchFamily="34" charset="-127"/>
              </a:defRPr>
            </a:lvl3pPr>
            <a:lvl4pPr marL="1600200" indent="-228600" defTabSz="939800" eaLnBrk="0" hangingPunct="0">
              <a:defRPr b="1">
                <a:solidFill>
                  <a:schemeClr val="tx1"/>
                </a:solidFill>
                <a:latin typeface="Arial Narrow" panose="020B0606020202030204" pitchFamily="34" charset="0"/>
                <a:ea typeface="Gulim" panose="020B0600000101010101" pitchFamily="34" charset="-127"/>
              </a:defRPr>
            </a:lvl4pPr>
            <a:lvl5pPr marL="2057400" indent="-228600" defTabSz="939800" eaLnBrk="0" hangingPunct="0">
              <a:defRPr b="1">
                <a:solidFill>
                  <a:schemeClr val="tx1"/>
                </a:solidFill>
                <a:latin typeface="Arial Narrow" panose="020B0606020202030204" pitchFamily="34" charset="0"/>
                <a:ea typeface="Gulim" panose="020B0600000101010101" pitchFamily="34" charset="-127"/>
              </a:defRPr>
            </a:lvl5pPr>
            <a:lvl6pPr marL="2514600" indent="-228600" defTabSz="939800" eaLnBrk="0" fontAlgn="base" latinLnBrk="1" hangingPunct="0">
              <a:spcBef>
                <a:spcPct val="0"/>
              </a:spcBef>
              <a:spcAft>
                <a:spcPct val="0"/>
              </a:spcAft>
              <a:defRPr b="1">
                <a:solidFill>
                  <a:schemeClr val="tx1"/>
                </a:solidFill>
                <a:latin typeface="Arial Narrow" panose="020B0606020202030204" pitchFamily="34" charset="0"/>
                <a:ea typeface="Gulim" panose="020B0600000101010101" pitchFamily="34" charset="-127"/>
              </a:defRPr>
            </a:lvl6pPr>
            <a:lvl7pPr marL="2971800" indent="-228600" defTabSz="939800" eaLnBrk="0" fontAlgn="base" latinLnBrk="1" hangingPunct="0">
              <a:spcBef>
                <a:spcPct val="0"/>
              </a:spcBef>
              <a:spcAft>
                <a:spcPct val="0"/>
              </a:spcAft>
              <a:defRPr b="1">
                <a:solidFill>
                  <a:schemeClr val="tx1"/>
                </a:solidFill>
                <a:latin typeface="Arial Narrow" panose="020B0606020202030204" pitchFamily="34" charset="0"/>
                <a:ea typeface="Gulim" panose="020B0600000101010101" pitchFamily="34" charset="-127"/>
              </a:defRPr>
            </a:lvl7pPr>
            <a:lvl8pPr marL="3429000" indent="-228600" defTabSz="939800" eaLnBrk="0" fontAlgn="base" latinLnBrk="1" hangingPunct="0">
              <a:spcBef>
                <a:spcPct val="0"/>
              </a:spcBef>
              <a:spcAft>
                <a:spcPct val="0"/>
              </a:spcAft>
              <a:defRPr b="1">
                <a:solidFill>
                  <a:schemeClr val="tx1"/>
                </a:solidFill>
                <a:latin typeface="Arial Narrow" panose="020B0606020202030204" pitchFamily="34" charset="0"/>
                <a:ea typeface="Gulim" panose="020B0600000101010101" pitchFamily="34" charset="-127"/>
              </a:defRPr>
            </a:lvl8pPr>
            <a:lvl9pPr marL="3886200" indent="-228600" defTabSz="939800" eaLnBrk="0" fontAlgn="base" latinLnBrk="1" hangingPunct="0">
              <a:spcBef>
                <a:spcPct val="0"/>
              </a:spcBef>
              <a:spcAft>
                <a:spcPct val="0"/>
              </a:spcAft>
              <a:defRPr b="1">
                <a:solidFill>
                  <a:schemeClr val="tx1"/>
                </a:solidFill>
                <a:latin typeface="Arial Narrow" panose="020B0606020202030204" pitchFamily="34" charset="0"/>
                <a:ea typeface="Gulim" panose="020B0600000101010101" pitchFamily="34" charset="-127"/>
              </a:defRPr>
            </a:lvl9pPr>
          </a:lstStyle>
          <a:p>
            <a:fld id="{C7A5E0EB-84C3-4AB2-8590-1AD6EED19E9D}" type="slidenum">
              <a:rPr lang="ko-KR" altLang="en-US" b="0">
                <a:latin typeface="Arial" panose="020B0604020202020204" pitchFamily="34" charset="0"/>
              </a:rPr>
              <a:pPr/>
              <a:t>30</a:t>
            </a:fld>
            <a:endParaRPr lang="en-US" altLang="ko-KR" b="0">
              <a:latin typeface="Arial" panose="020B0604020202020204" pitchFamily="34" charset="0"/>
            </a:endParaRPr>
          </a:p>
        </p:txBody>
      </p:sp>
    </p:spTree>
    <p:extLst>
      <p:ext uri="{BB962C8B-B14F-4D97-AF65-F5344CB8AC3E}">
        <p14:creationId xmlns:p14="http://schemas.microsoft.com/office/powerpoint/2010/main" val="1851823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57B228DD-7AD0-4405-BB40-121E1A400119}" type="slidenum">
              <a:rPr lang="zh-CN" altLang="en-US"/>
              <a:pPr/>
              <a:t>31</a:t>
            </a:fld>
            <a:endParaRPr lang="en-US" altLang="zh-CN"/>
          </a:p>
        </p:txBody>
      </p:sp>
      <p:sp>
        <p:nvSpPr>
          <p:cNvPr id="622594" name="Rectangle 2"/>
          <p:cNvSpPr>
            <a:spLocks noGrp="1" noRot="1" noChangeAspect="1" noChangeArrowheads="1" noTextEdit="1"/>
          </p:cNvSpPr>
          <p:nvPr>
            <p:ph type="sldImg"/>
          </p:nvPr>
        </p:nvSpPr>
        <p:spPr>
          <a:ln/>
        </p:spPr>
      </p:sp>
      <p:sp>
        <p:nvSpPr>
          <p:cNvPr id="622595" name="Rectangle 3"/>
          <p:cNvSpPr>
            <a:spLocks noGrp="1" noChangeArrowheads="1"/>
          </p:cNvSpPr>
          <p:nvPr>
            <p:ph type="body" idx="1"/>
          </p:nvPr>
        </p:nvSpPr>
        <p:spPr>
          <a:xfrm>
            <a:off x="946997" y="4271010"/>
            <a:ext cx="5208482" cy="4046220"/>
          </a:xfrm>
        </p:spPr>
        <p:txBody>
          <a:bodyPr/>
          <a:lstStyle/>
          <a:p>
            <a:endParaRPr lang="zh-CN" altLang="en-US"/>
          </a:p>
        </p:txBody>
      </p:sp>
    </p:spTree>
    <p:extLst>
      <p:ext uri="{BB962C8B-B14F-4D97-AF65-F5344CB8AC3E}">
        <p14:creationId xmlns:p14="http://schemas.microsoft.com/office/powerpoint/2010/main" val="36483135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25748D-45D3-4BE7-9422-6EAB5B52A83F}" type="slidenum">
              <a:rPr lang="en-US"/>
              <a:pPr/>
              <a:t>33</a:t>
            </a:fld>
            <a:endParaRPr lang="en-US"/>
          </a:p>
        </p:txBody>
      </p:sp>
      <p:sp>
        <p:nvSpPr>
          <p:cNvPr id="261122" name="Rectangle 2"/>
          <p:cNvSpPr>
            <a:spLocks noGrp="1" noRot="1" noChangeAspect="1" noChangeArrowheads="1" noTextEdit="1"/>
          </p:cNvSpPr>
          <p:nvPr>
            <p:ph type="sldImg"/>
          </p:nvPr>
        </p:nvSpPr>
        <p:spPr>
          <a:ln/>
        </p:spPr>
      </p:sp>
      <p:sp>
        <p:nvSpPr>
          <p:cNvPr id="2611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310372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20D70E-8E83-4831-9A72-3107066FBEB3}" type="slidenum">
              <a:rPr lang="en-US"/>
              <a:pPr/>
              <a:t>34</a:t>
            </a:fld>
            <a:endParaRPr lang="en-US"/>
          </a:p>
        </p:txBody>
      </p:sp>
      <p:sp>
        <p:nvSpPr>
          <p:cNvPr id="278530" name="Rectangle 2"/>
          <p:cNvSpPr>
            <a:spLocks noGrp="1" noRot="1" noChangeAspect="1" noChangeArrowheads="1" noTextEdit="1"/>
          </p:cNvSpPr>
          <p:nvPr>
            <p:ph type="sldImg"/>
          </p:nvPr>
        </p:nvSpPr>
        <p:spPr>
          <a:xfrm>
            <a:off x="1260475" y="720725"/>
            <a:ext cx="4799013" cy="3598863"/>
          </a:xfrm>
          <a:ln/>
        </p:spPr>
      </p:sp>
      <p:sp>
        <p:nvSpPr>
          <p:cNvPr id="2785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90153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48A7074F-FDEE-420B-9018-9A6556EFBBD8}" type="slidenum">
              <a:rPr lang="en-US"/>
              <a:pPr/>
              <a:t>37</a:t>
            </a:fld>
            <a:endParaRPr lang="en-US"/>
          </a:p>
        </p:txBody>
      </p:sp>
      <p:sp>
        <p:nvSpPr>
          <p:cNvPr id="10547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5474" name="Text Box 2"/>
          <p:cNvSpPr txBox="1">
            <a:spLocks noGrp="1" noChangeArrowheads="1"/>
          </p:cNvSpPr>
          <p:nvPr>
            <p:ph type="body"/>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lnSpc>
                <a:spcPct val="95000"/>
              </a:lnSpc>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a:latin typeface="Arial" panose="020B0604020202020204" pitchFamily="34" charset="0"/>
              </a:rPr>
              <a:t>GPU can achieve 10x performance over CPU. </a:t>
            </a:r>
          </a:p>
        </p:txBody>
      </p:sp>
    </p:spTree>
    <p:extLst>
      <p:ext uri="{BB962C8B-B14F-4D97-AF65-F5344CB8AC3E}">
        <p14:creationId xmlns:p14="http://schemas.microsoft.com/office/powerpoint/2010/main" val="3797622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2"/>
          <p:cNvSpPr>
            <a:spLocks noGrp="1" noChangeArrowheads="1"/>
          </p:cNvSpPr>
          <p:nvPr>
            <p:ph type="hdr"/>
          </p:nvPr>
        </p:nvSpPr>
        <p:spPr>
          <a:ln/>
        </p:spPr>
        <p:txBody>
          <a:bodyPr/>
          <a:lstStyle/>
          <a:p>
            <a:r>
              <a:rPr lang="en-US"/>
              <a:t>Fundamentals of Parallel Processing</a:t>
            </a:r>
          </a:p>
        </p:txBody>
      </p:sp>
      <p:sp>
        <p:nvSpPr>
          <p:cNvPr id="5" name="Rectangle 3"/>
          <p:cNvSpPr>
            <a:spLocks noGrp="1" noChangeArrowheads="1"/>
          </p:cNvSpPr>
          <p:nvPr>
            <p:ph type="dt"/>
          </p:nvPr>
        </p:nvSpPr>
        <p:spPr>
          <a:ln/>
        </p:spPr>
        <p:txBody>
          <a:bodyPr/>
          <a:lstStyle/>
          <a:p>
            <a:r>
              <a:rPr lang="en-US"/>
              <a:t>16/12/2008</a:t>
            </a:r>
          </a:p>
        </p:txBody>
      </p:sp>
      <p:sp>
        <p:nvSpPr>
          <p:cNvPr id="6" name="Rectangle 6"/>
          <p:cNvSpPr>
            <a:spLocks noGrp="1" noChangeArrowheads="1"/>
          </p:cNvSpPr>
          <p:nvPr>
            <p:ph type="ftr"/>
          </p:nvPr>
        </p:nvSpPr>
        <p:spPr>
          <a:ln/>
        </p:spPr>
        <p:txBody>
          <a:bodyPr/>
          <a:lstStyle/>
          <a:p>
            <a:r>
              <a:rPr lang="en-US"/>
              <a:t>Ashish Agrawal, IIT Kanpur</a:t>
            </a:r>
          </a:p>
        </p:txBody>
      </p:sp>
      <p:sp>
        <p:nvSpPr>
          <p:cNvPr id="7" name="Rectangle 7"/>
          <p:cNvSpPr>
            <a:spLocks noGrp="1" noChangeArrowheads="1"/>
          </p:cNvSpPr>
          <p:nvPr>
            <p:ph type="sldNum"/>
          </p:nvPr>
        </p:nvSpPr>
        <p:spPr>
          <a:ln/>
        </p:spPr>
        <p:txBody>
          <a:bodyPr/>
          <a:lstStyle/>
          <a:p>
            <a:fld id="{135DD07E-5E73-4B94-89D1-F568D70C7B72}" type="slidenum">
              <a:rPr lang="en-US"/>
              <a:pPr/>
              <a:t>2</a:t>
            </a:fld>
            <a:endParaRPr lang="en-US"/>
          </a:p>
        </p:txBody>
      </p:sp>
      <p:sp>
        <p:nvSpPr>
          <p:cNvPr id="35841" name="Rectangle 1"/>
          <p:cNvSpPr txBox="1">
            <a:spLocks noGrp="1" noRot="1" noChangeAspect="1" noChangeArrowheads="1"/>
          </p:cNvSpPr>
          <p:nvPr>
            <p:ph type="sldImg"/>
          </p:nvPr>
        </p:nvSpPr>
        <p:spPr bwMode="auto">
          <a:xfrm>
            <a:off x="1303338" y="674688"/>
            <a:ext cx="4495800" cy="33718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5842" name="Rectangle 2"/>
          <p:cNvSpPr txBox="1">
            <a:spLocks noGrp="1" noChangeArrowheads="1"/>
          </p:cNvSpPr>
          <p:nvPr>
            <p:ph type="body" idx="1"/>
          </p:nvPr>
        </p:nvSpPr>
        <p:spPr bwMode="auto">
          <a:xfrm>
            <a:off x="710248" y="4271010"/>
            <a:ext cx="5681980" cy="404622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Tree>
    <p:extLst>
      <p:ext uri="{BB962C8B-B14F-4D97-AF65-F5344CB8AC3E}">
        <p14:creationId xmlns:p14="http://schemas.microsoft.com/office/powerpoint/2010/main" val="11993045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a:t>
            </a:r>
            <a:r>
              <a:rPr lang="en-US" baseline="0" dirty="0"/>
              <a:t> should have a facility dedicated to …</a:t>
            </a:r>
            <a:endParaRPr lang="en-US" dirty="0"/>
          </a:p>
        </p:txBody>
      </p:sp>
      <p:sp>
        <p:nvSpPr>
          <p:cNvPr id="4" name="Header Placeholder 3"/>
          <p:cNvSpPr>
            <a:spLocks noGrp="1"/>
          </p:cNvSpPr>
          <p:nvPr>
            <p:ph type="hdr" sz="quarter" idx="10"/>
          </p:nvPr>
        </p:nvSpPr>
        <p:spPr/>
        <p:txBody>
          <a:bodyPr/>
          <a:lstStyle/>
          <a:p>
            <a:r>
              <a:rPr lang="en-US"/>
              <a:t>NERSC Presentation</a:t>
            </a:r>
          </a:p>
        </p:txBody>
      </p:sp>
      <p:sp>
        <p:nvSpPr>
          <p:cNvPr id="5" name="Date Placeholder 4"/>
          <p:cNvSpPr>
            <a:spLocks noGrp="1"/>
          </p:cNvSpPr>
          <p:nvPr>
            <p:ph type="dt" idx="11"/>
          </p:nvPr>
        </p:nvSpPr>
        <p:spPr/>
        <p:txBody>
          <a:bodyPr/>
          <a:lstStyle/>
          <a:p>
            <a:fld id="{39FEAFF0-7375-1D4A-A389-D6238357B121}" type="datetime1">
              <a:rPr lang="en-US" smtClean="0"/>
              <a:pPr/>
              <a:t>12/29/2019</a:t>
            </a:fld>
            <a:endParaRPr lang="en-US"/>
          </a:p>
        </p:txBody>
      </p:sp>
      <p:sp>
        <p:nvSpPr>
          <p:cNvPr id="6" name="Slide Number Placeholder 5"/>
          <p:cNvSpPr>
            <a:spLocks noGrp="1"/>
          </p:cNvSpPr>
          <p:nvPr>
            <p:ph type="sldNum" sz="quarter" idx="12"/>
          </p:nvPr>
        </p:nvSpPr>
        <p:spPr/>
        <p:txBody>
          <a:bodyPr/>
          <a:lstStyle/>
          <a:p>
            <a:fld id="{38B511CB-48C6-1D49-AC56-5A39CE8EA9E7}" type="slidenum">
              <a:rPr lang="en-US" smtClean="0"/>
              <a:pPr/>
              <a:t>38</a:t>
            </a:fld>
            <a:endParaRPr lang="en-US"/>
          </a:p>
        </p:txBody>
      </p:sp>
    </p:spTree>
    <p:extLst>
      <p:ext uri="{BB962C8B-B14F-4D97-AF65-F5344CB8AC3E}">
        <p14:creationId xmlns:p14="http://schemas.microsoft.com/office/powerpoint/2010/main" val="12199561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fld id="{38497577-7E69-4455-A71F-6E8FDB67AB96}" type="slidenum">
              <a:rPr lang="en-US" altLang="zh-CN" sz="1200"/>
              <a:pPr/>
              <a:t>43</a:t>
            </a:fld>
            <a:endParaRPr lang="en-US" altLang="zh-CN" sz="120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t>Note: Only the first and second layers are shown by the red and yellow rectangles. The third domain (assuming 1km) will be of small boxes</a:t>
            </a:r>
            <a:br>
              <a:rPr lang="en-US" altLang="zh-CN" dirty="0"/>
            </a:br>
            <a:r>
              <a:rPr lang="en-US" altLang="zh-CN" dirty="0"/>
              <a:t>as per the demand within the yellow rectangle. So, we don't have a fixed innermost 1km domain.</a:t>
            </a:r>
          </a:p>
        </p:txBody>
      </p:sp>
    </p:spTree>
    <p:extLst>
      <p:ext uri="{BB962C8B-B14F-4D97-AF65-F5344CB8AC3E}">
        <p14:creationId xmlns:p14="http://schemas.microsoft.com/office/powerpoint/2010/main" val="20593555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fld id="{1EC01A9A-F6C1-4800-B239-DA493B4CD653}" type="slidenum">
              <a:rPr lang="en-US" altLang="zh-CN" sz="1200"/>
              <a:pPr/>
              <a:t>44</a:t>
            </a:fld>
            <a:endParaRPr lang="en-US" altLang="zh-CN" sz="120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Note: Only the first and second layers are shown by the red and yellow rectangles. The third domain (assuming 1km) will be of small boxes</a:t>
            </a:r>
            <a:br>
              <a:rPr lang="en-US" altLang="zh-CN"/>
            </a:br>
            <a:r>
              <a:rPr lang="en-US" altLang="zh-CN"/>
              <a:t>as per the demand within the yellow rectangle. So, we don't have a fixed innermost 1km domain.</a:t>
            </a:r>
          </a:p>
        </p:txBody>
      </p:sp>
    </p:spTree>
    <p:extLst>
      <p:ext uri="{BB962C8B-B14F-4D97-AF65-F5344CB8AC3E}">
        <p14:creationId xmlns:p14="http://schemas.microsoft.com/office/powerpoint/2010/main" val="3984271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fld id="{1EA44D67-C34B-4CDE-A00E-4CC530FCE68B}" type="slidenum">
              <a:rPr lang="en-US" altLang="zh-CN" sz="1200"/>
              <a:pPr/>
              <a:t>45</a:t>
            </a:fld>
            <a:endParaRPr lang="en-US" altLang="zh-CN"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Note: Only the first and second layers are shown by the red and yellow rectangles. The third domain (assuming 1km) will be of small boxes</a:t>
            </a:r>
            <a:br>
              <a:rPr lang="en-US" altLang="zh-CN"/>
            </a:br>
            <a:r>
              <a:rPr lang="en-US" altLang="zh-CN"/>
              <a:t>as per the demand within the yellow rectangle. So, we don't have a fixed innermost 1km domain.</a:t>
            </a:r>
          </a:p>
        </p:txBody>
      </p:sp>
    </p:spTree>
    <p:extLst>
      <p:ext uri="{BB962C8B-B14F-4D97-AF65-F5344CB8AC3E}">
        <p14:creationId xmlns:p14="http://schemas.microsoft.com/office/powerpoint/2010/main" val="38052180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2"/>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fld id="{00FDA0C5-8542-4B00-9706-BE363EFCA840}" type="slidenum">
              <a:rPr lang="en-GB" altLang="zh-CN" sz="1200"/>
              <a:pPr/>
              <a:t>46</a:t>
            </a:fld>
            <a:endParaRPr lang="en-GB" altLang="zh-CN" sz="120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xfrm>
            <a:off x="912813" y="4343400"/>
            <a:ext cx="5032375"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The concept of grid computing was initially driven by the vast computational demands of high energy physics.  Large amounts of data are generated by particle accelerators.  As the need for more and more computational resources grew so did the unfeasibility of housing all of the computational resources in one facility.  This would be a large financial burden to one sole institution.  In this set up, the data is distributed amongst several regional centers.  This, also, allows for greater ease in sharing the data from experiments amongst physicists worldwide  for their research.   Consequently, physicists can work on projects involving experiments at CERN without having to be physically located at CERN.</a:t>
            </a:r>
          </a:p>
        </p:txBody>
      </p:sp>
    </p:spTree>
    <p:extLst>
      <p:ext uri="{BB962C8B-B14F-4D97-AF65-F5344CB8AC3E}">
        <p14:creationId xmlns:p14="http://schemas.microsoft.com/office/powerpoint/2010/main" val="24574128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noTextEdit="1"/>
          </p:cNvSpPr>
          <p:nvPr>
            <p:ph type="sldImg"/>
          </p:nvPr>
        </p:nvSpPr>
        <p:spPr>
          <a:ln/>
        </p:spPr>
      </p:sp>
      <p:sp>
        <p:nvSpPr>
          <p:cNvPr id="737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3732"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r" eaLnBrk="1" latinLnBrk="1" hangingPunct="1"/>
            <a:fld id="{F104BECF-B29C-433E-8D0E-F364DBF95BF2}" type="slidenum">
              <a:rPr lang="zh-CN" altLang="en-US" sz="1200">
                <a:latin typeface="Gulim" pitchFamily="34" charset="-127"/>
                <a:ea typeface="Gulim" pitchFamily="34" charset="-127"/>
              </a:rPr>
              <a:pPr algn="r" eaLnBrk="1" latinLnBrk="1" hangingPunct="1"/>
              <a:t>47</a:t>
            </a:fld>
            <a:endParaRPr lang="en-US" altLang="zh-CN" sz="1200">
              <a:latin typeface="Gulim" pitchFamily="34" charset="-127"/>
              <a:ea typeface="Gulim" pitchFamily="34" charset="-127"/>
            </a:endParaRPr>
          </a:p>
        </p:txBody>
      </p:sp>
    </p:spTree>
    <p:extLst>
      <p:ext uri="{BB962C8B-B14F-4D97-AF65-F5344CB8AC3E}">
        <p14:creationId xmlns:p14="http://schemas.microsoft.com/office/powerpoint/2010/main" val="22399906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2E7CED8-BE4A-4B8C-B895-46A548664B3E}" type="slidenum">
              <a:rPr lang="zh-CN" altLang="en-US" smtClean="0"/>
              <a:pPr>
                <a:defRPr/>
              </a:pPr>
              <a:t>49</a:t>
            </a:fld>
            <a:endParaRPr lang="en-US" altLang="zh-CN"/>
          </a:p>
        </p:txBody>
      </p:sp>
    </p:spTree>
    <p:extLst>
      <p:ext uri="{BB962C8B-B14F-4D97-AF65-F5344CB8AC3E}">
        <p14:creationId xmlns:p14="http://schemas.microsoft.com/office/powerpoint/2010/main" val="1332044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a:ln/>
        </p:spPr>
      </p:sp>
      <p:sp>
        <p:nvSpPr>
          <p:cNvPr id="757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操作系统：面向高性能并行计算、支持能耗管理、虚拟化和安全隔离等进行了针对性设计</a:t>
            </a:r>
            <a:r>
              <a:rPr lang="en-US" altLang="zh-CN"/>
              <a:t>Ok</a:t>
            </a:r>
          </a:p>
          <a:p>
            <a:endParaRPr lang="zh-CN" altLang="en-US"/>
          </a:p>
        </p:txBody>
      </p:sp>
      <p:sp>
        <p:nvSpPr>
          <p:cNvPr id="757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fld id="{0E80E921-7740-4A8A-852E-F0DF25B31AE0}" type="slidenum">
              <a:rPr lang="zh-CN" altLang="en-US" sz="1200">
                <a:latin typeface="Gulim" pitchFamily="34" charset="-127"/>
                <a:ea typeface="Gulim" pitchFamily="34" charset="-127"/>
              </a:rPr>
              <a:pPr eaLnBrk="1" hangingPunct="1"/>
              <a:t>51</a:t>
            </a:fld>
            <a:endParaRPr lang="en-US" altLang="zh-CN" sz="1200">
              <a:latin typeface="Gulim" pitchFamily="34" charset="-127"/>
              <a:ea typeface="Gulim" pitchFamily="34" charset="-127"/>
            </a:endParaRPr>
          </a:p>
        </p:txBody>
      </p:sp>
    </p:spTree>
    <p:extLst>
      <p:ext uri="{BB962C8B-B14F-4D97-AF65-F5344CB8AC3E}">
        <p14:creationId xmlns:p14="http://schemas.microsoft.com/office/powerpoint/2010/main" val="29406250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习近平总书记在领导小组第一次会议上指出“没有网络安全就没有国家安全，没有信息化就没有现代化”。网络安全是事关国家安全的重大战略问题。网络安全包括两个重要方面，政治安全和网络与信息系统的安全。</a:t>
            </a:r>
          </a:p>
          <a:p>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总的来说，政治安全是根本。现在，境外敌对势力将互联网作为对我国渗透破坏的主渠道，以</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网络自由</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为名，不断对我国攻击污蔑、造谣生事，试图破坏我国社会稳定和国家安全；一些人出于政治或商业利益炒作社会热点敏感问题，甚至进行违法犯罪活动；互联网新技术被一些人作为新的传播工具，大肆散布违法有害信息。在互联网上，能否赢得意识形态领域渗透和反渗透斗争的胜利，在很大程度上决定我们党和国家的未来。</a:t>
            </a:r>
          </a:p>
          <a:p>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网络安全的另一个重要方面是网络与信息系统的安全。斯诺登事件表明，少数国家利用掌握的互联网基础资源和信息技术优势，大规模实施网络监控，大量窃取政治、经济、军事秘密以及企业、个人敏感数据，有的还远程控制他国重要网络与信息系统。国家关键基础设施已经成为网络武器的真实攻击目标，如果一个国家涉及国计民生的关键基础设施被人攻击后瘫痪，甚至军队的智慧控制系统被人接管，将会引发灾难性后果。一个国家、一个社会，如果不能保证网络和信息的安全，再强大的硬件设施都可能成为</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聋子瞎子</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全球范围内，中国是网络攻击的主要受害国。据悉，每年有</a:t>
            </a:r>
            <a:r>
              <a:rPr lang="en-US" altLang="zh-CN" sz="1200" kern="1200" dirty="0">
                <a:solidFill>
                  <a:schemeClr val="tx1"/>
                </a:solidFill>
                <a:effectLst/>
                <a:latin typeface="+mn-lt"/>
                <a:ea typeface="+mn-ea"/>
                <a:cs typeface="+mn-cs"/>
              </a:rPr>
              <a:t>3000</a:t>
            </a:r>
            <a:r>
              <a:rPr lang="zh-CN" altLang="zh-CN" sz="1200" kern="1200" dirty="0">
                <a:solidFill>
                  <a:schemeClr val="tx1"/>
                </a:solidFill>
                <a:effectLst/>
                <a:latin typeface="+mn-lt"/>
                <a:ea typeface="+mn-ea"/>
                <a:cs typeface="+mn-cs"/>
              </a:rPr>
              <a:t>多个政府网站受到来自海外的黑客攻击。</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棱镜门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事件也反映了我国网络安全受制于人的严重困局。尽快制定出台符合中国国家安全需要的网络安全战略，已经成为迫在眉睫的任务。加强网络安全，才能维护国家安全。</a:t>
            </a:r>
            <a:r>
              <a:rPr lang="zh-CN" altLang="zh-CN" dirty="0">
                <a:effectLst/>
              </a:rPr>
              <a:t> </a:t>
            </a:r>
            <a:endParaRPr lang="zh-CN" altLang="en-US" dirty="0">
              <a:effectLst/>
            </a:endParaRPr>
          </a:p>
          <a:p>
            <a:r>
              <a:rPr lang="en-US" altLang="zh-CN" dirty="0"/>
              <a:t>2016</a:t>
            </a:r>
            <a:r>
              <a:rPr lang="zh-CN" altLang="en-US" dirty="0"/>
              <a:t>年</a:t>
            </a:r>
            <a:r>
              <a:rPr lang="en-US" altLang="zh-CN" dirty="0"/>
              <a:t>11</a:t>
            </a:r>
            <a:r>
              <a:rPr lang="zh-CN" altLang="en-US" dirty="0"/>
              <a:t>月</a:t>
            </a:r>
            <a:r>
              <a:rPr lang="en-US" altLang="zh-CN" dirty="0"/>
              <a:t>7</a:t>
            </a:r>
            <a:r>
              <a:rPr lang="zh-CN" altLang="en-US" dirty="0"/>
              <a:t>日，第 十二届全国人大常委会第 二十四次会议通过</a:t>
            </a:r>
            <a:r>
              <a:rPr lang="en-US" altLang="zh-CN" dirty="0"/>
              <a:t>《</a:t>
            </a:r>
            <a:r>
              <a:rPr lang="zh-CN" altLang="en-US" dirty="0"/>
              <a:t>中华人民共和国网络安全法</a:t>
            </a:r>
            <a:r>
              <a:rPr lang="en-US" altLang="zh-CN" dirty="0"/>
              <a:t>》</a:t>
            </a:r>
            <a:r>
              <a:rPr lang="zh-CN" altLang="en-US" dirty="0"/>
              <a:t>，进一步界定了关键 信息基础设施范围，对攻击、破坏我国关键信息基础设施的境外组织和个人规定相应的惩治措施，增加了惩治网络诈骗等新型 网络违法犯罪活动的规定 等。网络安全法于</a:t>
            </a:r>
            <a:r>
              <a:rPr lang="en-US" altLang="zh-CN" dirty="0"/>
              <a:t>2017</a:t>
            </a:r>
            <a:r>
              <a:rPr lang="zh-CN" altLang="en-US" dirty="0"/>
              <a:t>年 </a:t>
            </a:r>
            <a:r>
              <a:rPr lang="en-US" altLang="zh-CN" dirty="0"/>
              <a:t>6</a:t>
            </a:r>
            <a:r>
              <a:rPr lang="zh-CN" altLang="en-US" dirty="0"/>
              <a:t>月</a:t>
            </a:r>
            <a:r>
              <a:rPr lang="en-US" altLang="zh-CN" dirty="0"/>
              <a:t>1</a:t>
            </a:r>
            <a:r>
              <a:rPr lang="zh-CN" altLang="en-US" dirty="0"/>
              <a:t>日起施行。</a:t>
            </a:r>
          </a:p>
          <a:p>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B25D7074-4AF7-449B-BA27-CC608920B4DF}" type="slidenum">
              <a:rPr lang="zh-CN" altLang="en-US" smtClean="0"/>
              <a:t>53</a:t>
            </a:fld>
            <a:endParaRPr lang="zh-CN" altLang="en-US"/>
          </a:p>
        </p:txBody>
      </p:sp>
    </p:spTree>
    <p:extLst>
      <p:ext uri="{BB962C8B-B14F-4D97-AF65-F5344CB8AC3E}">
        <p14:creationId xmlns:p14="http://schemas.microsoft.com/office/powerpoint/2010/main" val="42183317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a:ln/>
        </p:spPr>
      </p:sp>
      <p:sp>
        <p:nvSpPr>
          <p:cNvPr id="798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把两个结点一起出现并标明结点</a:t>
            </a:r>
            <a:r>
              <a:rPr lang="en-US" altLang="zh-CN"/>
              <a:t>1</a:t>
            </a:r>
            <a:r>
              <a:rPr lang="zh-CN" altLang="en-US"/>
              <a:t>和</a:t>
            </a:r>
            <a:r>
              <a:rPr lang="en-US" altLang="zh-CN"/>
              <a:t>2</a:t>
            </a:r>
            <a:r>
              <a:rPr lang="zh-CN" altLang="en-US"/>
              <a:t>等，主机阵列异构去掉</a:t>
            </a:r>
          </a:p>
        </p:txBody>
      </p:sp>
      <p:sp>
        <p:nvSpPr>
          <p:cNvPr id="79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r" eaLnBrk="1" latinLnBrk="1" hangingPunct="1"/>
            <a:fld id="{8C45B6A4-6353-4816-98EC-9763DE9E961A}" type="slidenum">
              <a:rPr lang="zh-CN" altLang="en-US" sz="1200">
                <a:latin typeface="Gulim" pitchFamily="34" charset="-127"/>
                <a:ea typeface="Gulim" pitchFamily="34" charset="-127"/>
              </a:rPr>
              <a:pPr algn="r" eaLnBrk="1" latinLnBrk="1" hangingPunct="1"/>
              <a:t>54</a:t>
            </a:fld>
            <a:endParaRPr lang="en-US" altLang="zh-CN" sz="1200">
              <a:latin typeface="Gulim" pitchFamily="34" charset="-127"/>
              <a:ea typeface="Gulim" pitchFamily="34" charset="-127"/>
            </a:endParaRPr>
          </a:p>
        </p:txBody>
      </p:sp>
    </p:spTree>
    <p:extLst>
      <p:ext uri="{BB962C8B-B14F-4D97-AF65-F5344CB8AC3E}">
        <p14:creationId xmlns:p14="http://schemas.microsoft.com/office/powerpoint/2010/main" val="3808137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3" name="Rectangle 1"/>
          <p:cNvSpPr txBox="1">
            <a:spLocks noGrp="1" noRot="1" noChangeAspect="1" noChangeArrowheads="1"/>
          </p:cNvSpPr>
          <p:nvPr>
            <p:ph type="sldImg"/>
          </p:nvPr>
        </p:nvSpPr>
        <p:spPr bwMode="auto">
          <a:xfrm>
            <a:off x="1303338" y="684213"/>
            <a:ext cx="4495800" cy="33718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434" name="Rectangle 2"/>
          <p:cNvSpPr txBox="1">
            <a:spLocks noGrp="1" noChangeArrowheads="1"/>
          </p:cNvSpPr>
          <p:nvPr>
            <p:ph type="body" idx="1"/>
          </p:nvPr>
        </p:nvSpPr>
        <p:spPr bwMode="auto">
          <a:xfrm>
            <a:off x="710248" y="4271010"/>
            <a:ext cx="5681980" cy="404622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4143340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Arial" charset="0"/>
                <a:ea typeface="+mn-ea"/>
                <a:cs typeface="+mn-cs"/>
              </a:rPr>
              <a:t>摩尔定律是由</a:t>
            </a:r>
            <a:r>
              <a:rPr lang="zh-CN" altLang="en-US" sz="1200" b="0" i="0" u="none" strike="noStrike" kern="1200" dirty="0">
                <a:solidFill>
                  <a:schemeClr val="tx1"/>
                </a:solidFill>
                <a:effectLst/>
                <a:latin typeface="Arial" charset="0"/>
                <a:ea typeface="+mn-ea"/>
                <a:cs typeface="+mn-cs"/>
                <a:hlinkClick r:id="rId3"/>
              </a:rPr>
              <a:t>英特尔</a:t>
            </a:r>
            <a:r>
              <a:rPr lang="zh-CN" altLang="en-US" sz="1200" b="0" i="0" kern="1200" dirty="0">
                <a:solidFill>
                  <a:schemeClr val="tx1"/>
                </a:solidFill>
                <a:effectLst/>
                <a:latin typeface="Arial" charset="0"/>
                <a:ea typeface="+mn-ea"/>
                <a:cs typeface="+mn-cs"/>
              </a:rPr>
              <a:t>（</a:t>
            </a:r>
            <a:r>
              <a:rPr lang="en-US" altLang="zh-CN" sz="1200" b="0" i="0" kern="1200" dirty="0">
                <a:solidFill>
                  <a:schemeClr val="tx1"/>
                </a:solidFill>
                <a:effectLst/>
                <a:latin typeface="Arial" charset="0"/>
                <a:ea typeface="+mn-ea"/>
                <a:cs typeface="+mn-cs"/>
              </a:rPr>
              <a:t>Intel</a:t>
            </a:r>
            <a:r>
              <a:rPr lang="zh-CN" altLang="en-US" sz="1200" b="0" i="0" kern="1200" dirty="0">
                <a:solidFill>
                  <a:schemeClr val="tx1"/>
                </a:solidFill>
                <a:effectLst/>
                <a:latin typeface="Arial" charset="0"/>
                <a:ea typeface="+mn-ea"/>
                <a:cs typeface="+mn-cs"/>
              </a:rPr>
              <a:t>）创始人之一</a:t>
            </a:r>
            <a:r>
              <a:rPr lang="zh-CN" altLang="en-US" sz="1200" b="0" i="0" u="none" strike="noStrike" kern="1200" dirty="0">
                <a:solidFill>
                  <a:schemeClr val="tx1"/>
                </a:solidFill>
                <a:effectLst/>
                <a:latin typeface="Arial" charset="0"/>
                <a:ea typeface="+mn-ea"/>
                <a:cs typeface="+mn-cs"/>
                <a:hlinkClick r:id="rId4"/>
              </a:rPr>
              <a:t>戈登</a:t>
            </a:r>
            <a:r>
              <a:rPr lang="en-US" altLang="zh-CN" sz="1200" b="0" i="0" u="none" strike="noStrike" kern="1200" dirty="0">
                <a:solidFill>
                  <a:schemeClr val="tx1"/>
                </a:solidFill>
                <a:effectLst/>
                <a:latin typeface="Arial" charset="0"/>
                <a:ea typeface="+mn-ea"/>
                <a:cs typeface="+mn-cs"/>
                <a:hlinkClick r:id="rId4"/>
              </a:rPr>
              <a:t>·</a:t>
            </a:r>
            <a:r>
              <a:rPr lang="zh-CN" altLang="en-US" sz="1200" b="0" i="0" u="none" strike="noStrike" kern="1200" dirty="0">
                <a:solidFill>
                  <a:schemeClr val="tx1"/>
                </a:solidFill>
                <a:effectLst/>
                <a:latin typeface="Arial" charset="0"/>
                <a:ea typeface="+mn-ea"/>
                <a:cs typeface="+mn-cs"/>
                <a:hlinkClick r:id="rId4"/>
              </a:rPr>
              <a:t>摩尔</a:t>
            </a:r>
            <a:r>
              <a:rPr lang="zh-CN" altLang="en-US" sz="1200" b="0" i="0" kern="1200" dirty="0">
                <a:solidFill>
                  <a:schemeClr val="tx1"/>
                </a:solidFill>
                <a:effectLst/>
                <a:latin typeface="Arial" charset="0"/>
                <a:ea typeface="+mn-ea"/>
                <a:cs typeface="+mn-cs"/>
              </a:rPr>
              <a:t>（</a:t>
            </a:r>
            <a:r>
              <a:rPr lang="en-US" altLang="zh-CN" sz="1200" b="0" i="0" kern="1200" dirty="0">
                <a:solidFill>
                  <a:schemeClr val="tx1"/>
                </a:solidFill>
                <a:effectLst/>
                <a:latin typeface="Arial" charset="0"/>
                <a:ea typeface="+mn-ea"/>
                <a:cs typeface="+mn-cs"/>
              </a:rPr>
              <a:t>Gordon Moore</a:t>
            </a:r>
            <a:r>
              <a:rPr lang="zh-CN" altLang="en-US" sz="1200" b="0" i="0" kern="1200" dirty="0">
                <a:solidFill>
                  <a:schemeClr val="tx1"/>
                </a:solidFill>
                <a:effectLst/>
                <a:latin typeface="Arial" charset="0"/>
                <a:ea typeface="+mn-ea"/>
                <a:cs typeface="+mn-cs"/>
              </a:rPr>
              <a:t>）提出来的。其内容为：当价格不变时，</a:t>
            </a:r>
            <a:r>
              <a:rPr lang="zh-CN" altLang="en-US" sz="1200" b="0" i="0" u="none" strike="noStrike" kern="1200" dirty="0">
                <a:solidFill>
                  <a:schemeClr val="tx1"/>
                </a:solidFill>
                <a:effectLst/>
                <a:latin typeface="Arial" charset="0"/>
                <a:ea typeface="+mn-ea"/>
                <a:cs typeface="+mn-cs"/>
                <a:hlinkClick r:id="rId5"/>
              </a:rPr>
              <a:t>集成电路</a:t>
            </a:r>
            <a:r>
              <a:rPr lang="zh-CN" altLang="en-US" sz="1200" b="0" i="0" kern="1200" dirty="0">
                <a:solidFill>
                  <a:schemeClr val="tx1"/>
                </a:solidFill>
                <a:effectLst/>
                <a:latin typeface="Arial" charset="0"/>
                <a:ea typeface="+mn-ea"/>
                <a:cs typeface="+mn-cs"/>
              </a:rPr>
              <a:t>上可容纳的元器件的数目，约每隔</a:t>
            </a:r>
            <a:r>
              <a:rPr lang="en-US" altLang="zh-CN" sz="1200" b="0" i="0" kern="1200" dirty="0">
                <a:solidFill>
                  <a:schemeClr val="tx1"/>
                </a:solidFill>
                <a:effectLst/>
                <a:latin typeface="Arial" charset="0"/>
                <a:ea typeface="+mn-ea"/>
                <a:cs typeface="+mn-cs"/>
              </a:rPr>
              <a:t>18-24</a:t>
            </a:r>
            <a:r>
              <a:rPr lang="zh-CN" altLang="en-US" sz="1200" b="0" i="0" kern="1200" dirty="0">
                <a:solidFill>
                  <a:schemeClr val="tx1"/>
                </a:solidFill>
                <a:effectLst/>
                <a:latin typeface="Arial" charset="0"/>
                <a:ea typeface="+mn-ea"/>
                <a:cs typeface="+mn-cs"/>
              </a:rPr>
              <a:t>个月便会增加一倍，性能也将提升一倍。</a:t>
            </a:r>
            <a:endParaRPr lang="zh-CN" altLang="en-US" dirty="0"/>
          </a:p>
        </p:txBody>
      </p:sp>
      <p:sp>
        <p:nvSpPr>
          <p:cNvPr id="4" name="灯片编号占位符 3"/>
          <p:cNvSpPr>
            <a:spLocks noGrp="1"/>
          </p:cNvSpPr>
          <p:nvPr>
            <p:ph type="sldNum" sz="quarter" idx="10"/>
          </p:nvPr>
        </p:nvSpPr>
        <p:spPr/>
        <p:txBody>
          <a:bodyPr/>
          <a:lstStyle/>
          <a:p>
            <a:pPr>
              <a:defRPr/>
            </a:pPr>
            <a:fld id="{C2E7CED8-BE4A-4B8C-B895-46A548664B3E}" type="slidenum">
              <a:rPr lang="zh-CN" altLang="en-US" smtClean="0"/>
              <a:pPr>
                <a:defRPr/>
              </a:pPr>
              <a:t>6</a:t>
            </a:fld>
            <a:endParaRPr lang="en-US" altLang="zh-CN"/>
          </a:p>
        </p:txBody>
      </p:sp>
    </p:spTree>
    <p:extLst>
      <p:ext uri="{BB962C8B-B14F-4D97-AF65-F5344CB8AC3E}">
        <p14:creationId xmlns:p14="http://schemas.microsoft.com/office/powerpoint/2010/main" val="3401604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CPU+MIC</a:t>
            </a:r>
            <a:r>
              <a:rPr lang="zh-CN" altLang="en-US" dirty="0"/>
              <a:t>异构架构模式在硬件上是多核</a:t>
            </a:r>
            <a:r>
              <a:rPr lang="en-US" altLang="zh-CN" dirty="0"/>
              <a:t>CPU+</a:t>
            </a:r>
            <a:r>
              <a:rPr lang="zh-CN" altLang="en-US" dirty="0"/>
              <a:t>众核</a:t>
            </a:r>
            <a:r>
              <a:rPr lang="en-US" altLang="zh-CN" dirty="0"/>
              <a:t>MIC</a:t>
            </a:r>
            <a:r>
              <a:rPr lang="zh-CN" altLang="en-US" dirty="0"/>
              <a:t>模式，都是基于</a:t>
            </a:r>
            <a:r>
              <a:rPr lang="en-US" altLang="zh-CN" dirty="0"/>
              <a:t>X86</a:t>
            </a:r>
            <a:r>
              <a:rPr lang="zh-CN" altLang="en-US" dirty="0"/>
              <a:t>架构下，整个系统在硬件上实现高性能、高计算密度（可节省空间和维护成本）、低功耗的绿色系统，并且此系统式一个弹性系统，可以把</a:t>
            </a:r>
            <a:r>
              <a:rPr lang="en-US" altLang="zh-CN" dirty="0"/>
              <a:t>MIC</a:t>
            </a:r>
            <a:r>
              <a:rPr lang="zh-CN" altLang="en-US" dirty="0"/>
              <a:t>看成是</a:t>
            </a:r>
            <a:r>
              <a:rPr lang="en-US" altLang="zh-CN" dirty="0"/>
              <a:t>CPU</a:t>
            </a:r>
            <a:r>
              <a:rPr lang="zh-CN" altLang="en-US" dirty="0"/>
              <a:t>的协处理器，也可以把</a:t>
            </a:r>
            <a:r>
              <a:rPr lang="en-US" altLang="zh-CN" dirty="0"/>
              <a:t>MIC</a:t>
            </a:r>
            <a:r>
              <a:rPr lang="zh-CN" altLang="en-US" dirty="0"/>
              <a:t>看成一个计算节点，它有自己的</a:t>
            </a:r>
            <a:r>
              <a:rPr lang="en-US" altLang="zh-CN" dirty="0"/>
              <a:t>IP</a:t>
            </a:r>
            <a:r>
              <a:rPr lang="zh-CN" altLang="en-US" dirty="0"/>
              <a:t>地址。</a:t>
            </a:r>
          </a:p>
        </p:txBody>
      </p:sp>
    </p:spTree>
    <p:extLst>
      <p:ext uri="{BB962C8B-B14F-4D97-AF65-F5344CB8AC3E}">
        <p14:creationId xmlns:p14="http://schemas.microsoft.com/office/powerpoint/2010/main" val="2726550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MIC</a:t>
            </a:r>
            <a:r>
              <a:rPr lang="zh-CN" altLang="en-US" dirty="0"/>
              <a:t>的指令集大部分都是</a:t>
            </a:r>
            <a:r>
              <a:rPr lang="en-US" altLang="zh-CN" dirty="0"/>
              <a:t>X86</a:t>
            </a:r>
            <a:r>
              <a:rPr lang="zh-CN" altLang="en-US" dirty="0"/>
              <a:t>指令集，还有部分扩展，可以说</a:t>
            </a:r>
            <a:r>
              <a:rPr lang="en-US" altLang="zh-CN" dirty="0"/>
              <a:t>MIC</a:t>
            </a:r>
            <a:r>
              <a:rPr lang="zh-CN" altLang="en-US" dirty="0"/>
              <a:t>与</a:t>
            </a:r>
            <a:r>
              <a:rPr lang="en-US" altLang="zh-CN" dirty="0"/>
              <a:t>CPU</a:t>
            </a:r>
            <a:r>
              <a:rPr lang="zh-CN" altLang="en-US" dirty="0"/>
              <a:t>基本都是基于</a:t>
            </a:r>
            <a:r>
              <a:rPr lang="en-US" altLang="zh-CN" dirty="0"/>
              <a:t>X86</a:t>
            </a:r>
            <a:r>
              <a:rPr lang="zh-CN" altLang="en-US" dirty="0"/>
              <a:t>指令集，它们都共用相同的编译器、工具链、库等，具有良好的软件生态环境，</a:t>
            </a:r>
            <a:r>
              <a:rPr lang="en-US" altLang="zh-CN" dirty="0"/>
              <a:t>CPU+MIC</a:t>
            </a:r>
            <a:r>
              <a:rPr lang="zh-CN" altLang="en-US" dirty="0"/>
              <a:t>的编程符合工业编程习惯、可以继承和重用原有</a:t>
            </a:r>
            <a:r>
              <a:rPr lang="en-US" altLang="zh-CN" dirty="0"/>
              <a:t>CPU</a:t>
            </a:r>
            <a:r>
              <a:rPr lang="zh-CN" altLang="en-US" dirty="0"/>
              <a:t>平台的代码，保护原有的软件投资。</a:t>
            </a:r>
          </a:p>
        </p:txBody>
      </p:sp>
    </p:spTree>
    <p:extLst>
      <p:ext uri="{BB962C8B-B14F-4D97-AF65-F5344CB8AC3E}">
        <p14:creationId xmlns:p14="http://schemas.microsoft.com/office/powerpoint/2010/main" val="4129908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47775" y="1279525"/>
            <a:ext cx="4603750" cy="34528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24CDC1-4072-4D70-A55B-74312C4026C8}" type="slidenum">
              <a:rPr lang="en-US"/>
              <a:t>17</a:t>
            </a:fld>
            <a:endParaRPr lang="en-US"/>
          </a:p>
        </p:txBody>
      </p:sp>
    </p:spTree>
    <p:extLst>
      <p:ext uri="{BB962C8B-B14F-4D97-AF65-F5344CB8AC3E}">
        <p14:creationId xmlns:p14="http://schemas.microsoft.com/office/powerpoint/2010/main" val="1452007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5451B061-4AF6-47B7-9DF4-63FDC4D1FB82}" type="slidenum">
              <a:rPr lang="en-US"/>
              <a:pPr/>
              <a:t>18</a:t>
            </a:fld>
            <a:endParaRPr lang="en-US"/>
          </a:p>
        </p:txBody>
      </p:sp>
      <p:sp>
        <p:nvSpPr>
          <p:cNvPr id="103425"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3426" name="Text Box 2"/>
          <p:cNvSpPr txBox="1">
            <a:spLocks noGrp="1" noChangeArrowheads="1"/>
          </p:cNvSpPr>
          <p:nvPr>
            <p:ph type="body"/>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lnSpc>
                <a:spcPct val="95000"/>
              </a:lnSpc>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a:latin typeface="Arial" panose="020B0604020202020204" pitchFamily="34" charset="0"/>
              </a:rPr>
              <a:t>NVIDIA planned to put 512 PEs into a single GPU, but the GTX480 turns out to have 480 PEs.</a:t>
            </a:r>
          </a:p>
        </p:txBody>
      </p:sp>
    </p:spTree>
    <p:extLst>
      <p:ext uri="{BB962C8B-B14F-4D97-AF65-F5344CB8AC3E}">
        <p14:creationId xmlns:p14="http://schemas.microsoft.com/office/powerpoint/2010/main" val="3804421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4B3AB392-F2AB-43BC-A4C7-49D916E69791}" type="slidenum">
              <a:rPr lang="en-US"/>
              <a:pPr/>
              <a:t>19</a:t>
            </a:fld>
            <a:endParaRPr lang="en-US"/>
          </a:p>
        </p:txBody>
      </p:sp>
      <p:sp>
        <p:nvSpPr>
          <p:cNvPr id="11059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10594" name="Text Box 2"/>
          <p:cNvSpPr txBox="1">
            <a:spLocks noGrp="1" noChangeArrowheads="1"/>
          </p:cNvSpPr>
          <p:nvPr>
            <p:ph type="body"/>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lnSpc>
                <a:spcPct val="95000"/>
              </a:lnSpc>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a:latin typeface="Arial" panose="020B0604020202020204" pitchFamily="34" charset="0"/>
              </a:rPr>
              <a:t>This gap is narrowed by multi-core CPUs.</a:t>
            </a:r>
          </a:p>
        </p:txBody>
      </p:sp>
    </p:spTree>
    <p:extLst>
      <p:ext uri="{BB962C8B-B14F-4D97-AF65-F5344CB8AC3E}">
        <p14:creationId xmlns:p14="http://schemas.microsoft.com/office/powerpoint/2010/main" val="3449869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algn="l" defTabSz="457200"/>
            <a:endParaRPr lang="en-US">
              <a:solidFill>
                <a:srgbClr val="000000"/>
              </a:solidFill>
              <a:latin typeface="Arial" pitchFamily="34" charset="0"/>
            </a:endParaRPr>
          </a:p>
        </p:txBody>
      </p:sp>
      <p:sp>
        <p:nvSpPr>
          <p:cNvPr id="5" name="Line 8"/>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defTabSz="457200"/>
            <a:endParaRPr lang="en-US">
              <a:solidFill>
                <a:srgbClr val="000000"/>
              </a:solidFill>
              <a:latin typeface="Arial" pitchFamily="34" charset="0"/>
            </a:endParaRPr>
          </a:p>
        </p:txBody>
      </p:sp>
      <p:sp>
        <p:nvSpPr>
          <p:cNvPr id="86018" name="Rectangle 2"/>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86019" name="Rectangle 3"/>
          <p:cNvSpPr>
            <a:spLocks noGrp="1" noChangeArrowheads="1"/>
          </p:cNvSpPr>
          <p:nvPr>
            <p:ph type="subTitle" idx="1"/>
          </p:nvPr>
        </p:nvSpPr>
        <p:spPr>
          <a:xfrm>
            <a:off x="1981200" y="3962400"/>
            <a:ext cx="6553200" cy="1752600"/>
          </a:xfrm>
        </p:spPr>
        <p:txBody>
          <a:bodyPr/>
          <a:lstStyle>
            <a:lvl1pPr marL="0" indent="0">
              <a:buFont typeface="Wingdings" pitchFamily="2" charset="2"/>
              <a:buNone/>
              <a:defRPr sz="2800"/>
            </a:lvl1pPr>
          </a:lstStyle>
          <a:p>
            <a:pPr lvl="0"/>
            <a:r>
              <a:rPr lang="en-US" altLang="en-US" noProof="0"/>
              <a:t>Click to edit Master subtitle style</a:t>
            </a:r>
          </a:p>
        </p:txBody>
      </p:sp>
      <p:sp>
        <p:nvSpPr>
          <p:cNvPr id="6" name="Rectangle 6"/>
          <p:cNvSpPr>
            <a:spLocks noGrp="1" noChangeArrowheads="1"/>
          </p:cNvSpPr>
          <p:nvPr>
            <p:ph type="sldNum" sz="quarter" idx="10"/>
          </p:nvPr>
        </p:nvSpPr>
        <p:spPr/>
        <p:txBody>
          <a:bodyPr/>
          <a:lstStyle>
            <a:lvl1pPr>
              <a:defRPr/>
            </a:lvl1pPr>
          </a:lstStyle>
          <a:p>
            <a:fld id="{AA8790A7-4415-4798-A8D6-8EA9F5ED11B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161985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fld id="{05648207-6F1C-49B0-9227-E6E7D5DE28B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28083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fld id="{BEEBD41F-763C-45EA-98F8-72208FC3BB9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87759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00200"/>
            <a:ext cx="4038600" cy="4530725"/>
          </a:xfrm>
        </p:spPr>
        <p:txBody>
          <a:bodyPr/>
          <a:lstStyle/>
          <a:p>
            <a:pPr lvl="0"/>
            <a:endParaRPr lang="en-US" noProof="0"/>
          </a:p>
        </p:txBody>
      </p:sp>
      <p:sp>
        <p:nvSpPr>
          <p:cNvPr id="5" name="Rectangle 6"/>
          <p:cNvSpPr>
            <a:spLocks noGrp="1" noChangeArrowheads="1"/>
          </p:cNvSpPr>
          <p:nvPr>
            <p:ph type="sldNum" sz="quarter" idx="10"/>
          </p:nvPr>
        </p:nvSpPr>
        <p:spPr>
          <a:ln/>
        </p:spPr>
        <p:txBody>
          <a:bodyPr/>
          <a:lstStyle>
            <a:lvl1pPr>
              <a:defRPr/>
            </a:lvl1pPr>
          </a:lstStyle>
          <a:p>
            <a:fld id="{C32D6800-641C-43F2-8DF3-E813738A114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706371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8" name="标题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zh-CN" altLang="en-US"/>
              <a:t>单击此处编辑母版标题样式</a:t>
            </a:r>
            <a:endParaRPr kumimoji="0" lang="en-US"/>
          </a:p>
        </p:txBody>
      </p:sp>
      <p:sp>
        <p:nvSpPr>
          <p:cNvPr id="9" name="副标题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a:t>单击此处编辑母版副标题样式</a:t>
            </a:r>
            <a:endParaRPr kumimoji="0" lang="en-US"/>
          </a:p>
        </p:txBody>
      </p:sp>
      <p:sp>
        <p:nvSpPr>
          <p:cNvPr id="28" name="日期占位符 27"/>
          <p:cNvSpPr>
            <a:spLocks noGrp="1"/>
          </p:cNvSpPr>
          <p:nvPr>
            <p:ph type="dt" sz="half" idx="10"/>
          </p:nvPr>
        </p:nvSpPr>
        <p:spPr>
          <a:xfrm>
            <a:off x="6400800" y="6355080"/>
            <a:ext cx="2286000" cy="365760"/>
          </a:xfrm>
        </p:spPr>
        <p:txBody>
          <a:bodyPr/>
          <a:lstStyle>
            <a:lvl1pPr>
              <a:defRPr sz="1400"/>
            </a:lvl1pPr>
          </a:lstStyle>
          <a:p>
            <a:fld id="{412E3944-5D5A-48A1-9544-02C8B1D4BA16}" type="datetime1">
              <a:rPr lang="en-US" altLang="zh-CN" smtClean="0"/>
              <a:t>12/29/2019</a:t>
            </a:fld>
            <a:endParaRPr lang="en-US" dirty="0"/>
          </a:p>
        </p:txBody>
      </p:sp>
      <p:sp>
        <p:nvSpPr>
          <p:cNvPr id="17" name="页脚占位符 16"/>
          <p:cNvSpPr>
            <a:spLocks noGrp="1"/>
          </p:cNvSpPr>
          <p:nvPr>
            <p:ph type="ftr" sz="quarter" idx="11"/>
          </p:nvPr>
        </p:nvSpPr>
        <p:spPr>
          <a:xfrm>
            <a:off x="2898648" y="6355080"/>
            <a:ext cx="3474720" cy="365760"/>
          </a:xfrm>
        </p:spPr>
        <p:txBody>
          <a:bodyPr/>
          <a:lstStyle/>
          <a:p>
            <a:r>
              <a:rPr lang="en-US"/>
              <a:t>SCTS &amp; CGCL</a:t>
            </a:r>
            <a:endParaRPr lang="en-US" dirty="0"/>
          </a:p>
        </p:txBody>
      </p:sp>
      <p:sp>
        <p:nvSpPr>
          <p:cNvPr id="29" name="灯片编号占位符 28"/>
          <p:cNvSpPr>
            <a:spLocks noGrp="1"/>
          </p:cNvSpPr>
          <p:nvPr>
            <p:ph type="sldNum" sz="quarter" idx="12"/>
          </p:nvPr>
        </p:nvSpPr>
        <p:spPr>
          <a:xfrm>
            <a:off x="1216152" y="6355080"/>
            <a:ext cx="1219200" cy="365760"/>
          </a:xfrm>
        </p:spPr>
        <p:txBody>
          <a:bodyPr/>
          <a:lstStyle/>
          <a:p>
            <a:fld id="{6D22F896-40B5-4ADD-8801-0D06FADFA095}" type="slidenum">
              <a:rPr lang="en-US" smtClean="0"/>
              <a:pPr/>
              <a:t>‹#›</a:t>
            </a:fld>
            <a:endParaRPr lang="en-US" dirty="0"/>
          </a:p>
        </p:txBody>
      </p:sp>
      <p:sp>
        <p:nvSpPr>
          <p:cNvPr id="21" name="矩形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矩形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矩形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矩形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4" name="日期占位符 3"/>
          <p:cNvSpPr>
            <a:spLocks noGrp="1"/>
          </p:cNvSpPr>
          <p:nvPr>
            <p:ph type="dt" sz="half" idx="10"/>
          </p:nvPr>
        </p:nvSpPr>
        <p:spPr/>
        <p:txBody>
          <a:bodyPr/>
          <a:lstStyle/>
          <a:p>
            <a:fld id="{FFE16A90-A4D5-4857-AB0E-48BEB7746002}" type="datetime1">
              <a:rPr lang="en-US" altLang="zh-CN" smtClean="0"/>
              <a:t>12/29/2019</a:t>
            </a:fld>
            <a:endParaRPr lang="en-US" dirty="0"/>
          </a:p>
        </p:txBody>
      </p:sp>
      <p:sp>
        <p:nvSpPr>
          <p:cNvPr id="5" name="页脚占位符 4"/>
          <p:cNvSpPr>
            <a:spLocks noGrp="1"/>
          </p:cNvSpPr>
          <p:nvPr>
            <p:ph type="ftr" sz="quarter" idx="11"/>
          </p:nvPr>
        </p:nvSpPr>
        <p:spPr/>
        <p:txBody>
          <a:bodyPr/>
          <a:lstStyle/>
          <a:p>
            <a:pPr>
              <a:defRPr/>
            </a:pPr>
            <a:r>
              <a:rPr lang="en-US" altLang="zh-CN"/>
              <a:t>SCTS &amp; CGCL</a:t>
            </a:r>
          </a:p>
        </p:txBody>
      </p:sp>
      <p:sp>
        <p:nvSpPr>
          <p:cNvPr id="6" name="灯片编号占位符 5"/>
          <p:cNvSpPr>
            <a:spLocks noGrp="1"/>
          </p:cNvSpPr>
          <p:nvPr>
            <p:ph type="sldNum" sz="quarter" idx="12"/>
          </p:nvPr>
        </p:nvSpPr>
        <p:spPr/>
        <p:txBody>
          <a:bodyPr/>
          <a:lstStyle/>
          <a:p>
            <a:pPr>
              <a:defRPr/>
            </a:pPr>
            <a:fld id="{6A351363-8622-4F94-AF08-C4D4F2EA033E}" type="slidenum">
              <a:rPr lang="zh-CN" altLang="en-US" smtClean="0"/>
              <a:pPr>
                <a:defRPr/>
              </a:pPr>
              <a:t>‹#›</a:t>
            </a:fld>
            <a:endParaRPr lang="en-US" altLang="zh-CN"/>
          </a:p>
        </p:txBody>
      </p:sp>
      <p:sp>
        <p:nvSpPr>
          <p:cNvPr id="8" name="内容占位符 7"/>
          <p:cNvSpPr>
            <a:spLocks noGrp="1"/>
          </p:cNvSpPr>
          <p:nvPr>
            <p:ph sz="quarter" idx="1"/>
          </p:nvPr>
        </p:nvSpPr>
        <p:spPr>
          <a:xfrm>
            <a:off x="457200" y="1219200"/>
            <a:ext cx="8229600" cy="4937760"/>
          </a:xfrm>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a:t>单击此处编辑母版文本样式</a:t>
            </a:r>
          </a:p>
        </p:txBody>
      </p:sp>
      <p:sp>
        <p:nvSpPr>
          <p:cNvPr id="4" name="日期占位符 3"/>
          <p:cNvSpPr>
            <a:spLocks noGrp="1"/>
          </p:cNvSpPr>
          <p:nvPr>
            <p:ph type="dt" sz="half" idx="10"/>
          </p:nvPr>
        </p:nvSpPr>
        <p:spPr>
          <a:xfrm>
            <a:off x="6400800" y="6355080"/>
            <a:ext cx="2286000" cy="365760"/>
          </a:xfrm>
        </p:spPr>
        <p:txBody>
          <a:bodyPr/>
          <a:lstStyle/>
          <a:p>
            <a:fld id="{3F9740CB-0D31-413B-9376-E5DF0B0D0653}" type="datetime1">
              <a:rPr lang="en-US" altLang="zh-CN" smtClean="0"/>
              <a:t>12/29/2019</a:t>
            </a:fld>
            <a:endParaRPr lang="en-US" dirty="0"/>
          </a:p>
        </p:txBody>
      </p:sp>
      <p:sp>
        <p:nvSpPr>
          <p:cNvPr id="5" name="页脚占位符 4"/>
          <p:cNvSpPr>
            <a:spLocks noGrp="1"/>
          </p:cNvSpPr>
          <p:nvPr>
            <p:ph type="ftr" sz="quarter" idx="11"/>
          </p:nvPr>
        </p:nvSpPr>
        <p:spPr>
          <a:xfrm>
            <a:off x="2898648" y="6355080"/>
            <a:ext cx="3474720" cy="365760"/>
          </a:xfrm>
        </p:spPr>
        <p:txBody>
          <a:bodyPr/>
          <a:lstStyle/>
          <a:p>
            <a:pPr>
              <a:defRPr/>
            </a:pPr>
            <a:r>
              <a:rPr lang="en-US" altLang="zh-CN"/>
              <a:t>SCTS &amp; CGCL</a:t>
            </a:r>
          </a:p>
        </p:txBody>
      </p:sp>
      <p:sp>
        <p:nvSpPr>
          <p:cNvPr id="6" name="灯片编号占位符 5"/>
          <p:cNvSpPr>
            <a:spLocks noGrp="1"/>
          </p:cNvSpPr>
          <p:nvPr>
            <p:ph type="sldNum" sz="quarter" idx="12"/>
          </p:nvPr>
        </p:nvSpPr>
        <p:spPr>
          <a:xfrm>
            <a:off x="1069848" y="6355080"/>
            <a:ext cx="1520952" cy="365760"/>
          </a:xfrm>
        </p:spPr>
        <p:txBody>
          <a:bodyPr/>
          <a:lstStyle/>
          <a:p>
            <a:pPr>
              <a:defRPr/>
            </a:pPr>
            <a:fld id="{91930A23-506E-499D-8114-3B8D37E90128}" type="slidenum">
              <a:rPr lang="zh-CN" altLang="en-US" smtClean="0"/>
              <a:pPr>
                <a:defRPr/>
              </a:pPr>
              <a:t>‹#›</a:t>
            </a:fld>
            <a:endParaRPr lang="en-US" altLang="zh-CN"/>
          </a:p>
        </p:txBody>
      </p:sp>
      <p:sp>
        <p:nvSpPr>
          <p:cNvPr id="7" name="矩形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600"/>
            <a:ext cx="8229600" cy="914400"/>
          </a:xfrm>
        </p:spPr>
        <p:txBody>
          <a:bodyPr/>
          <a:lstStyle/>
          <a:p>
            <a:r>
              <a:rPr kumimoji="0" lang="zh-CN" altLang="en-US"/>
              <a:t>单击此处编辑母版标题样式</a:t>
            </a:r>
            <a:endParaRPr kumimoji="0" lang="en-US"/>
          </a:p>
        </p:txBody>
      </p:sp>
      <p:sp>
        <p:nvSpPr>
          <p:cNvPr id="5" name="日期占位符 4"/>
          <p:cNvSpPr>
            <a:spLocks noGrp="1"/>
          </p:cNvSpPr>
          <p:nvPr>
            <p:ph type="dt" sz="half" idx="10"/>
          </p:nvPr>
        </p:nvSpPr>
        <p:spPr/>
        <p:txBody>
          <a:bodyPr/>
          <a:lstStyle/>
          <a:p>
            <a:fld id="{051C6F82-39A5-4933-84BE-247FF23830C2}" type="datetime1">
              <a:rPr lang="en-US" altLang="zh-CN" smtClean="0"/>
              <a:t>12/29/2019</a:t>
            </a:fld>
            <a:endParaRPr lang="en-US" dirty="0"/>
          </a:p>
        </p:txBody>
      </p:sp>
      <p:sp>
        <p:nvSpPr>
          <p:cNvPr id="6" name="页脚占位符 5"/>
          <p:cNvSpPr>
            <a:spLocks noGrp="1"/>
          </p:cNvSpPr>
          <p:nvPr>
            <p:ph type="ftr" sz="quarter" idx="11"/>
          </p:nvPr>
        </p:nvSpPr>
        <p:spPr/>
        <p:txBody>
          <a:bodyPr/>
          <a:lstStyle/>
          <a:p>
            <a:pPr>
              <a:defRPr/>
            </a:pPr>
            <a:r>
              <a:rPr lang="en-US" altLang="zh-CN"/>
              <a:t>SCTS &amp; CGCL</a:t>
            </a:r>
          </a:p>
        </p:txBody>
      </p:sp>
      <p:sp>
        <p:nvSpPr>
          <p:cNvPr id="7" name="灯片编号占位符 6"/>
          <p:cNvSpPr>
            <a:spLocks noGrp="1"/>
          </p:cNvSpPr>
          <p:nvPr>
            <p:ph type="sldNum" sz="quarter" idx="12"/>
          </p:nvPr>
        </p:nvSpPr>
        <p:spPr/>
        <p:txBody>
          <a:bodyPr/>
          <a:lstStyle/>
          <a:p>
            <a:pPr>
              <a:defRPr/>
            </a:pPr>
            <a:fld id="{BD42BB15-426C-4748-99F9-A904B2702190}" type="slidenum">
              <a:rPr lang="zh-CN" altLang="en-US" smtClean="0"/>
              <a:pPr>
                <a:defRPr/>
              </a:pPr>
              <a:t>‹#›</a:t>
            </a:fld>
            <a:endParaRPr lang="en-US" altLang="zh-CN"/>
          </a:p>
        </p:txBody>
      </p:sp>
      <p:sp>
        <p:nvSpPr>
          <p:cNvPr id="9" name="内容占位符 8"/>
          <p:cNvSpPr>
            <a:spLocks noGrp="1"/>
          </p:cNvSpPr>
          <p:nvPr>
            <p:ph sz="quarter" idx="1"/>
          </p:nvPr>
        </p:nvSpPr>
        <p:spPr>
          <a:xfrm>
            <a:off x="457200" y="1219200"/>
            <a:ext cx="4041648" cy="4937760"/>
          </a:xfrm>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11" name="内容占位符 10"/>
          <p:cNvSpPr>
            <a:spLocks noGrp="1"/>
          </p:cNvSpPr>
          <p:nvPr>
            <p:ph sz="quarter" idx="2"/>
          </p:nvPr>
        </p:nvSpPr>
        <p:spPr>
          <a:xfrm>
            <a:off x="4632198" y="1216152"/>
            <a:ext cx="4041648" cy="4937760"/>
          </a:xfrm>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600"/>
            <a:ext cx="8229600" cy="914400"/>
          </a:xfrm>
        </p:spPr>
        <p:txBody>
          <a:bodyPr anchor="ctr"/>
          <a:lstStyle>
            <a:lvl1pPr>
              <a:defRPr/>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a:t>单击此处编辑母版文本样式</a:t>
            </a:r>
          </a:p>
        </p:txBody>
      </p:sp>
      <p:sp>
        <p:nvSpPr>
          <p:cNvPr id="4" name="文本占位符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a:t>单击此处编辑母版文本样式</a:t>
            </a:r>
          </a:p>
        </p:txBody>
      </p:sp>
      <p:sp>
        <p:nvSpPr>
          <p:cNvPr id="7" name="日期占位符 6"/>
          <p:cNvSpPr>
            <a:spLocks noGrp="1"/>
          </p:cNvSpPr>
          <p:nvPr>
            <p:ph type="dt" sz="half" idx="10"/>
          </p:nvPr>
        </p:nvSpPr>
        <p:spPr/>
        <p:txBody>
          <a:bodyPr/>
          <a:lstStyle/>
          <a:p>
            <a:fld id="{F5D6E5DA-2557-48A0-AB94-ECB3F9784446}" type="datetime1">
              <a:rPr lang="en-US" altLang="zh-CN" smtClean="0"/>
              <a:t>12/29/2019</a:t>
            </a:fld>
            <a:endParaRPr lang="en-US" dirty="0"/>
          </a:p>
        </p:txBody>
      </p:sp>
      <p:sp>
        <p:nvSpPr>
          <p:cNvPr id="8" name="页脚占位符 7"/>
          <p:cNvSpPr>
            <a:spLocks noGrp="1"/>
          </p:cNvSpPr>
          <p:nvPr>
            <p:ph type="ftr" sz="quarter" idx="11"/>
          </p:nvPr>
        </p:nvSpPr>
        <p:spPr/>
        <p:txBody>
          <a:bodyPr/>
          <a:lstStyle/>
          <a:p>
            <a:pPr>
              <a:defRPr/>
            </a:pPr>
            <a:r>
              <a:rPr lang="en-US" altLang="zh-CN"/>
              <a:t>SCTS &amp; CGCL</a:t>
            </a:r>
          </a:p>
        </p:txBody>
      </p:sp>
      <p:sp>
        <p:nvSpPr>
          <p:cNvPr id="9" name="灯片编号占位符 8"/>
          <p:cNvSpPr>
            <a:spLocks noGrp="1"/>
          </p:cNvSpPr>
          <p:nvPr>
            <p:ph type="sldNum" sz="quarter" idx="12"/>
          </p:nvPr>
        </p:nvSpPr>
        <p:spPr/>
        <p:txBody>
          <a:bodyPr/>
          <a:lstStyle/>
          <a:p>
            <a:pPr>
              <a:defRPr/>
            </a:pPr>
            <a:fld id="{8B34D752-8906-4FC6-B2E4-71BADFABD563}" type="slidenum">
              <a:rPr lang="zh-CN" altLang="en-US" smtClean="0"/>
              <a:pPr>
                <a:defRPr/>
              </a:pPr>
              <a:t>‹#›</a:t>
            </a:fld>
            <a:endParaRPr lang="en-US" altLang="zh-CN"/>
          </a:p>
        </p:txBody>
      </p:sp>
      <p:sp>
        <p:nvSpPr>
          <p:cNvPr id="11" name="内容占位符 10"/>
          <p:cNvSpPr>
            <a:spLocks noGrp="1"/>
          </p:cNvSpPr>
          <p:nvPr>
            <p:ph sz="quarter" idx="2"/>
          </p:nvPr>
        </p:nvSpPr>
        <p:spPr>
          <a:xfrm>
            <a:off x="457200" y="2133600"/>
            <a:ext cx="4038600" cy="4038600"/>
          </a:xfrm>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13" name="内容占位符 12"/>
          <p:cNvSpPr>
            <a:spLocks noGrp="1"/>
          </p:cNvSpPr>
          <p:nvPr>
            <p:ph sz="quarter" idx="4"/>
          </p:nvPr>
        </p:nvSpPr>
        <p:spPr>
          <a:xfrm>
            <a:off x="4648200" y="2133600"/>
            <a:ext cx="4038600" cy="4038600"/>
          </a:xfrm>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600"/>
            <a:ext cx="8229600" cy="914400"/>
          </a:xfrm>
        </p:spPr>
        <p:txBody>
          <a:bodyPr/>
          <a:lstStyle/>
          <a:p>
            <a:r>
              <a:rPr kumimoji="0" lang="zh-CN" altLang="en-US"/>
              <a:t>单击此处编辑母版标题样式</a:t>
            </a:r>
            <a:endParaRPr kumimoji="0" lang="en-US"/>
          </a:p>
        </p:txBody>
      </p:sp>
      <p:sp>
        <p:nvSpPr>
          <p:cNvPr id="3" name="日期占位符 2"/>
          <p:cNvSpPr>
            <a:spLocks noGrp="1"/>
          </p:cNvSpPr>
          <p:nvPr>
            <p:ph type="dt" sz="half" idx="10"/>
          </p:nvPr>
        </p:nvSpPr>
        <p:spPr/>
        <p:txBody>
          <a:bodyPr/>
          <a:lstStyle/>
          <a:p>
            <a:fld id="{231FE02D-D9C1-49CD-B9F2-B81EFF6DDCE2}" type="datetime1">
              <a:rPr lang="en-US" altLang="zh-CN" smtClean="0"/>
              <a:t>12/29/2019</a:t>
            </a:fld>
            <a:endParaRPr lang="en-US" dirty="0"/>
          </a:p>
        </p:txBody>
      </p:sp>
      <p:sp>
        <p:nvSpPr>
          <p:cNvPr id="4" name="页脚占位符 3"/>
          <p:cNvSpPr>
            <a:spLocks noGrp="1"/>
          </p:cNvSpPr>
          <p:nvPr>
            <p:ph type="ftr" sz="quarter" idx="11"/>
          </p:nvPr>
        </p:nvSpPr>
        <p:spPr/>
        <p:txBody>
          <a:bodyPr/>
          <a:lstStyle/>
          <a:p>
            <a:pPr>
              <a:defRPr/>
            </a:pPr>
            <a:r>
              <a:rPr lang="en-US" altLang="zh-CN"/>
              <a:t>SCTS &amp; CGCL</a:t>
            </a:r>
          </a:p>
        </p:txBody>
      </p:sp>
      <p:sp>
        <p:nvSpPr>
          <p:cNvPr id="5" name="灯片编号占位符 4"/>
          <p:cNvSpPr>
            <a:spLocks noGrp="1"/>
          </p:cNvSpPr>
          <p:nvPr>
            <p:ph type="sldNum" sz="quarter" idx="12"/>
          </p:nvPr>
        </p:nvSpPr>
        <p:spPr/>
        <p:txBody>
          <a:bodyPr/>
          <a:lstStyle/>
          <a:p>
            <a:pPr>
              <a:defRPr/>
            </a:pPr>
            <a:fld id="{583DEA8B-54F5-4C01-8179-5128A4612E80}" type="slidenum">
              <a:rPr lang="zh-CN" altLang="en-US" smtClean="0"/>
              <a:pPr>
                <a:defRPr/>
              </a:pPr>
              <a:t>‹#›</a:t>
            </a:fld>
            <a:endParaRPr lang="en-US" altLang="zh-CN"/>
          </a:p>
        </p:txBody>
      </p:sp>
      <p:sp>
        <p:nvSpPr>
          <p:cNvPr id="6" name="等腰三角形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1AF5347-2EDC-406E-9B78-504454B26A01}" type="datetime1">
              <a:rPr lang="en-US" altLang="zh-CN" smtClean="0"/>
              <a:t>12/29/2019</a:t>
            </a:fld>
            <a:endParaRPr lang="en-US" dirty="0"/>
          </a:p>
        </p:txBody>
      </p:sp>
      <p:sp>
        <p:nvSpPr>
          <p:cNvPr id="3" name="页脚占位符 2"/>
          <p:cNvSpPr>
            <a:spLocks noGrp="1"/>
          </p:cNvSpPr>
          <p:nvPr>
            <p:ph type="ftr" sz="quarter" idx="11"/>
          </p:nvPr>
        </p:nvSpPr>
        <p:spPr/>
        <p:txBody>
          <a:bodyPr/>
          <a:lstStyle/>
          <a:p>
            <a:pPr>
              <a:defRPr/>
            </a:pPr>
            <a:r>
              <a:rPr lang="en-US" altLang="zh-CN"/>
              <a:t>SCTS &amp; CGCL</a:t>
            </a:r>
          </a:p>
        </p:txBody>
      </p:sp>
      <p:sp>
        <p:nvSpPr>
          <p:cNvPr id="4" name="灯片编号占位符 3"/>
          <p:cNvSpPr>
            <a:spLocks noGrp="1"/>
          </p:cNvSpPr>
          <p:nvPr>
            <p:ph type="sldNum" sz="quarter" idx="12"/>
          </p:nvPr>
        </p:nvSpPr>
        <p:spPr/>
        <p:txBody>
          <a:bodyPr/>
          <a:lstStyle/>
          <a:p>
            <a:pPr>
              <a:defRPr/>
            </a:pPr>
            <a:fld id="{49F2E1D5-E14E-4C32-8BEE-9C4DEDAC5804}" type="slidenum">
              <a:rPr lang="zh-CN" altLang="en-US" smtClean="0"/>
              <a:pPr>
                <a:defRPr/>
              </a:pPr>
              <a:t>‹#›</a:t>
            </a:fld>
            <a:endParaRPr lang="en-US" altLang="zh-CN"/>
          </a:p>
        </p:txBody>
      </p:sp>
      <p:sp>
        <p:nvSpPr>
          <p:cNvPr id="5" name="直接连接符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等腰三角形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0"/>
          </p:nvPr>
        </p:nvSpPr>
        <p:spPr/>
        <p:txBody>
          <a:bodyPr/>
          <a:lstStyle>
            <a:lvl1pPr>
              <a:defRPr/>
            </a:lvl1pPr>
          </a:lstStyle>
          <a:p>
            <a:fld id="{42A16A3F-870A-4118-8E5A-5C33DB57B073}" type="slidenum">
              <a:rPr lang="en-US" altLang="en-US">
                <a:solidFill>
                  <a:srgbClr val="000000"/>
                </a:solidFill>
              </a:rPr>
              <a:pPr/>
              <a:t>‹#›</a:t>
            </a:fld>
            <a:endParaRPr lang="en-US" altLang="en-US">
              <a:solidFill>
                <a:srgbClr val="000000"/>
              </a:solidFill>
            </a:endParaRPr>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lgn="l">
              <a:defRPr sz="1200"/>
            </a:lvl1pPr>
          </a:lstStyle>
          <a:p>
            <a:pPr defTabSz="457200">
              <a:defRPr/>
            </a:pPr>
            <a:r>
              <a:rPr lang="en-US" altLang="en-US">
                <a:solidFill>
                  <a:srgbClr val="000000"/>
                </a:solidFill>
                <a:latin typeface="Arial" pitchFamily="34" charset="0"/>
              </a:rPr>
              <a:t>SCTS &amp; CGCL</a:t>
            </a:r>
            <a:endParaRPr lang="en-US" altLang="en-US" dirty="0">
              <a:solidFill>
                <a:srgbClr val="000000"/>
              </a:solidFill>
              <a:latin typeface="Arial" pitchFamily="34" charset="0"/>
            </a:endParaRPr>
          </a:p>
        </p:txBody>
      </p:sp>
    </p:spTree>
    <p:extLst>
      <p:ext uri="{BB962C8B-B14F-4D97-AF65-F5344CB8AC3E}">
        <p14:creationId xmlns:p14="http://schemas.microsoft.com/office/powerpoint/2010/main" val="37073458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zh-CN" altLang="en-US"/>
              <a:t>单击此处编辑母版标题样式</a:t>
            </a:r>
            <a:endParaRPr kumimoji="0" lang="en-US"/>
          </a:p>
        </p:txBody>
      </p:sp>
      <p:sp>
        <p:nvSpPr>
          <p:cNvPr id="3" name="文本占位符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zh-CN" altLang="en-US"/>
              <a:t>单击此处编辑母版文本样式</a:t>
            </a:r>
          </a:p>
        </p:txBody>
      </p:sp>
      <p:sp>
        <p:nvSpPr>
          <p:cNvPr id="5" name="日期占位符 4"/>
          <p:cNvSpPr>
            <a:spLocks noGrp="1"/>
          </p:cNvSpPr>
          <p:nvPr>
            <p:ph type="dt" sz="half" idx="10"/>
          </p:nvPr>
        </p:nvSpPr>
        <p:spPr/>
        <p:txBody>
          <a:bodyPr/>
          <a:lstStyle/>
          <a:p>
            <a:fld id="{E5986571-4E5B-4718-A32D-2B2F1D75BF38}" type="datetime1">
              <a:rPr lang="en-US" altLang="zh-CN" smtClean="0"/>
              <a:t>12/29/2019</a:t>
            </a:fld>
            <a:endParaRPr lang="en-US" dirty="0"/>
          </a:p>
        </p:txBody>
      </p:sp>
      <p:sp>
        <p:nvSpPr>
          <p:cNvPr id="6" name="页脚占位符 5"/>
          <p:cNvSpPr>
            <a:spLocks noGrp="1"/>
          </p:cNvSpPr>
          <p:nvPr>
            <p:ph type="ftr" sz="quarter" idx="11"/>
          </p:nvPr>
        </p:nvSpPr>
        <p:spPr/>
        <p:txBody>
          <a:bodyPr/>
          <a:lstStyle/>
          <a:p>
            <a:pPr>
              <a:defRPr/>
            </a:pPr>
            <a:r>
              <a:rPr lang="en-US" altLang="zh-CN"/>
              <a:t>SCTS &amp; CGCL</a:t>
            </a:r>
          </a:p>
        </p:txBody>
      </p:sp>
      <p:sp>
        <p:nvSpPr>
          <p:cNvPr id="7" name="灯片编号占位符 6"/>
          <p:cNvSpPr>
            <a:spLocks noGrp="1"/>
          </p:cNvSpPr>
          <p:nvPr>
            <p:ph type="sldNum" sz="quarter" idx="12"/>
          </p:nvPr>
        </p:nvSpPr>
        <p:spPr/>
        <p:txBody>
          <a:bodyPr/>
          <a:lstStyle/>
          <a:p>
            <a:pPr>
              <a:defRPr/>
            </a:pPr>
            <a:fld id="{1EB3131A-4808-426D-8E2D-3D1F86287453}" type="slidenum">
              <a:rPr lang="zh-CN" altLang="en-US" smtClean="0"/>
              <a:pPr>
                <a:defRPr/>
              </a:pPr>
              <a:t>‹#›</a:t>
            </a:fld>
            <a:endParaRPr lang="en-US" altLang="zh-CN"/>
          </a:p>
        </p:txBody>
      </p:sp>
      <p:sp>
        <p:nvSpPr>
          <p:cNvPr id="8" name="直接连接符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直接连接符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等腰三角形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内容占位符 11"/>
          <p:cNvSpPr>
            <a:spLocks noGrp="1"/>
          </p:cNvSpPr>
          <p:nvPr>
            <p:ph sz="quarter" idx="1"/>
          </p:nvPr>
        </p:nvSpPr>
        <p:spPr>
          <a:xfrm>
            <a:off x="304800" y="304800"/>
            <a:ext cx="5715000" cy="5715000"/>
          </a:xfrm>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1">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zh-CN" altLang="en-US"/>
              <a:t>单击此处编辑母版标题样式</a:t>
            </a:r>
            <a:endParaRPr kumimoji="0" lang="en-US"/>
          </a:p>
        </p:txBody>
      </p:sp>
      <p:sp>
        <p:nvSpPr>
          <p:cNvPr id="3" name="图片占位符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zh-CN" altLang="en-US"/>
              <a:t>单击图标添加图片</a:t>
            </a:r>
            <a:endParaRPr kumimoji="0" lang="en-US" dirty="0"/>
          </a:p>
        </p:txBody>
      </p:sp>
      <p:sp>
        <p:nvSpPr>
          <p:cNvPr id="4" name="文本占位符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zh-CN" altLang="en-US"/>
              <a:t>单击此处编辑母版文本样式</a:t>
            </a:r>
          </a:p>
        </p:txBody>
      </p:sp>
      <p:sp>
        <p:nvSpPr>
          <p:cNvPr id="5" name="日期占位符 4"/>
          <p:cNvSpPr>
            <a:spLocks noGrp="1"/>
          </p:cNvSpPr>
          <p:nvPr>
            <p:ph type="dt" sz="half" idx="10"/>
          </p:nvPr>
        </p:nvSpPr>
        <p:spPr/>
        <p:txBody>
          <a:bodyPr/>
          <a:lstStyle/>
          <a:p>
            <a:fld id="{1A90BCF5-617B-470C-9DA2-06592AE63E0E}" type="datetime1">
              <a:rPr lang="en-US" altLang="zh-CN" smtClean="0"/>
              <a:t>12/29/2019</a:t>
            </a:fld>
            <a:endParaRPr lang="en-US" dirty="0"/>
          </a:p>
        </p:txBody>
      </p:sp>
      <p:sp>
        <p:nvSpPr>
          <p:cNvPr id="6" name="页脚占位符 5"/>
          <p:cNvSpPr>
            <a:spLocks noGrp="1"/>
          </p:cNvSpPr>
          <p:nvPr>
            <p:ph type="ftr" sz="quarter" idx="11"/>
          </p:nvPr>
        </p:nvSpPr>
        <p:spPr/>
        <p:txBody>
          <a:bodyPr/>
          <a:lstStyle/>
          <a:p>
            <a:pPr>
              <a:defRPr/>
            </a:pPr>
            <a:r>
              <a:rPr lang="en-US" altLang="zh-CN"/>
              <a:t>SCTS &amp; CGCL</a:t>
            </a:r>
          </a:p>
        </p:txBody>
      </p:sp>
      <p:sp>
        <p:nvSpPr>
          <p:cNvPr id="7" name="灯片编号占位符 6"/>
          <p:cNvSpPr>
            <a:spLocks noGrp="1"/>
          </p:cNvSpPr>
          <p:nvPr>
            <p:ph type="sldNum" sz="quarter" idx="12"/>
          </p:nvPr>
        </p:nvSpPr>
        <p:spPr/>
        <p:txBody>
          <a:bodyPr/>
          <a:lstStyle/>
          <a:p>
            <a:pPr>
              <a:defRPr/>
            </a:pPr>
            <a:fld id="{DEA0CB37-A45A-4E82-B338-7C1616689D2F}" type="slidenum">
              <a:rPr lang="zh-CN" altLang="en-US" smtClean="0"/>
              <a:pPr>
                <a:defRPr/>
              </a:pPr>
              <a:t>‹#›</a:t>
            </a:fld>
            <a:endParaRPr lang="en-US" altLang="zh-CN"/>
          </a:p>
        </p:txBody>
      </p:sp>
      <p:sp>
        <p:nvSpPr>
          <p:cNvPr id="8" name="直接连接符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等腰三角形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4B3DDDF3-BDD5-4083-A559-B705824F1BB2}" type="datetime1">
              <a:rPr lang="en-US" altLang="zh-CN" smtClean="0"/>
              <a:t>12/29/2019</a:t>
            </a:fld>
            <a:endParaRPr lang="en-US" dirty="0"/>
          </a:p>
        </p:txBody>
      </p:sp>
      <p:sp>
        <p:nvSpPr>
          <p:cNvPr id="5" name="页脚占位符 4"/>
          <p:cNvSpPr>
            <a:spLocks noGrp="1"/>
          </p:cNvSpPr>
          <p:nvPr>
            <p:ph type="ftr" sz="quarter" idx="11"/>
          </p:nvPr>
        </p:nvSpPr>
        <p:spPr/>
        <p:txBody>
          <a:bodyPr/>
          <a:lstStyle/>
          <a:p>
            <a:pPr>
              <a:defRPr/>
            </a:pPr>
            <a:r>
              <a:rPr lang="en-US" altLang="zh-CN"/>
              <a:t>SCTS &amp; CGCL</a:t>
            </a:r>
          </a:p>
        </p:txBody>
      </p:sp>
      <p:sp>
        <p:nvSpPr>
          <p:cNvPr id="6" name="灯片编号占位符 5"/>
          <p:cNvSpPr>
            <a:spLocks noGrp="1"/>
          </p:cNvSpPr>
          <p:nvPr>
            <p:ph type="sldNum" sz="quarter" idx="12"/>
          </p:nvPr>
        </p:nvSpPr>
        <p:spPr/>
        <p:txBody>
          <a:bodyPr/>
          <a:lstStyle/>
          <a:p>
            <a:pPr>
              <a:defRPr/>
            </a:pPr>
            <a:fld id="{B33E4CCF-BDCB-44F2-9B21-CE773263A7D1}" type="slidenum">
              <a:rPr lang="zh-CN" altLang="en-US" smtClean="0"/>
              <a:pPr>
                <a:defRPr/>
              </a:pPr>
              <a:t>‹#›</a:t>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457200" y="274638"/>
            <a:ext cx="6019800" cy="5851525"/>
          </a:xfrm>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D02E4FF5-BEB5-4AA9-8857-FD94CA8B44B1}" type="datetime1">
              <a:rPr lang="en-US" altLang="zh-CN" smtClean="0"/>
              <a:t>12/29/2019</a:t>
            </a:fld>
            <a:endParaRPr lang="en-US" dirty="0"/>
          </a:p>
        </p:txBody>
      </p:sp>
      <p:sp>
        <p:nvSpPr>
          <p:cNvPr id="5" name="页脚占位符 4"/>
          <p:cNvSpPr>
            <a:spLocks noGrp="1"/>
          </p:cNvSpPr>
          <p:nvPr>
            <p:ph type="ftr" sz="quarter" idx="11"/>
          </p:nvPr>
        </p:nvSpPr>
        <p:spPr/>
        <p:txBody>
          <a:bodyPr/>
          <a:lstStyle/>
          <a:p>
            <a:pPr>
              <a:defRPr/>
            </a:pPr>
            <a:r>
              <a:rPr lang="en-US" altLang="zh-CN"/>
              <a:t>SCTS &amp; CGCL</a:t>
            </a:r>
          </a:p>
        </p:txBody>
      </p:sp>
      <p:sp>
        <p:nvSpPr>
          <p:cNvPr id="6" name="灯片编号占位符 5"/>
          <p:cNvSpPr>
            <a:spLocks noGrp="1"/>
          </p:cNvSpPr>
          <p:nvPr>
            <p:ph type="sldNum" sz="quarter" idx="12"/>
          </p:nvPr>
        </p:nvSpPr>
        <p:spPr/>
        <p:txBody>
          <a:bodyPr/>
          <a:lstStyle/>
          <a:p>
            <a:pPr>
              <a:defRPr/>
            </a:pPr>
            <a:fld id="{195E43BE-7641-46D6-88A5-11A39240FC56}" type="slidenum">
              <a:rPr lang="zh-CN" altLang="en-US" smtClean="0"/>
              <a:pPr>
                <a:defRPr/>
              </a:pPr>
              <a:t>‹#›</a:t>
            </a:fld>
            <a:endParaRPr lang="en-US" altLang="zh-CN"/>
          </a:p>
        </p:txBody>
      </p:sp>
      <p:sp>
        <p:nvSpPr>
          <p:cNvPr id="7" name="直接连接符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等腰三角形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直接连接符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with Logo">
    <p:spTree>
      <p:nvGrpSpPr>
        <p:cNvPr id="1" name=""/>
        <p:cNvGrpSpPr/>
        <p:nvPr/>
      </p:nvGrpSpPr>
      <p:grpSpPr>
        <a:xfrm>
          <a:off x="0" y="0"/>
          <a:ext cx="0" cy="0"/>
          <a:chOff x="0" y="0"/>
          <a:chExt cx="0" cy="0"/>
        </a:xfrm>
      </p:grpSpPr>
      <p:cxnSp>
        <p:nvCxnSpPr>
          <p:cNvPr id="13" name="直接连接符 12"/>
          <p:cNvCxnSpPr/>
          <p:nvPr userDrawn="1"/>
        </p:nvCxnSpPr>
        <p:spPr>
          <a:xfrm>
            <a:off x="1085837" y="1080437"/>
            <a:ext cx="7914231" cy="0"/>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 name="矩形 13"/>
          <p:cNvSpPr/>
          <p:nvPr userDrawn="1"/>
        </p:nvSpPr>
        <p:spPr>
          <a:xfrm>
            <a:off x="285798" y="1080437"/>
            <a:ext cx="1008000" cy="720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324"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Slide Number Placeholder 5"/>
          <p:cNvSpPr>
            <a:spLocks noGrp="1"/>
          </p:cNvSpPr>
          <p:nvPr>
            <p:ph type="sldNum" sz="quarter" idx="12"/>
          </p:nvPr>
        </p:nvSpPr>
        <p:spPr>
          <a:xfrm>
            <a:off x="8478066" y="194568"/>
            <a:ext cx="353483" cy="350185"/>
          </a:xfrm>
        </p:spPr>
        <p:txBody>
          <a:bodyPr/>
          <a:lstStyle>
            <a:lvl1pPr algn="ctr">
              <a:defRPr sz="900">
                <a:solidFill>
                  <a:srgbClr val="406671"/>
                </a:solidFill>
                <a:latin typeface="Arial Unicode MS" panose="020B0604020202020204" charset="-122"/>
                <a:ea typeface="Arial Unicode MS" panose="020B0604020202020204" charset="-122"/>
                <a:cs typeface="Arial Unicode MS" panose="020B0604020202020204" charset="-122"/>
              </a:defRPr>
            </a:lvl1pPr>
          </a:lstStyle>
          <a:p>
            <a:pPr defTabSz="685324"/>
            <a:fld id="{EB1A6305-F145-461B-B394-0DD7F78349A4}" type="slidenum">
              <a:rPr lang="zh-CN" altLang="en-US" smtClean="0"/>
              <a:pPr defTabSz="685324"/>
              <a:t>‹#›</a:t>
            </a:fld>
            <a:endParaRPr lang="zh-CN" altLang="en-US" dirty="0"/>
          </a:p>
        </p:txBody>
      </p:sp>
      <p:sp>
        <p:nvSpPr>
          <p:cNvPr id="17" name="Title Placeholder 1"/>
          <p:cNvSpPr>
            <a:spLocks noGrp="1"/>
          </p:cNvSpPr>
          <p:nvPr>
            <p:ph type="title"/>
          </p:nvPr>
        </p:nvSpPr>
        <p:spPr>
          <a:xfrm>
            <a:off x="285799" y="194567"/>
            <a:ext cx="7528935" cy="715312"/>
          </a:xfrm>
          <a:prstGeom prst="rect">
            <a:avLst/>
          </a:prstGeom>
        </p:spPr>
        <p:txBody>
          <a:bodyPr vert="horz" lIns="91440" tIns="45720" rIns="91440" bIns="45720" rtlCol="0" anchor="ctr">
            <a:normAutofit/>
          </a:bodyPr>
          <a:lstStyle>
            <a:lvl1pPr>
              <a:defRPr sz="2400">
                <a:solidFill>
                  <a:schemeClr val="accent5">
                    <a:lumMod val="50000"/>
                  </a:schemeClr>
                </a:solidFill>
                <a:latin typeface="微软雅黑" panose="020B0503020204020204" charset="-122"/>
                <a:ea typeface="微软雅黑" panose="020B0503020204020204" charset="-122"/>
                <a:cs typeface="微软雅黑" panose="020B050302020402020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4019046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fld id="{C442688E-5A2C-457E-A779-8DEB010661DC}"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37283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ln/>
        </p:spPr>
        <p:txBody>
          <a:bodyPr/>
          <a:lstStyle>
            <a:lvl1pPr>
              <a:defRPr/>
            </a:lvl1pPr>
          </a:lstStyle>
          <a:p>
            <a:fld id="{B55F9974-30AF-44C3-B3E2-9AF8258F375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913322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sldNum" sz="quarter" idx="10"/>
          </p:nvPr>
        </p:nvSpPr>
        <p:spPr>
          <a:ln/>
        </p:spPr>
        <p:txBody>
          <a:bodyPr/>
          <a:lstStyle>
            <a:lvl1pPr>
              <a:defRPr/>
            </a:lvl1pPr>
          </a:lstStyle>
          <a:p>
            <a:fld id="{B204EC0E-9956-4B6E-BF12-5DA4D05B17F9}"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27023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ln/>
        </p:spPr>
        <p:txBody>
          <a:bodyPr/>
          <a:lstStyle>
            <a:lvl1pPr>
              <a:defRPr/>
            </a:lvl1pPr>
          </a:lstStyle>
          <a:p>
            <a:fld id="{A2A322FA-00C0-40AA-BE23-0785A1E5DE69}"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37498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fld id="{0F9CBA06-41E7-4CB6-8785-D08457C6DC1C}"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56691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D7AB3FE8-DA25-4717-A851-DE27A795DDF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76168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04C9AE20-A50D-4D19-9D55-18CAD4635D2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33744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84998" name="Rectangle 6"/>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Garamond" pitchFamily="18" charset="0"/>
              </a:defRPr>
            </a:lvl1pPr>
          </a:lstStyle>
          <a:p>
            <a:pPr defTabSz="457200"/>
            <a:fld id="{31AF2A7A-5F7F-444F-BE3B-A1DC0996C8A3}" type="slidenum">
              <a:rPr lang="en-US" altLang="en-US" smtClean="0">
                <a:solidFill>
                  <a:srgbClr val="000000"/>
                </a:solidFill>
              </a:rPr>
              <a:pPr defTabSz="457200"/>
              <a:t>‹#›</a:t>
            </a:fld>
            <a:endParaRPr lang="en-US" altLang="en-US">
              <a:solidFill>
                <a:srgbClr val="000000"/>
              </a:solidFill>
            </a:endParaRPr>
          </a:p>
        </p:txBody>
      </p:sp>
      <p:sp>
        <p:nvSpPr>
          <p:cNvPr id="1029" name="Freeform 7"/>
          <p:cNvSpPr>
            <a:spLocks noChangeArrowheads="1"/>
          </p:cNvSpPr>
          <p:nvPr/>
        </p:nvSpPr>
        <p:spPr bwMode="auto">
          <a:xfrm>
            <a:off x="381000" y="228600"/>
            <a:ext cx="8229600" cy="6096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algn="l" defTabSz="457200"/>
            <a:endParaRPr lang="en-US">
              <a:solidFill>
                <a:srgbClr val="000000"/>
              </a:solidFill>
              <a:latin typeface="Arial" pitchFamily="34" charset="0"/>
            </a:endParaRPr>
          </a:p>
        </p:txBody>
      </p:sp>
      <p:sp>
        <p:nvSpPr>
          <p:cNvPr id="1030" name="Line 8"/>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defTabSz="457200"/>
            <a:endParaRPr lang="en-US">
              <a:solidFill>
                <a:srgbClr val="000000"/>
              </a:solidFill>
              <a:latin typeface="Arial" pitchFamily="34" charset="0"/>
            </a:endParaRPr>
          </a:p>
        </p:txBody>
      </p:sp>
    </p:spTree>
    <p:extLst>
      <p:ext uri="{BB962C8B-B14F-4D97-AF65-F5344CB8AC3E}">
        <p14:creationId xmlns:p14="http://schemas.microsoft.com/office/powerpoint/2010/main" val="1412819395"/>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Lst>
  <p:hf hdr="0" ftr="0" dt="0"/>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defRPr>
      </a:lvl2pPr>
      <a:lvl3pPr algn="l" rtl="0" eaLnBrk="0" fontAlgn="base" hangingPunct="0">
        <a:spcBef>
          <a:spcPct val="0"/>
        </a:spcBef>
        <a:spcAft>
          <a:spcPct val="0"/>
        </a:spcAft>
        <a:defRPr sz="4200">
          <a:solidFill>
            <a:schemeClr val="tx2"/>
          </a:solidFill>
          <a:latin typeface="Garamond" pitchFamily="18" charset="0"/>
        </a:defRPr>
      </a:lvl3pPr>
      <a:lvl4pPr algn="l" rtl="0" eaLnBrk="0" fontAlgn="base" hangingPunct="0">
        <a:spcBef>
          <a:spcPct val="0"/>
        </a:spcBef>
        <a:spcAft>
          <a:spcPct val="0"/>
        </a:spcAft>
        <a:defRPr sz="4200">
          <a:solidFill>
            <a:schemeClr val="tx2"/>
          </a:solidFill>
          <a:latin typeface="Garamond" pitchFamily="18" charset="0"/>
        </a:defRPr>
      </a:lvl4pPr>
      <a:lvl5pPr algn="l" rtl="0" eaLnBrk="0" fontAlgn="base" hangingPunct="0">
        <a:spcBef>
          <a:spcPct val="0"/>
        </a:spcBef>
        <a:spcAft>
          <a:spcPct val="0"/>
        </a:spcAft>
        <a:defRPr sz="4200">
          <a:solidFill>
            <a:schemeClr val="tx2"/>
          </a:solidFill>
          <a:latin typeface="Garamond" pitchFamily="18" charset="0"/>
        </a:defRPr>
      </a:lvl5pPr>
      <a:lvl6pPr marL="457200" algn="l" rtl="0" fontAlgn="base">
        <a:spcBef>
          <a:spcPct val="0"/>
        </a:spcBef>
        <a:spcAft>
          <a:spcPct val="0"/>
        </a:spcAft>
        <a:defRPr sz="4200">
          <a:solidFill>
            <a:schemeClr val="tx2"/>
          </a:solidFill>
          <a:latin typeface="Garamond" pitchFamily="18" charset="0"/>
        </a:defRPr>
      </a:lvl6pPr>
      <a:lvl7pPr marL="914400" algn="l" rtl="0" fontAlgn="base">
        <a:spcBef>
          <a:spcPct val="0"/>
        </a:spcBef>
        <a:spcAft>
          <a:spcPct val="0"/>
        </a:spcAft>
        <a:defRPr sz="4200">
          <a:solidFill>
            <a:schemeClr val="tx2"/>
          </a:solidFill>
          <a:latin typeface="Garamond" pitchFamily="18" charset="0"/>
        </a:defRPr>
      </a:lvl7pPr>
      <a:lvl8pPr marL="1371600" algn="l" rtl="0" fontAlgn="base">
        <a:spcBef>
          <a:spcPct val="0"/>
        </a:spcBef>
        <a:spcAft>
          <a:spcPct val="0"/>
        </a:spcAft>
        <a:defRPr sz="4200">
          <a:solidFill>
            <a:schemeClr val="tx2"/>
          </a:solidFill>
          <a:latin typeface="Garamond" pitchFamily="18" charset="0"/>
        </a:defRPr>
      </a:lvl8pPr>
      <a:lvl9pPr marL="1828800" algn="l" rtl="0" fontAlgn="base">
        <a:spcBef>
          <a:spcPct val="0"/>
        </a:spcBef>
        <a:spcAft>
          <a:spcPct val="0"/>
        </a:spcAft>
        <a:defRPr sz="42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标题占位符 21"/>
          <p:cNvSpPr>
            <a:spLocks noGrp="1"/>
          </p:cNvSpPr>
          <p:nvPr>
            <p:ph type="title"/>
          </p:nvPr>
        </p:nvSpPr>
        <p:spPr>
          <a:xfrm>
            <a:off x="457200" y="152400"/>
            <a:ext cx="8229600" cy="990600"/>
          </a:xfrm>
          <a:prstGeom prst="rect">
            <a:avLst/>
          </a:prstGeom>
        </p:spPr>
        <p:txBody>
          <a:bodyPr vert="horz" anchor="b" anchorCtr="0">
            <a:normAutofit/>
          </a:bodyPr>
          <a:lstStyle/>
          <a:p>
            <a:r>
              <a:rPr kumimoji="0" lang="zh-CN" altLang="en-US"/>
              <a:t>单击此处编辑母版标题样式</a:t>
            </a:r>
            <a:endParaRPr kumimoji="0" lang="en-US"/>
          </a:p>
        </p:txBody>
      </p:sp>
      <p:sp>
        <p:nvSpPr>
          <p:cNvPr id="13" name="文本占位符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zh-CN" altLang="en-US"/>
              <a:t>单击此处编辑母版文本样式</a:t>
            </a:r>
          </a:p>
          <a:p>
            <a:pPr lvl="1" eaLnBrk="1" latinLnBrk="0" hangingPunct="1"/>
            <a:r>
              <a:rPr kumimoji="0" lang="zh-CN" altLang="en-US"/>
              <a:t>第二级</a:t>
            </a:r>
          </a:p>
          <a:p>
            <a:pPr lvl="2" eaLnBrk="1" latinLnBrk="0" hangingPunct="1"/>
            <a:r>
              <a:rPr kumimoji="0" lang="zh-CN" altLang="en-US"/>
              <a:t>第三级</a:t>
            </a:r>
          </a:p>
          <a:p>
            <a:pPr lvl="3" eaLnBrk="1" latinLnBrk="0" hangingPunct="1"/>
            <a:r>
              <a:rPr kumimoji="0" lang="zh-CN" altLang="en-US"/>
              <a:t>第四级</a:t>
            </a:r>
          </a:p>
          <a:p>
            <a:pPr lvl="4" eaLnBrk="1" latinLnBrk="0" hangingPunct="1"/>
            <a:r>
              <a:rPr kumimoji="0" lang="zh-CN" altLang="en-US"/>
              <a:t>第五级</a:t>
            </a:r>
            <a:endParaRPr kumimoji="0" lang="en-US"/>
          </a:p>
        </p:txBody>
      </p:sp>
      <p:sp>
        <p:nvSpPr>
          <p:cNvPr id="14" name="日期占位符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fld id="{9FE0771C-6290-4184-8035-ECD85094CBF8}" type="datetime1">
              <a:rPr lang="en-US" altLang="zh-CN" smtClean="0"/>
              <a:t>12/29/2019</a:t>
            </a:fld>
            <a:endParaRPr lang="en-US" dirty="0"/>
          </a:p>
        </p:txBody>
      </p:sp>
      <p:sp>
        <p:nvSpPr>
          <p:cNvPr id="3" name="页脚占位符 2"/>
          <p:cNvSpPr>
            <a:spLocks noGrp="1"/>
          </p:cNvSpPr>
          <p:nvPr>
            <p:ph type="ftr" sz="quarter" idx="3"/>
          </p:nvPr>
        </p:nvSpPr>
        <p:spPr>
          <a:xfrm>
            <a:off x="2898648" y="6356350"/>
            <a:ext cx="3505200" cy="365760"/>
          </a:xfrm>
          <a:prstGeom prst="rect">
            <a:avLst/>
          </a:prstGeom>
        </p:spPr>
        <p:txBody>
          <a:bodyPr vert="horz"/>
          <a:lstStyle>
            <a:lvl1pPr algn="r" eaLnBrk="1" latinLnBrk="0" hangingPunct="1">
              <a:defRPr kumimoji="0" sz="1400">
                <a:solidFill>
                  <a:schemeClr val="tx2"/>
                </a:solidFill>
              </a:defRPr>
            </a:lvl1pPr>
          </a:lstStyle>
          <a:p>
            <a:pPr>
              <a:defRPr/>
            </a:pPr>
            <a:r>
              <a:rPr lang="en-US" altLang="zh-CN"/>
              <a:t>SCTS &amp; CGCL</a:t>
            </a:r>
          </a:p>
        </p:txBody>
      </p:sp>
      <p:sp>
        <p:nvSpPr>
          <p:cNvPr id="23" name="灯片编号占位符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pPr>
              <a:defRPr/>
            </a:pPr>
            <a:fld id="{195E43BE-7641-46D6-88A5-11A39240FC56}" type="slidenum">
              <a:rPr lang="zh-CN" altLang="en-US" smtClean="0"/>
              <a:pPr>
                <a:defRPr/>
              </a:pPr>
              <a:t>‹#›</a:t>
            </a:fld>
            <a:endParaRPr lang="en-US" altLang="zh-CN"/>
          </a:p>
        </p:txBody>
      </p:sp>
      <p:sp>
        <p:nvSpPr>
          <p:cNvPr id="28" name="直接连接符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直接连接符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等腰三角形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Lst>
  <p:hf hdr="0" ftr="0" dt="0"/>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4.xml"/><Relationship Id="rId6" Type="http://schemas.openxmlformats.org/officeDocument/2006/relationships/image" Target="../media/image11.jpeg"/><Relationship Id="rId5" Type="http://schemas.openxmlformats.org/officeDocument/2006/relationships/hyperlink" Target="http://www.google.com.hk/imgres?imgurl=http://news.fudan.edu.cn/uploadfile/2012/1128/20121128120230787.jpg&amp;imgrefurl=http://www.fudan.edu.cn/fudannews/2012/1128/32151.html&amp;usg=__erYIPnG0e0_75d2ckJUE0YSZhh0=&amp;h=228&amp;w=500&amp;sz=66&amp;hl=zh-CN&amp;start=4&amp;zoom=1&amp;tbnid=cUm3Uyo6gk9vbM:&amp;tbnh=59&amp;tbnw=130&amp;ei=wAbEUJfxHc-ziQfrooDwCg&amp;prev=/search?q=%E5%A4%8D%E8%8A%AF&amp;num=10&amp;hl=zh-CN&amp;newwindow=1&amp;safe=strict&amp;tbo=d&amp;site=imghp&amp;tbm=isch&amp;itbs=1" TargetMode="Externa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image" Target="../media/image19.jpeg"/><Relationship Id="rId13" Type="http://schemas.openxmlformats.org/officeDocument/2006/relationships/image" Target="../media/image22.png"/><Relationship Id="rId3" Type="http://schemas.openxmlformats.org/officeDocument/2006/relationships/image" Target="../media/image16.png"/><Relationship Id="rId7" Type="http://schemas.openxmlformats.org/officeDocument/2006/relationships/hyperlink" Target="http://www.nvidia.cn/object/tesla_stories_Fluid_cn.html" TargetMode="External"/><Relationship Id="rId12"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8.jpeg"/><Relationship Id="rId11" Type="http://schemas.openxmlformats.org/officeDocument/2006/relationships/hyperlink" Target="http://www.nvidia.cn/object/tesla_stories_oil_gas_cn.html" TargetMode="External"/><Relationship Id="rId5" Type="http://schemas.openxmlformats.org/officeDocument/2006/relationships/hyperlink" Target="http://www.nvidia.cn/object/tesla_stories_finance_cn.html" TargetMode="External"/><Relationship Id="rId10" Type="http://schemas.openxmlformats.org/officeDocument/2006/relationships/image" Target="../media/image20.jpeg"/><Relationship Id="rId4" Type="http://schemas.openxmlformats.org/officeDocument/2006/relationships/image" Target="../media/image17.png"/><Relationship Id="rId9" Type="http://schemas.openxmlformats.org/officeDocument/2006/relationships/hyperlink" Target="http://www.nvidia.cn/object/tesla_stories_sciences_cn.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hyperlink" Target="http://www.google.com.hk/imgres?imgurl=http://www.v3.co.uk/IMG/236/238236/arm-64-bit-architecture-logo-370x229.jpg?1351612631&amp;imgrefurl=http://www.v3.co.uk/v3-uk/news/2221075/arm-unveils-64bit-processors-for-servers-and-smartphones&amp;usg=__0s83NLyhxLZfAgKiZJXUBu5Wwq8=&amp;h=229&amp;w=370&amp;sz=18&amp;hl=zh-CN&amp;start=4&amp;zoom=1&amp;tbnid=fbCmTEaZAfGdlM:&amp;tbnh=76&amp;tbnw=122&amp;ei=fgfEUMv8B-yQiAfInoG4DA&amp;prev=/search?q=arm+64&amp;num=10&amp;hl=zh-CN&amp;newwindow=1&amp;safe=strict&amp;tbo=d&amp;site=imghp&amp;tbm=isch&amp;itbs=1" TargetMode="Externa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36.gif"/></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chart" Target="../charts/chart3.xml"/><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chart" Target="../charts/chart2.xml"/><Relationship Id="rId5" Type="http://schemas.openxmlformats.org/officeDocument/2006/relationships/chart" Target="../charts/chart1.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46.wmf"/><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chart" Target="../charts/chart5.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diagramLayout" Target="../diagrams/layout2.xml"/><Relationship Id="rId18" Type="http://schemas.openxmlformats.org/officeDocument/2006/relationships/diagramLayout" Target="../diagrams/layout3.xml"/><Relationship Id="rId26" Type="http://schemas.openxmlformats.org/officeDocument/2006/relationships/image" Target="../media/image64.png"/><Relationship Id="rId3" Type="http://schemas.openxmlformats.org/officeDocument/2006/relationships/image" Target="../media/image51.png"/><Relationship Id="rId21" Type="http://schemas.microsoft.com/office/2007/relationships/diagramDrawing" Target="../diagrams/drawing3.xml"/><Relationship Id="rId7" Type="http://schemas.openxmlformats.org/officeDocument/2006/relationships/image" Target="../media/image55.png"/><Relationship Id="rId12" Type="http://schemas.openxmlformats.org/officeDocument/2006/relationships/diagramData" Target="../diagrams/data2.xml"/><Relationship Id="rId17" Type="http://schemas.openxmlformats.org/officeDocument/2006/relationships/diagramData" Target="../diagrams/data3.xml"/><Relationship Id="rId25" Type="http://schemas.openxmlformats.org/officeDocument/2006/relationships/image" Target="../media/image63.png"/><Relationship Id="rId2" Type="http://schemas.openxmlformats.org/officeDocument/2006/relationships/notesSlide" Target="../notesSlides/notesSlide20.xml"/><Relationship Id="rId16" Type="http://schemas.microsoft.com/office/2007/relationships/diagramDrawing" Target="../diagrams/drawing2.xml"/><Relationship Id="rId20" Type="http://schemas.openxmlformats.org/officeDocument/2006/relationships/diagramColors" Target="../diagrams/colors3.xml"/><Relationship Id="rId1" Type="http://schemas.openxmlformats.org/officeDocument/2006/relationships/slideLayout" Target="../slideLayouts/slideLayout18.xml"/><Relationship Id="rId6" Type="http://schemas.openxmlformats.org/officeDocument/2006/relationships/image" Target="../media/image54.png"/><Relationship Id="rId11" Type="http://schemas.openxmlformats.org/officeDocument/2006/relationships/image" Target="../media/image59.png"/><Relationship Id="rId24" Type="http://schemas.openxmlformats.org/officeDocument/2006/relationships/image" Target="../media/image62.png"/><Relationship Id="rId5" Type="http://schemas.openxmlformats.org/officeDocument/2006/relationships/image" Target="../media/image53.png"/><Relationship Id="rId15" Type="http://schemas.openxmlformats.org/officeDocument/2006/relationships/diagramColors" Target="../diagrams/colors2.xml"/><Relationship Id="rId23" Type="http://schemas.openxmlformats.org/officeDocument/2006/relationships/image" Target="../media/image61.png"/><Relationship Id="rId10" Type="http://schemas.openxmlformats.org/officeDocument/2006/relationships/image" Target="../media/image58.jpeg"/><Relationship Id="rId19" Type="http://schemas.openxmlformats.org/officeDocument/2006/relationships/diagramQuickStyle" Target="../diagrams/quickStyle3.xml"/><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diagramQuickStyle" Target="../diagrams/quickStyle2.xml"/><Relationship Id="rId22" Type="http://schemas.openxmlformats.org/officeDocument/2006/relationships/image" Target="../media/image60.png"/><Relationship Id="rId27" Type="http://schemas.openxmlformats.org/officeDocument/2006/relationships/image" Target="../media/image65.png"/></Relationships>
</file>

<file path=ppt/slides/_rels/slide3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oleObject" Target="../embeddings/oleObject16.bin"/><Relationship Id="rId18" Type="http://schemas.openxmlformats.org/officeDocument/2006/relationships/oleObject" Target="../embeddings/oleObject20.bin"/><Relationship Id="rId3" Type="http://schemas.openxmlformats.org/officeDocument/2006/relationships/notesSlide" Target="../notesSlides/notesSlide24.xml"/><Relationship Id="rId21" Type="http://schemas.openxmlformats.org/officeDocument/2006/relationships/image" Target="../media/image75.gif"/><Relationship Id="rId7" Type="http://schemas.openxmlformats.org/officeDocument/2006/relationships/oleObject" Target="../embeddings/oleObject11.bin"/><Relationship Id="rId12" Type="http://schemas.openxmlformats.org/officeDocument/2006/relationships/oleObject" Target="../embeddings/oleObject15.bin"/><Relationship Id="rId17" Type="http://schemas.openxmlformats.org/officeDocument/2006/relationships/oleObject" Target="../embeddings/oleObject19.bin"/><Relationship Id="rId2" Type="http://schemas.openxmlformats.org/officeDocument/2006/relationships/slideLayout" Target="../slideLayouts/slideLayout14.xml"/><Relationship Id="rId16" Type="http://schemas.openxmlformats.org/officeDocument/2006/relationships/image" Target="../media/image73.png"/><Relationship Id="rId20" Type="http://schemas.openxmlformats.org/officeDocument/2006/relationships/oleObject" Target="../embeddings/oleObject22.bin"/><Relationship Id="rId1" Type="http://schemas.openxmlformats.org/officeDocument/2006/relationships/vmlDrawing" Target="../drawings/vmlDrawing2.vml"/><Relationship Id="rId6" Type="http://schemas.openxmlformats.org/officeDocument/2006/relationships/image" Target="../media/image71.png"/><Relationship Id="rId11" Type="http://schemas.openxmlformats.org/officeDocument/2006/relationships/oleObject" Target="../embeddings/oleObject14.bin"/><Relationship Id="rId5" Type="http://schemas.openxmlformats.org/officeDocument/2006/relationships/oleObject" Target="../embeddings/oleObject10.bin"/><Relationship Id="rId15" Type="http://schemas.openxmlformats.org/officeDocument/2006/relationships/oleObject" Target="../embeddings/oleObject18.bin"/><Relationship Id="rId10" Type="http://schemas.openxmlformats.org/officeDocument/2006/relationships/oleObject" Target="../embeddings/oleObject13.bin"/><Relationship Id="rId19" Type="http://schemas.openxmlformats.org/officeDocument/2006/relationships/oleObject" Target="../embeddings/oleObject21.bin"/><Relationship Id="rId4" Type="http://schemas.openxmlformats.org/officeDocument/2006/relationships/image" Target="../media/image74.png"/><Relationship Id="rId9" Type="http://schemas.openxmlformats.org/officeDocument/2006/relationships/oleObject" Target="../embeddings/oleObject12.bin"/><Relationship Id="rId14" Type="http://schemas.openxmlformats.org/officeDocument/2006/relationships/oleObject" Target="../embeddings/oleObject17.bin"/></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8.xml"/><Relationship Id="rId4" Type="http://schemas.openxmlformats.org/officeDocument/2006/relationships/image" Target="../media/image78.png"/></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6.xml"/><Relationship Id="rId1" Type="http://schemas.openxmlformats.org/officeDocument/2006/relationships/slideLayout" Target="../slideLayouts/slideLayout19.xml"/><Relationship Id="rId4" Type="http://schemas.openxmlformats.org/officeDocument/2006/relationships/hyperlink" Target="https://en.wikipedia.org/wiki/Linpack"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18.xml"/><Relationship Id="rId5" Type="http://schemas.openxmlformats.org/officeDocument/2006/relationships/image" Target="../media/image84.jpeg"/><Relationship Id="rId4" Type="http://schemas.openxmlformats.org/officeDocument/2006/relationships/image" Target="../media/image83.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8" Type="http://schemas.openxmlformats.org/officeDocument/2006/relationships/image" Target="../media/image86.emf"/><Relationship Id="rId3" Type="http://schemas.openxmlformats.org/officeDocument/2006/relationships/notesSlide" Target="../notesSlides/notesSlide29.xml"/><Relationship Id="rId7" Type="http://schemas.openxmlformats.org/officeDocument/2006/relationships/oleObject" Target="../embeddings/oleObject24.bin"/><Relationship Id="rId2" Type="http://schemas.openxmlformats.org/officeDocument/2006/relationships/slideLayout" Target="../slideLayouts/slideLayout18.xml"/><Relationship Id="rId1" Type="http://schemas.openxmlformats.org/officeDocument/2006/relationships/vmlDrawing" Target="../drawings/vmlDrawing3.vml"/><Relationship Id="rId6" Type="http://schemas.openxmlformats.org/officeDocument/2006/relationships/image" Target="../media/image85.emf"/><Relationship Id="rId5" Type="http://schemas.openxmlformats.org/officeDocument/2006/relationships/oleObject" Target="../embeddings/oleObject23.bin"/><Relationship Id="rId4" Type="http://schemas.openxmlformats.org/officeDocument/2006/relationships/image" Target="../media/image87.jpeg"/></Relationships>
</file>

<file path=ppt/slides/_rels/slide55.xml.rels><?xml version="1.0" encoding="UTF-8" standalone="yes"?>
<Relationships xmlns="http://schemas.openxmlformats.org/package/2006/relationships"><Relationship Id="rId8" Type="http://schemas.openxmlformats.org/officeDocument/2006/relationships/image" Target="../media/image94.jpeg"/><Relationship Id="rId3" Type="http://schemas.openxmlformats.org/officeDocument/2006/relationships/image" Target="../media/image89.jpeg"/><Relationship Id="rId7" Type="http://schemas.openxmlformats.org/officeDocument/2006/relationships/image" Target="../media/image93.jpeg"/><Relationship Id="rId12" Type="http://schemas.openxmlformats.org/officeDocument/2006/relationships/image" Target="../media/image98.png"/><Relationship Id="rId2" Type="http://schemas.openxmlformats.org/officeDocument/2006/relationships/image" Target="../media/image88.jpeg"/><Relationship Id="rId1" Type="http://schemas.openxmlformats.org/officeDocument/2006/relationships/slideLayout" Target="../slideLayouts/slideLayout18.xml"/><Relationship Id="rId6" Type="http://schemas.openxmlformats.org/officeDocument/2006/relationships/image" Target="../media/image92.jpeg"/><Relationship Id="rId11" Type="http://schemas.openxmlformats.org/officeDocument/2006/relationships/image" Target="../media/image97.jpeg"/><Relationship Id="rId5" Type="http://schemas.openxmlformats.org/officeDocument/2006/relationships/image" Target="../media/image91.jpeg"/><Relationship Id="rId10" Type="http://schemas.openxmlformats.org/officeDocument/2006/relationships/image" Target="../media/image96.jpeg"/><Relationship Id="rId4" Type="http://schemas.openxmlformats.org/officeDocument/2006/relationships/image" Target="../media/image90.jpeg"/><Relationship Id="rId9" Type="http://schemas.openxmlformats.org/officeDocument/2006/relationships/image" Target="../media/image95.png"/></Relationships>
</file>

<file path=ppt/slides/_rels/slide56.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hyperlink" Target="https://www.baidu.com/s?wd=%E8%8B%B1%E7%89%B9%E5%B0%94&amp;tn=SE_PcZhidaonwhc_ngpagmjz&amp;rsv_dl=gh_pc_zhidao" TargetMode="External"/><Relationship Id="rId2" Type="http://schemas.openxmlformats.org/officeDocument/2006/relationships/hyperlink" Target="https://www.baidu.com/s?wd=%E6%91%A9%E5%B0%94%E5%AE%9A%E5%BE%8B&amp;tn=SE_PcZhidaonwhc_ngpagmjz&amp;rsv_dl=gh_pc_zhidao" TargetMode="External"/><Relationship Id="rId1" Type="http://schemas.openxmlformats.org/officeDocument/2006/relationships/slideLayout" Target="../slideLayouts/slideLayout14.xml"/><Relationship Id="rId4" Type="http://schemas.openxmlformats.org/officeDocument/2006/relationships/hyperlink" Target="https://www.baidu.com/s?wd=%E6%88%88%E7%99%BB%C2%B7%E6%91%A9%E5%B0%94&amp;tn=SE_PcZhidaonwhc_ngpagmjz&amp;rsv_dl=gh_pc_zhidao" TargetMode="Externa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oleObject" Target="../embeddings/oleObject1.bin"/><Relationship Id="rId7" Type="http://schemas.openxmlformats.org/officeDocument/2006/relationships/oleObject" Target="../embeddings/oleObject4.bin"/><Relationship Id="rId12" Type="http://schemas.openxmlformats.org/officeDocument/2006/relationships/oleObject" Target="../embeddings/oleObject9.bin"/><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oleObject" Target="../embeddings/oleObject3.bin"/><Relationship Id="rId11" Type="http://schemas.openxmlformats.org/officeDocument/2006/relationships/oleObject" Target="../embeddings/oleObject8.bin"/><Relationship Id="rId5" Type="http://schemas.openxmlformats.org/officeDocument/2006/relationships/oleObject" Target="../embeddings/oleObject2.bin"/><Relationship Id="rId10" Type="http://schemas.openxmlformats.org/officeDocument/2006/relationships/oleObject" Target="../embeddings/oleObject7.bin"/><Relationship Id="rId4" Type="http://schemas.openxmlformats.org/officeDocument/2006/relationships/image" Target="../media/image7.wmf"/><Relationship Id="rId9" Type="http://schemas.openxmlformats.org/officeDocument/2006/relationships/oleObject" Target="../embeddings/oleObject6.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1219200" y="3581400"/>
            <a:ext cx="6858000" cy="1447800"/>
          </a:xfrm>
        </p:spPr>
        <p:txBody>
          <a:bodyPr>
            <a:normAutofit fontScale="90000"/>
          </a:bodyPr>
          <a:lstStyle/>
          <a:p>
            <a:pPr eaLnBrk="1" hangingPunct="1"/>
            <a:r>
              <a:rPr lang="zh-CN" altLang="en-US" sz="4400" b="1" dirty="0">
                <a:ea typeface="宋体" pitchFamily="2" charset="-122"/>
              </a:rPr>
              <a:t>并行程序设计</a:t>
            </a:r>
            <a:br>
              <a:rPr lang="en-US" altLang="zh-CN" sz="4400" b="1" dirty="0">
                <a:ea typeface="宋体" pitchFamily="2" charset="-122"/>
              </a:rPr>
            </a:br>
            <a:r>
              <a:rPr lang="en-US" altLang="zh-CN" sz="4400" b="1" dirty="0">
                <a:ea typeface="宋体" pitchFamily="2" charset="-122"/>
              </a:rPr>
              <a:t>Parallel Programming</a:t>
            </a:r>
            <a:br>
              <a:rPr lang="en-US" altLang="zh-CN" dirty="0">
                <a:ea typeface="宋体" pitchFamily="2" charset="-122"/>
              </a:rPr>
            </a:br>
            <a:endParaRPr lang="en-US" altLang="zh-CN" dirty="0">
              <a:ea typeface="宋体" pitchFamily="2" charset="-122"/>
            </a:endParaRPr>
          </a:p>
        </p:txBody>
      </p:sp>
      <p:sp>
        <p:nvSpPr>
          <p:cNvPr id="3075" name="Rectangle 3"/>
          <p:cNvSpPr>
            <a:spLocks noGrp="1" noChangeArrowheads="1"/>
          </p:cNvSpPr>
          <p:nvPr>
            <p:ph type="subTitle" idx="1"/>
          </p:nvPr>
        </p:nvSpPr>
        <p:spPr>
          <a:xfrm>
            <a:off x="1981200" y="3048000"/>
            <a:ext cx="6248400" cy="533400"/>
          </a:xfrm>
        </p:spPr>
        <p:txBody>
          <a:bodyPr/>
          <a:lstStyle/>
          <a:p>
            <a:pPr eaLnBrk="1" hangingPunct="1"/>
            <a:r>
              <a:rPr lang="en-US" altLang="zh-CN" sz="2400" dirty="0" err="1">
                <a:solidFill>
                  <a:srgbClr val="FF9933"/>
                </a:solidFill>
                <a:ea typeface="宋体" pitchFamily="2" charset="-122"/>
              </a:rPr>
              <a:t>Pingpeng</a:t>
            </a:r>
            <a:r>
              <a:rPr lang="en-US" altLang="zh-CN" sz="2400" dirty="0">
                <a:solidFill>
                  <a:srgbClr val="FF9933"/>
                </a:solidFill>
                <a:ea typeface="宋体" pitchFamily="2" charset="-122"/>
              </a:rPr>
              <a:t> Yuan</a:t>
            </a:r>
          </a:p>
          <a:p>
            <a:pPr eaLnBrk="1" hangingPunct="1"/>
            <a:endParaRPr lang="en-US" altLang="zh-CN" sz="2000" dirty="0">
              <a:solidFill>
                <a:srgbClr val="FF9933"/>
              </a:solidFill>
              <a:ea typeface="宋体" pitchFamily="2" charset="-122"/>
            </a:endParaRPr>
          </a:p>
        </p:txBody>
      </p:sp>
      <p:sp>
        <p:nvSpPr>
          <p:cNvPr id="2" name="灯片编号占位符 1"/>
          <p:cNvSpPr>
            <a:spLocks noGrp="1"/>
          </p:cNvSpPr>
          <p:nvPr>
            <p:ph type="sldNum" sz="quarter" idx="12"/>
          </p:nvPr>
        </p:nvSpPr>
        <p:spPr/>
        <p:txBody>
          <a:bodyPr/>
          <a:lstStyle/>
          <a:p>
            <a:fld id="{6D22F896-40B5-4ADD-8801-0D06FADFA095}" type="slidenum">
              <a:rPr lang="en-US" smtClean="0"/>
              <a:pPr/>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260648"/>
            <a:ext cx="8136904" cy="871537"/>
          </a:xfrm>
        </p:spPr>
        <p:txBody>
          <a:bodyPr/>
          <a:lstStyle/>
          <a:p>
            <a:r>
              <a:rPr lang="zh-CN" altLang="en-US" dirty="0"/>
              <a:t>众核处理器已经成为处理器发展的主流趋势</a:t>
            </a:r>
          </a:p>
        </p:txBody>
      </p:sp>
      <p:sp>
        <p:nvSpPr>
          <p:cNvPr id="4198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41985" name="图片 7"/>
          <p:cNvPicPr>
            <a:picLocks noChangeAspect="1" noChangeArrowheads="1"/>
          </p:cNvPicPr>
          <p:nvPr/>
        </p:nvPicPr>
        <p:blipFill>
          <a:blip r:embed="rId2" cstate="print"/>
          <a:srcRect/>
          <a:stretch>
            <a:fillRect/>
          </a:stretch>
        </p:blipFill>
        <p:spPr bwMode="auto">
          <a:xfrm>
            <a:off x="1187624" y="1340768"/>
            <a:ext cx="2614577" cy="1800200"/>
          </a:xfrm>
          <a:prstGeom prst="rect">
            <a:avLst/>
          </a:prstGeom>
          <a:noFill/>
        </p:spPr>
      </p:pic>
      <p:sp>
        <p:nvSpPr>
          <p:cNvPr id="8" name="TextBox 7"/>
          <p:cNvSpPr txBox="1"/>
          <p:nvPr/>
        </p:nvSpPr>
        <p:spPr>
          <a:xfrm>
            <a:off x="1115616" y="3212976"/>
            <a:ext cx="2520280" cy="369332"/>
          </a:xfrm>
          <a:prstGeom prst="rect">
            <a:avLst/>
          </a:prstGeom>
          <a:noFill/>
        </p:spPr>
        <p:txBody>
          <a:bodyPr wrap="square" rtlCol="0">
            <a:spAutoFit/>
          </a:bodyPr>
          <a:lstStyle/>
          <a:p>
            <a:r>
              <a:rPr lang="en-US" altLang="zh-CN" dirty="0" err="1"/>
              <a:t>Tilera</a:t>
            </a:r>
            <a:r>
              <a:rPr lang="en-US" altLang="zh-CN" dirty="0"/>
              <a:t> 64</a:t>
            </a:r>
            <a:r>
              <a:rPr lang="zh-CN" altLang="en-US" dirty="0"/>
              <a:t>核众核处理器</a:t>
            </a:r>
          </a:p>
        </p:txBody>
      </p:sp>
      <p:pic>
        <p:nvPicPr>
          <p:cNvPr id="9" name="图片 8"/>
          <p:cNvPicPr/>
          <p:nvPr/>
        </p:nvPicPr>
        <p:blipFill>
          <a:blip r:embed="rId3" cstate="print"/>
          <a:srcRect/>
          <a:stretch>
            <a:fillRect/>
          </a:stretch>
        </p:blipFill>
        <p:spPr bwMode="auto">
          <a:xfrm>
            <a:off x="4572000" y="1196752"/>
            <a:ext cx="2448272" cy="1944216"/>
          </a:xfrm>
          <a:prstGeom prst="rect">
            <a:avLst/>
          </a:prstGeom>
          <a:noFill/>
          <a:ln w="9525">
            <a:noFill/>
            <a:miter lim="800000"/>
            <a:headEnd/>
            <a:tailEnd/>
          </a:ln>
        </p:spPr>
      </p:pic>
      <p:sp>
        <p:nvSpPr>
          <p:cNvPr id="10" name="TextBox 9"/>
          <p:cNvSpPr txBox="1"/>
          <p:nvPr/>
        </p:nvSpPr>
        <p:spPr>
          <a:xfrm>
            <a:off x="4427984" y="3140968"/>
            <a:ext cx="3456384" cy="646331"/>
          </a:xfrm>
          <a:prstGeom prst="rect">
            <a:avLst/>
          </a:prstGeom>
          <a:noFill/>
        </p:spPr>
        <p:txBody>
          <a:bodyPr wrap="square" rtlCol="0">
            <a:spAutoFit/>
          </a:bodyPr>
          <a:lstStyle/>
          <a:p>
            <a:r>
              <a:rPr lang="en-US" altLang="zh-CN" dirty="0"/>
              <a:t>Intel SCC</a:t>
            </a:r>
            <a:r>
              <a:rPr lang="zh-CN" altLang="en-US" dirty="0"/>
              <a:t>众核处理器（</a:t>
            </a:r>
            <a:r>
              <a:rPr lang="en-US" altLang="zh-CN" dirty="0"/>
              <a:t>48 </a:t>
            </a:r>
            <a:r>
              <a:rPr lang="zh-CN" altLang="en-US" dirty="0"/>
              <a:t>核）</a:t>
            </a:r>
            <a:r>
              <a:rPr lang="en-US" altLang="zh-CN" dirty="0"/>
              <a:t>/PHI</a:t>
            </a:r>
            <a:r>
              <a:rPr lang="zh-CN" altLang="en-US" dirty="0"/>
              <a:t>（</a:t>
            </a:r>
            <a:r>
              <a:rPr lang="en-US" altLang="zh-CN" dirty="0"/>
              <a:t>60</a:t>
            </a:r>
            <a:r>
              <a:rPr lang="zh-CN" altLang="en-US" dirty="0"/>
              <a:t>核）</a:t>
            </a:r>
          </a:p>
        </p:txBody>
      </p:sp>
      <p:pic>
        <p:nvPicPr>
          <p:cNvPr id="55298" name="Picture 2" descr="http://www.loongson.cn/uploadfile/201106/20110615182159869.jpg"/>
          <p:cNvPicPr>
            <a:picLocks noChangeAspect="1" noChangeArrowheads="1"/>
          </p:cNvPicPr>
          <p:nvPr/>
        </p:nvPicPr>
        <p:blipFill>
          <a:blip r:embed="rId4" cstate="print"/>
          <a:srcRect/>
          <a:stretch>
            <a:fillRect/>
          </a:stretch>
        </p:blipFill>
        <p:spPr bwMode="auto">
          <a:xfrm>
            <a:off x="1691680" y="3861048"/>
            <a:ext cx="1321778" cy="1348086"/>
          </a:xfrm>
          <a:prstGeom prst="rect">
            <a:avLst/>
          </a:prstGeom>
          <a:noFill/>
        </p:spPr>
      </p:pic>
      <p:sp>
        <p:nvSpPr>
          <p:cNvPr id="12" name="TextBox 11"/>
          <p:cNvSpPr txBox="1"/>
          <p:nvPr/>
        </p:nvSpPr>
        <p:spPr>
          <a:xfrm>
            <a:off x="899592" y="5301208"/>
            <a:ext cx="3024336" cy="369332"/>
          </a:xfrm>
          <a:prstGeom prst="rect">
            <a:avLst/>
          </a:prstGeom>
          <a:noFill/>
        </p:spPr>
        <p:txBody>
          <a:bodyPr wrap="square" rtlCol="0">
            <a:spAutoFit/>
          </a:bodyPr>
          <a:lstStyle/>
          <a:p>
            <a:pPr algn="ctr"/>
            <a:r>
              <a:rPr lang="zh-CN" altLang="en-US" dirty="0"/>
              <a:t>龙芯众核处理器（</a:t>
            </a:r>
            <a:r>
              <a:rPr lang="en-US" altLang="zh-CN" dirty="0"/>
              <a:t>64</a:t>
            </a:r>
            <a:r>
              <a:rPr lang="zh-CN" altLang="en-US" dirty="0"/>
              <a:t>核）</a:t>
            </a:r>
          </a:p>
        </p:txBody>
      </p:sp>
      <p:pic>
        <p:nvPicPr>
          <p:cNvPr id="55300" name="Picture 4" descr="http://t3.gstatic.com/images?q=tbn:ANd9GcQEu5JOurOwlg7c-0eApgjCwVqDkEZtxKFXARQEhnsTLq2egPOjQ9zK4pQ6">
            <a:hlinkClick r:id="rId5"/>
          </p:cNvPr>
          <p:cNvPicPr>
            <a:picLocks noChangeAspect="1" noChangeArrowheads="1"/>
          </p:cNvPicPr>
          <p:nvPr/>
        </p:nvPicPr>
        <p:blipFill>
          <a:blip r:embed="rId6" cstate="print"/>
          <a:srcRect/>
          <a:stretch>
            <a:fillRect/>
          </a:stretch>
        </p:blipFill>
        <p:spPr bwMode="auto">
          <a:xfrm>
            <a:off x="4716016" y="4077072"/>
            <a:ext cx="2379925" cy="1080120"/>
          </a:xfrm>
          <a:prstGeom prst="rect">
            <a:avLst/>
          </a:prstGeom>
          <a:noFill/>
        </p:spPr>
      </p:pic>
      <p:sp>
        <p:nvSpPr>
          <p:cNvPr id="13" name="TextBox 12"/>
          <p:cNvSpPr txBox="1"/>
          <p:nvPr/>
        </p:nvSpPr>
        <p:spPr>
          <a:xfrm>
            <a:off x="4355976" y="5301208"/>
            <a:ext cx="3744416" cy="369332"/>
          </a:xfrm>
          <a:prstGeom prst="rect">
            <a:avLst/>
          </a:prstGeom>
          <a:noFill/>
        </p:spPr>
        <p:txBody>
          <a:bodyPr wrap="square" rtlCol="0">
            <a:spAutoFit/>
          </a:bodyPr>
          <a:lstStyle/>
          <a:p>
            <a:r>
              <a:rPr lang="zh-CN" altLang="en-US" dirty="0"/>
              <a:t>复旦大学 “复芯”</a:t>
            </a:r>
            <a:r>
              <a:rPr lang="en-US" altLang="zh-CN" dirty="0"/>
              <a:t>24</a:t>
            </a:r>
            <a:r>
              <a:rPr lang="zh-CN" altLang="en-US" dirty="0"/>
              <a:t>核处理器</a:t>
            </a:r>
          </a:p>
        </p:txBody>
      </p:sp>
      <p:sp>
        <p:nvSpPr>
          <p:cNvPr id="3" name="灯片编号占位符 2"/>
          <p:cNvSpPr>
            <a:spLocks noGrp="1"/>
          </p:cNvSpPr>
          <p:nvPr>
            <p:ph type="sldNum" sz="quarter" idx="12"/>
          </p:nvPr>
        </p:nvSpPr>
        <p:spPr/>
        <p:txBody>
          <a:bodyPr/>
          <a:lstStyle/>
          <a:p>
            <a:pPr>
              <a:defRPr/>
            </a:pPr>
            <a:fld id="{6A351363-8622-4F94-AF08-C4D4F2EA033E}" type="slidenum">
              <a:rPr lang="zh-CN" altLang="en-US" smtClean="0"/>
              <a:pPr>
                <a:defRPr/>
              </a:pPr>
              <a:t>10</a:t>
            </a:fld>
            <a:endParaRPr lang="en-US" altLang="zh-CN"/>
          </a:p>
        </p:txBody>
      </p:sp>
    </p:spTree>
    <p:extLst>
      <p:ext uri="{BB962C8B-B14F-4D97-AF65-F5344CB8AC3E}">
        <p14:creationId xmlns:p14="http://schemas.microsoft.com/office/powerpoint/2010/main" val="706073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C:\Documents and Settings\Taeweon\My Documents\KU\ESCA\teaching\com515_ACA\tile-gx-tiler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4999" y="2362200"/>
            <a:ext cx="6347763"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Title 1"/>
          <p:cNvSpPr>
            <a:spLocks noGrp="1"/>
          </p:cNvSpPr>
          <p:nvPr>
            <p:ph type="title"/>
          </p:nvPr>
        </p:nvSpPr>
        <p:spPr>
          <a:xfrm>
            <a:off x="685331" y="0"/>
            <a:ext cx="7773338" cy="1066801"/>
          </a:xfrm>
        </p:spPr>
        <p:txBody>
          <a:bodyPr/>
          <a:lstStyle/>
          <a:p>
            <a:r>
              <a:rPr lang="en-US" dirty="0" err="1"/>
              <a:t>Tilera</a:t>
            </a:r>
            <a:r>
              <a:rPr lang="zh-CN" altLang="en-US" dirty="0"/>
              <a:t>的</a:t>
            </a:r>
            <a:r>
              <a:rPr lang="en-US" altLang="zh-CN" dirty="0"/>
              <a:t>TILE-Gx100 </a:t>
            </a:r>
            <a:r>
              <a:rPr lang="en-US" dirty="0"/>
              <a:t>100</a:t>
            </a:r>
            <a:r>
              <a:rPr lang="zh-CN" altLang="en-US" dirty="0"/>
              <a:t>核</a:t>
            </a:r>
            <a:r>
              <a:rPr lang="en-US" dirty="0"/>
              <a:t> (June 2011)</a:t>
            </a:r>
          </a:p>
        </p:txBody>
      </p:sp>
      <p:sp>
        <p:nvSpPr>
          <p:cNvPr id="3482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ahoma" panose="020B0604030504040204" pitchFamily="34" charset="0"/>
                <a:ea typeface="PMingLiU" panose="02020500000000000000" pitchFamily="18" charset="-120"/>
              </a:defRPr>
            </a:lvl1pPr>
            <a:lvl2pPr marL="742950" indent="-285750" eaLnBrk="0" hangingPunct="0">
              <a:defRPr sz="1400">
                <a:solidFill>
                  <a:schemeClr val="tx1"/>
                </a:solidFill>
                <a:latin typeface="Tahoma" panose="020B0604030504040204" pitchFamily="34" charset="0"/>
                <a:ea typeface="PMingLiU" panose="02020500000000000000" pitchFamily="18" charset="-120"/>
              </a:defRPr>
            </a:lvl2pPr>
            <a:lvl3pPr marL="1143000" indent="-228600" eaLnBrk="0" hangingPunct="0">
              <a:defRPr sz="1400">
                <a:solidFill>
                  <a:schemeClr val="tx1"/>
                </a:solidFill>
                <a:latin typeface="Tahoma" panose="020B0604030504040204" pitchFamily="34" charset="0"/>
                <a:ea typeface="PMingLiU" panose="02020500000000000000" pitchFamily="18" charset="-120"/>
              </a:defRPr>
            </a:lvl3pPr>
            <a:lvl4pPr marL="1600200" indent="-228600" eaLnBrk="0" hangingPunct="0">
              <a:defRPr sz="1400">
                <a:solidFill>
                  <a:schemeClr val="tx1"/>
                </a:solidFill>
                <a:latin typeface="Tahoma" panose="020B0604030504040204" pitchFamily="34" charset="0"/>
                <a:ea typeface="PMingLiU" panose="02020500000000000000" pitchFamily="18" charset="-120"/>
              </a:defRPr>
            </a:lvl4pPr>
            <a:lvl5pPr marL="2057400" indent="-228600" eaLnBrk="0" hangingPunct="0">
              <a:defRPr sz="1400">
                <a:solidFill>
                  <a:schemeClr val="tx1"/>
                </a:solidFill>
                <a:latin typeface="Tahoma" panose="020B0604030504040204" pitchFamily="34" charset="0"/>
                <a:ea typeface="PMingLiU" panose="02020500000000000000" pitchFamily="18" charset="-120"/>
              </a:defRPr>
            </a:lvl5pPr>
            <a:lvl6pPr marL="2514600" indent="-228600" eaLnBrk="0" fontAlgn="base" hangingPunct="0">
              <a:spcBef>
                <a:spcPct val="20000"/>
              </a:spcBef>
              <a:spcAft>
                <a:spcPct val="0"/>
              </a:spcAft>
              <a:buSzPct val="100000"/>
              <a:buFont typeface="Wingdings" panose="05000000000000000000" pitchFamily="2" charset="2"/>
              <a:buChar char="n"/>
              <a:defRPr sz="1400">
                <a:solidFill>
                  <a:schemeClr val="tx1"/>
                </a:solidFill>
                <a:latin typeface="Tahoma" panose="020B0604030504040204" pitchFamily="34" charset="0"/>
                <a:ea typeface="PMingLiU" panose="02020500000000000000" pitchFamily="18" charset="-120"/>
              </a:defRPr>
            </a:lvl6pPr>
            <a:lvl7pPr marL="2971800" indent="-228600" eaLnBrk="0" fontAlgn="base" hangingPunct="0">
              <a:spcBef>
                <a:spcPct val="20000"/>
              </a:spcBef>
              <a:spcAft>
                <a:spcPct val="0"/>
              </a:spcAft>
              <a:buSzPct val="100000"/>
              <a:buFont typeface="Wingdings" panose="05000000000000000000" pitchFamily="2" charset="2"/>
              <a:buChar char="n"/>
              <a:defRPr sz="1400">
                <a:solidFill>
                  <a:schemeClr val="tx1"/>
                </a:solidFill>
                <a:latin typeface="Tahoma" panose="020B0604030504040204" pitchFamily="34" charset="0"/>
                <a:ea typeface="PMingLiU" panose="02020500000000000000" pitchFamily="18" charset="-120"/>
              </a:defRPr>
            </a:lvl7pPr>
            <a:lvl8pPr marL="3429000" indent="-228600" eaLnBrk="0" fontAlgn="base" hangingPunct="0">
              <a:spcBef>
                <a:spcPct val="20000"/>
              </a:spcBef>
              <a:spcAft>
                <a:spcPct val="0"/>
              </a:spcAft>
              <a:buSzPct val="100000"/>
              <a:buFont typeface="Wingdings" panose="05000000000000000000" pitchFamily="2" charset="2"/>
              <a:buChar char="n"/>
              <a:defRPr sz="1400">
                <a:solidFill>
                  <a:schemeClr val="tx1"/>
                </a:solidFill>
                <a:latin typeface="Tahoma" panose="020B0604030504040204" pitchFamily="34" charset="0"/>
                <a:ea typeface="PMingLiU" panose="02020500000000000000" pitchFamily="18" charset="-120"/>
              </a:defRPr>
            </a:lvl8pPr>
            <a:lvl9pPr marL="3886200" indent="-228600" eaLnBrk="0" fontAlgn="base" hangingPunct="0">
              <a:spcBef>
                <a:spcPct val="20000"/>
              </a:spcBef>
              <a:spcAft>
                <a:spcPct val="0"/>
              </a:spcAft>
              <a:buSzPct val="100000"/>
              <a:buFont typeface="Wingdings" panose="05000000000000000000" pitchFamily="2" charset="2"/>
              <a:buChar char="n"/>
              <a:defRPr sz="1400">
                <a:solidFill>
                  <a:schemeClr val="tx1"/>
                </a:solidFill>
                <a:latin typeface="Tahoma" panose="020B0604030504040204" pitchFamily="34" charset="0"/>
                <a:ea typeface="PMingLiU" panose="02020500000000000000" pitchFamily="18" charset="-120"/>
              </a:defRPr>
            </a:lvl9pPr>
          </a:lstStyle>
          <a:p>
            <a:pPr eaLnBrk="1" hangingPunct="1"/>
            <a:fld id="{7DAB7EAA-8B6B-4183-BA5E-40E95D7BEF4D}" type="slidenum">
              <a:rPr lang="en-US">
                <a:solidFill>
                  <a:srgbClr val="C00000"/>
                </a:solidFill>
                <a:latin typeface="Arial" panose="020B0604020202020204" pitchFamily="34" charset="0"/>
              </a:rPr>
              <a:pPr eaLnBrk="1" hangingPunct="1"/>
              <a:t>11</a:t>
            </a:fld>
            <a:endParaRPr lang="en-US">
              <a:solidFill>
                <a:srgbClr val="C00000"/>
              </a:solidFill>
              <a:latin typeface="Arial" panose="020B0604020202020204" pitchFamily="34" charset="0"/>
            </a:endParaRPr>
          </a:p>
        </p:txBody>
      </p:sp>
      <p:sp>
        <p:nvSpPr>
          <p:cNvPr id="3" name="Content Placeholder 2"/>
          <p:cNvSpPr>
            <a:spLocks noGrp="1"/>
          </p:cNvSpPr>
          <p:nvPr>
            <p:ph sz="quarter" idx="1"/>
          </p:nvPr>
        </p:nvSpPr>
        <p:spPr>
          <a:xfrm>
            <a:off x="457200" y="1143000"/>
            <a:ext cx="8229600" cy="1828800"/>
          </a:xfrm>
          <a:prstGeom prst="rect">
            <a:avLst/>
          </a:prstGeom>
        </p:spPr>
        <p:txBody>
          <a:bodyPr>
            <a:normAutofit/>
          </a:bodyPr>
          <a:lstStyle/>
          <a:p>
            <a:pPr>
              <a:lnSpc>
                <a:spcPct val="120000"/>
              </a:lnSpc>
              <a:defRPr/>
            </a:pPr>
            <a:r>
              <a:rPr lang="en-US" dirty="0" err="1"/>
              <a:t>Tilera</a:t>
            </a:r>
            <a:r>
              <a:rPr lang="en-US" dirty="0"/>
              <a:t> </a:t>
            </a:r>
            <a:r>
              <a:rPr lang="zh-CN" altLang="en-US" dirty="0"/>
              <a:t>用于</a:t>
            </a:r>
            <a:r>
              <a:rPr lang="en-US" altLang="zh-CN" dirty="0"/>
              <a:t>Web</a:t>
            </a:r>
            <a:r>
              <a:rPr lang="zh-CN" altLang="en-US" dirty="0"/>
              <a:t>服务器</a:t>
            </a:r>
            <a:endParaRPr lang="en-US" dirty="0"/>
          </a:p>
          <a:p>
            <a:pPr lvl="1">
              <a:lnSpc>
                <a:spcPct val="120000"/>
              </a:lnSpc>
              <a:defRPr/>
            </a:pPr>
            <a:r>
              <a:rPr lang="en-US" dirty="0"/>
              <a:t>64-bit cores 1.5GHz</a:t>
            </a:r>
          </a:p>
          <a:p>
            <a:pPr lvl="1">
              <a:lnSpc>
                <a:spcPct val="120000"/>
              </a:lnSpc>
              <a:defRPr/>
            </a:pPr>
            <a:r>
              <a:rPr lang="zh-CN" altLang="en-US"/>
              <a:t>用</a:t>
            </a:r>
            <a:r>
              <a:rPr lang="en-US"/>
              <a:t>40nm</a:t>
            </a:r>
            <a:r>
              <a:rPr lang="zh-CN" altLang="en-US" dirty="0"/>
              <a:t>技术制造</a:t>
            </a:r>
            <a:endParaRPr lang="en-US" dirty="0"/>
          </a:p>
        </p:txBody>
      </p:sp>
      <p:pic>
        <p:nvPicPr>
          <p:cNvPr id="6" name="Picture 2"/>
          <p:cNvPicPr>
            <a:picLocks noChangeAspect="1" noChangeArrowheads="1"/>
          </p:cNvPicPr>
          <p:nvPr/>
        </p:nvPicPr>
        <p:blipFill>
          <a:blip r:embed="rId3" cstate="print"/>
          <a:srcRect/>
          <a:stretch>
            <a:fillRect/>
          </a:stretch>
        </p:blipFill>
        <p:spPr bwMode="auto">
          <a:xfrm>
            <a:off x="6866152" y="533400"/>
            <a:ext cx="2133600" cy="2133600"/>
          </a:xfrm>
          <a:prstGeom prst="rect">
            <a:avLst/>
          </a:prstGeom>
          <a:noFill/>
          <a:ln w="9525">
            <a:noFill/>
            <a:miter lim="800000"/>
            <a:headEnd/>
            <a:tailEnd/>
          </a:ln>
        </p:spPr>
      </p:pic>
    </p:spTree>
    <p:extLst>
      <p:ext uri="{BB962C8B-B14F-4D97-AF65-F5344CB8AC3E}">
        <p14:creationId xmlns:p14="http://schemas.microsoft.com/office/powerpoint/2010/main" val="879587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Specs</a:t>
            </a:r>
          </a:p>
        </p:txBody>
      </p:sp>
      <p:sp>
        <p:nvSpPr>
          <p:cNvPr id="3" name="Content Placeholder 2"/>
          <p:cNvSpPr>
            <a:spLocks noGrp="1"/>
          </p:cNvSpPr>
          <p:nvPr>
            <p:ph idx="1"/>
          </p:nvPr>
        </p:nvSpPr>
        <p:spPr/>
        <p:txBody>
          <a:bodyPr/>
          <a:lstStyle/>
          <a:p>
            <a:r>
              <a:rPr lang="en-US" dirty="0"/>
              <a:t>1.5GHz per tile</a:t>
            </a:r>
          </a:p>
          <a:p>
            <a:r>
              <a:rPr lang="it-IT" dirty="0"/>
              <a:t>256K L2 cache per tile</a:t>
            </a:r>
          </a:p>
          <a:p>
            <a:r>
              <a:rPr lang="en-US" dirty="0">
                <a:solidFill>
                  <a:srgbClr val="C00000"/>
                </a:solidFill>
              </a:rPr>
              <a:t>750 billion operations per second</a:t>
            </a:r>
          </a:p>
          <a:p>
            <a:r>
              <a:rPr lang="en-US" dirty="0"/>
              <a:t>500 </a:t>
            </a:r>
            <a:r>
              <a:rPr lang="en-US" dirty="0" err="1"/>
              <a:t>Gbps</a:t>
            </a:r>
            <a:r>
              <a:rPr lang="en-US" dirty="0"/>
              <a:t> memory bandwidth</a:t>
            </a:r>
          </a:p>
          <a:p>
            <a:r>
              <a:rPr lang="en-US" dirty="0">
                <a:solidFill>
                  <a:srgbClr val="C00000"/>
                </a:solidFill>
              </a:rPr>
              <a:t>200 </a:t>
            </a:r>
            <a:r>
              <a:rPr lang="en-US" dirty="0" err="1">
                <a:solidFill>
                  <a:srgbClr val="C00000"/>
                </a:solidFill>
              </a:rPr>
              <a:t>Tbps</a:t>
            </a:r>
            <a:r>
              <a:rPr lang="en-US" dirty="0">
                <a:solidFill>
                  <a:srgbClr val="C00000"/>
                </a:solidFill>
              </a:rPr>
              <a:t> of on-chip mesh interconnect </a:t>
            </a:r>
            <a:r>
              <a:rPr lang="en-US" dirty="0"/>
              <a:t>(</a:t>
            </a:r>
            <a:r>
              <a:rPr lang="en-US" dirty="0" err="1"/>
              <a:t>iMesh</a:t>
            </a:r>
            <a:r>
              <a:rPr lang="en-US" dirty="0"/>
              <a:t>)</a:t>
            </a:r>
          </a:p>
          <a:p>
            <a:pPr lvl="1"/>
            <a:r>
              <a:rPr lang="en-US" dirty="0"/>
              <a:t>"Think of it as the Internet on a chip“</a:t>
            </a:r>
          </a:p>
          <a:p>
            <a:pPr lvl="1">
              <a:buNone/>
            </a:pPr>
            <a:r>
              <a:rPr lang="en-US" dirty="0"/>
              <a:t>    - Bob </a:t>
            </a:r>
            <a:r>
              <a:rPr lang="en-US" dirty="0" err="1"/>
              <a:t>Doud</a:t>
            </a:r>
            <a:endParaRPr lang="en-US" dirty="0"/>
          </a:p>
        </p:txBody>
      </p:sp>
    </p:spTree>
    <p:extLst>
      <p:ext uri="{BB962C8B-B14F-4D97-AF65-F5344CB8AC3E}">
        <p14:creationId xmlns:p14="http://schemas.microsoft.com/office/powerpoint/2010/main" val="3480866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CPU+MIC</a:t>
            </a:r>
            <a:r>
              <a:rPr lang="zh-CN" altLang="en-US" dirty="0"/>
              <a:t>架构</a:t>
            </a:r>
          </a:p>
        </p:txBody>
      </p:sp>
      <p:sp>
        <p:nvSpPr>
          <p:cNvPr id="4" name="灯片编号占位符 3"/>
          <p:cNvSpPr>
            <a:spLocks noGrp="1"/>
          </p:cNvSpPr>
          <p:nvPr>
            <p:ph type="sldNum" sz="quarter" idx="12"/>
          </p:nvPr>
        </p:nvSpPr>
        <p:spPr>
          <a:prstGeom prst="rect">
            <a:avLst/>
          </a:prstGeom>
        </p:spPr>
        <p:txBody>
          <a:bodyPr/>
          <a:lstStyle/>
          <a:p>
            <a:fld id="{C91D790A-943A-4A09-A5C9-036573DD2515}" type="slidenum">
              <a:rPr lang="en-US" smtClean="0"/>
              <a:pPr/>
              <a:t>13</a:t>
            </a:fld>
            <a:endParaRPr lang="en-US" dirty="0"/>
          </a:p>
        </p:txBody>
      </p:sp>
      <p:sp>
        <p:nvSpPr>
          <p:cNvPr id="3" name="内容占位符 2"/>
          <p:cNvSpPr>
            <a:spLocks noGrp="1"/>
          </p:cNvSpPr>
          <p:nvPr>
            <p:ph sz="quarter" idx="1"/>
          </p:nvPr>
        </p:nvSpPr>
        <p:spPr>
          <a:xfrm>
            <a:off x="457200" y="1219200"/>
            <a:ext cx="3962400" cy="5215304"/>
          </a:xfrm>
        </p:spPr>
        <p:txBody>
          <a:bodyPr>
            <a:normAutofit fontScale="85000" lnSpcReduction="10000"/>
          </a:bodyPr>
          <a:lstStyle/>
          <a:p>
            <a:r>
              <a:rPr lang="en-US" altLang="zh-CN" dirty="0"/>
              <a:t>CPU+MIC</a:t>
            </a:r>
            <a:r>
              <a:rPr lang="zh-CN" altLang="en-US" dirty="0"/>
              <a:t>：基于</a:t>
            </a:r>
            <a:r>
              <a:rPr lang="en-US" altLang="zh-CN" dirty="0"/>
              <a:t>X86</a:t>
            </a:r>
            <a:r>
              <a:rPr lang="zh-CN" altLang="en-US" dirty="0"/>
              <a:t>架构的异构模式</a:t>
            </a:r>
            <a:endParaRPr lang="en-US" altLang="zh-CN" dirty="0"/>
          </a:p>
          <a:p>
            <a:pPr lvl="1"/>
            <a:r>
              <a:rPr lang="zh-CN" altLang="en-US" dirty="0"/>
              <a:t>多核</a:t>
            </a:r>
            <a:r>
              <a:rPr lang="en-US" altLang="zh-CN" dirty="0"/>
              <a:t>X86+</a:t>
            </a:r>
            <a:r>
              <a:rPr lang="zh-CN" altLang="en-US" dirty="0"/>
              <a:t>众核</a:t>
            </a:r>
            <a:r>
              <a:rPr lang="en-US" altLang="zh-CN" dirty="0"/>
              <a:t>X86</a:t>
            </a:r>
          </a:p>
          <a:p>
            <a:r>
              <a:rPr lang="zh-CN" altLang="en-US" dirty="0"/>
              <a:t>高性能系统</a:t>
            </a:r>
            <a:endParaRPr lang="en-US" altLang="zh-CN" dirty="0"/>
          </a:p>
          <a:p>
            <a:pPr lvl="1"/>
            <a:r>
              <a:rPr lang="zh-CN" altLang="en-US" dirty="0"/>
              <a:t>一块</a:t>
            </a:r>
            <a:r>
              <a:rPr lang="en-US" altLang="zh-CN" dirty="0"/>
              <a:t>MIC</a:t>
            </a:r>
            <a:r>
              <a:rPr lang="zh-CN" altLang="en-US" dirty="0"/>
              <a:t>卡双精性能超过</a:t>
            </a:r>
            <a:r>
              <a:rPr lang="en-US" altLang="zh-CN" dirty="0"/>
              <a:t>1TFlops</a:t>
            </a:r>
          </a:p>
          <a:p>
            <a:r>
              <a:rPr lang="zh-CN" altLang="en-US" dirty="0"/>
              <a:t>高密度系统</a:t>
            </a:r>
            <a:endParaRPr lang="en-US" altLang="zh-CN" dirty="0"/>
          </a:p>
          <a:p>
            <a:pPr lvl="1"/>
            <a:r>
              <a:rPr lang="zh-CN" altLang="en-US" dirty="0"/>
              <a:t>节点可通过</a:t>
            </a:r>
            <a:r>
              <a:rPr lang="en-US" altLang="zh-CN" dirty="0"/>
              <a:t>PCIE</a:t>
            </a:r>
            <a:r>
              <a:rPr lang="zh-CN" altLang="en-US" dirty="0"/>
              <a:t>插多块</a:t>
            </a:r>
            <a:r>
              <a:rPr lang="en-US" altLang="zh-CN" dirty="0"/>
              <a:t>MIC</a:t>
            </a:r>
            <a:r>
              <a:rPr lang="zh-CN" altLang="en-US" dirty="0"/>
              <a:t>卡</a:t>
            </a:r>
            <a:endParaRPr lang="en-US" altLang="zh-CN" dirty="0"/>
          </a:p>
          <a:p>
            <a:r>
              <a:rPr lang="zh-CN" altLang="en-US" dirty="0"/>
              <a:t>低功耗系统</a:t>
            </a:r>
            <a:endParaRPr lang="en-US" altLang="zh-CN" dirty="0"/>
          </a:p>
          <a:p>
            <a:pPr lvl="1"/>
            <a:r>
              <a:rPr lang="zh-CN" altLang="en-US" dirty="0"/>
              <a:t>每块</a:t>
            </a:r>
            <a:r>
              <a:rPr lang="en-US" altLang="zh-CN" dirty="0"/>
              <a:t>MIC</a:t>
            </a:r>
            <a:r>
              <a:rPr lang="zh-CN" altLang="en-US" dirty="0"/>
              <a:t>卡功耗在</a:t>
            </a:r>
            <a:r>
              <a:rPr lang="en-US" altLang="zh-CN" dirty="0"/>
              <a:t>225W</a:t>
            </a:r>
            <a:r>
              <a:rPr lang="zh-CN" altLang="en-US" dirty="0"/>
              <a:t>左右</a:t>
            </a:r>
            <a:endParaRPr lang="en-US" altLang="zh-CN" dirty="0"/>
          </a:p>
          <a:p>
            <a:pPr lvl="1"/>
            <a:r>
              <a:rPr lang="en-US" altLang="zh-CN" dirty="0"/>
              <a:t>MIC</a:t>
            </a:r>
            <a:r>
              <a:rPr lang="zh-CN" altLang="en-US" dirty="0"/>
              <a:t>根据使用情况实现自动能耗控制</a:t>
            </a:r>
            <a:endParaRPr lang="en-US" altLang="zh-CN" dirty="0"/>
          </a:p>
          <a:p>
            <a:r>
              <a:rPr lang="zh-CN" altLang="en-US" dirty="0"/>
              <a:t>弹性系统</a:t>
            </a:r>
            <a:endParaRPr lang="en-US" altLang="zh-CN" dirty="0"/>
          </a:p>
          <a:p>
            <a:pPr lvl="1"/>
            <a:r>
              <a:rPr lang="en-US" altLang="zh-CN" dirty="0"/>
              <a:t>MIC</a:t>
            </a:r>
            <a:r>
              <a:rPr lang="zh-CN" altLang="en-US" dirty="0"/>
              <a:t>作为协处理器</a:t>
            </a:r>
            <a:endParaRPr lang="en-US" altLang="zh-CN" dirty="0"/>
          </a:p>
          <a:p>
            <a:pPr lvl="1"/>
            <a:r>
              <a:rPr lang="en-US" altLang="zh-CN" dirty="0"/>
              <a:t>MIC</a:t>
            </a:r>
            <a:r>
              <a:rPr lang="zh-CN" altLang="en-US" dirty="0"/>
              <a:t>可作为节点</a:t>
            </a:r>
            <a:endParaRPr lang="en-US" altLang="zh-CN" dirty="0"/>
          </a:p>
          <a:p>
            <a:pPr lvl="1">
              <a:buNone/>
            </a:pPr>
            <a:endParaRPr lang="en-US" altLang="zh-CN" dirty="0"/>
          </a:p>
          <a:p>
            <a:pPr lvl="1"/>
            <a:endParaRPr lang="zh-CN" altLang="en-US" dirty="0"/>
          </a:p>
          <a:p>
            <a:pPr lvl="1"/>
            <a:endParaRPr lang="en-US" altLang="zh-CN" dirty="0"/>
          </a:p>
        </p:txBody>
      </p:sp>
      <p:pic>
        <p:nvPicPr>
          <p:cNvPr id="8" name="Picture 2"/>
          <p:cNvPicPr>
            <a:picLocks noChangeAspect="1" noChangeArrowheads="1"/>
          </p:cNvPicPr>
          <p:nvPr/>
        </p:nvPicPr>
        <p:blipFill>
          <a:blip r:embed="rId3" cstate="print"/>
          <a:srcRect/>
          <a:stretch>
            <a:fillRect/>
          </a:stretch>
        </p:blipFill>
        <p:spPr bwMode="auto">
          <a:xfrm>
            <a:off x="4572001" y="1142984"/>
            <a:ext cx="3887938" cy="2286016"/>
          </a:xfrm>
          <a:prstGeom prst="rect">
            <a:avLst/>
          </a:prstGeom>
          <a:noFill/>
          <a:ln w="9525">
            <a:noFill/>
            <a:miter lim="800000"/>
            <a:headEnd/>
            <a:tailEnd/>
          </a:ln>
          <a:effectLst/>
        </p:spPr>
      </p:pic>
      <p:pic>
        <p:nvPicPr>
          <p:cNvPr id="9" name="Picture 2"/>
          <p:cNvPicPr>
            <a:picLocks noChangeAspect="1" noChangeArrowheads="1"/>
          </p:cNvPicPr>
          <p:nvPr/>
        </p:nvPicPr>
        <p:blipFill>
          <a:blip r:embed="rId4" cstate="print"/>
          <a:srcRect/>
          <a:stretch>
            <a:fillRect/>
          </a:stretch>
        </p:blipFill>
        <p:spPr bwMode="auto">
          <a:xfrm>
            <a:off x="4506057" y="3857628"/>
            <a:ext cx="3956566" cy="2576876"/>
          </a:xfrm>
          <a:prstGeom prst="rect">
            <a:avLst/>
          </a:prstGeom>
          <a:noFill/>
          <a:ln w="9525">
            <a:noFill/>
            <a:miter lim="800000"/>
            <a:headEnd/>
            <a:tailEnd/>
          </a:ln>
          <a:effectLst/>
        </p:spPr>
      </p:pic>
    </p:spTree>
    <p:extLst>
      <p:ext uri="{BB962C8B-B14F-4D97-AF65-F5344CB8AC3E}">
        <p14:creationId xmlns:p14="http://schemas.microsoft.com/office/powerpoint/2010/main" val="24869420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CPU+MIC</a:t>
            </a:r>
            <a:r>
              <a:rPr lang="zh-CN" altLang="en-US" dirty="0"/>
              <a:t>架构</a:t>
            </a:r>
          </a:p>
        </p:txBody>
      </p:sp>
      <p:sp>
        <p:nvSpPr>
          <p:cNvPr id="4" name="灯片编号占位符 3"/>
          <p:cNvSpPr>
            <a:spLocks noGrp="1"/>
          </p:cNvSpPr>
          <p:nvPr>
            <p:ph type="sldNum" sz="quarter" idx="12"/>
          </p:nvPr>
        </p:nvSpPr>
        <p:spPr>
          <a:prstGeom prst="rect">
            <a:avLst/>
          </a:prstGeom>
        </p:spPr>
        <p:txBody>
          <a:bodyPr/>
          <a:lstStyle/>
          <a:p>
            <a:fld id="{C91D790A-943A-4A09-A5C9-036573DD2515}" type="slidenum">
              <a:rPr lang="en-US" smtClean="0"/>
              <a:pPr/>
              <a:t>14</a:t>
            </a:fld>
            <a:endParaRPr lang="en-US" dirty="0"/>
          </a:p>
        </p:txBody>
      </p:sp>
      <p:sp>
        <p:nvSpPr>
          <p:cNvPr id="3" name="内容占位符 2"/>
          <p:cNvSpPr>
            <a:spLocks noGrp="1"/>
          </p:cNvSpPr>
          <p:nvPr>
            <p:ph sz="quarter" idx="1"/>
          </p:nvPr>
        </p:nvSpPr>
        <p:spPr>
          <a:xfrm>
            <a:off x="457200" y="1219200"/>
            <a:ext cx="3521315" cy="5410200"/>
          </a:xfrm>
        </p:spPr>
        <p:txBody>
          <a:bodyPr>
            <a:normAutofit fontScale="77500" lnSpcReduction="20000"/>
          </a:bodyPr>
          <a:lstStyle/>
          <a:p>
            <a:r>
              <a:rPr lang="en-US" altLang="zh-CN" dirty="0"/>
              <a:t>CPU+MIC</a:t>
            </a:r>
            <a:r>
              <a:rPr lang="zh-CN" altLang="en-US" dirty="0"/>
              <a:t>：基于</a:t>
            </a:r>
            <a:r>
              <a:rPr lang="en-US" altLang="zh-CN" dirty="0"/>
              <a:t>X86</a:t>
            </a:r>
            <a:r>
              <a:rPr lang="zh-CN" altLang="en-US" dirty="0"/>
              <a:t>架构的异构模式</a:t>
            </a:r>
            <a:endParaRPr lang="en-US" altLang="zh-CN" dirty="0"/>
          </a:p>
          <a:p>
            <a:pPr lvl="1"/>
            <a:r>
              <a:rPr lang="zh-CN" altLang="en-US" dirty="0"/>
              <a:t>指令集：</a:t>
            </a:r>
            <a:r>
              <a:rPr lang="en-US" altLang="zh-CN" dirty="0"/>
              <a:t>X86+X86</a:t>
            </a:r>
            <a:r>
              <a:rPr lang="zh-CN" altLang="en-US" dirty="0"/>
              <a:t>扩展</a:t>
            </a:r>
            <a:endParaRPr lang="en-US" altLang="zh-CN" dirty="0"/>
          </a:p>
          <a:p>
            <a:pPr lvl="1"/>
            <a:r>
              <a:rPr lang="zh-CN" altLang="en-US" dirty="0"/>
              <a:t>利用已有</a:t>
            </a:r>
            <a:r>
              <a:rPr lang="en-US" altLang="zh-CN" dirty="0"/>
              <a:t>CPU</a:t>
            </a:r>
            <a:r>
              <a:rPr lang="zh-CN" altLang="en-US" dirty="0"/>
              <a:t>软件投资</a:t>
            </a:r>
            <a:endParaRPr lang="en-US" altLang="zh-CN" dirty="0"/>
          </a:p>
          <a:p>
            <a:r>
              <a:rPr lang="zh-CN" altLang="en-US" dirty="0"/>
              <a:t>易编程性</a:t>
            </a:r>
            <a:endParaRPr lang="en-US" altLang="zh-CN" dirty="0"/>
          </a:p>
          <a:p>
            <a:pPr lvl="1"/>
            <a:r>
              <a:rPr lang="zh-CN" altLang="en-US" dirty="0"/>
              <a:t>基于</a:t>
            </a:r>
            <a:r>
              <a:rPr lang="en-US" altLang="zh-CN" dirty="0"/>
              <a:t>X86</a:t>
            </a:r>
            <a:r>
              <a:rPr lang="zh-CN" altLang="en-US" dirty="0"/>
              <a:t>架构，符合工业编程习惯</a:t>
            </a:r>
            <a:endParaRPr lang="en-US" altLang="zh-CN" dirty="0"/>
          </a:p>
          <a:p>
            <a:pPr lvl="1"/>
            <a:r>
              <a:rPr lang="zh-CN" altLang="en-US" dirty="0"/>
              <a:t>可继承和重用原有</a:t>
            </a:r>
            <a:r>
              <a:rPr lang="en-US" altLang="zh-CN" dirty="0"/>
              <a:t>CPU</a:t>
            </a:r>
            <a:r>
              <a:rPr lang="zh-CN" altLang="en-US" dirty="0"/>
              <a:t>代码</a:t>
            </a:r>
            <a:endParaRPr lang="en-US" altLang="zh-CN" dirty="0"/>
          </a:p>
          <a:p>
            <a:r>
              <a:rPr lang="zh-CN" altLang="en-US" dirty="0"/>
              <a:t>应用宽泛性</a:t>
            </a:r>
            <a:endParaRPr lang="en-US" altLang="zh-CN" dirty="0"/>
          </a:p>
          <a:p>
            <a:pPr lvl="1"/>
            <a:r>
              <a:rPr lang="en-US" altLang="zh-CN" dirty="0"/>
              <a:t>MIC</a:t>
            </a:r>
            <a:r>
              <a:rPr lang="zh-CN" altLang="en-US" dirty="0"/>
              <a:t>对</a:t>
            </a:r>
            <a:r>
              <a:rPr lang="en-US" altLang="zh-CN" dirty="0"/>
              <a:t>CPU</a:t>
            </a:r>
            <a:r>
              <a:rPr lang="zh-CN" altLang="en-US" dirty="0"/>
              <a:t>实现应用扩展</a:t>
            </a:r>
            <a:endParaRPr lang="en-US" altLang="zh-CN" dirty="0"/>
          </a:p>
          <a:p>
            <a:pPr lvl="1"/>
            <a:r>
              <a:rPr lang="zh-CN" altLang="en-US" dirty="0"/>
              <a:t>生命科学、石油、金融、</a:t>
            </a:r>
            <a:r>
              <a:rPr lang="en-US" altLang="zh-CN" dirty="0"/>
              <a:t>CFD</a:t>
            </a:r>
            <a:r>
              <a:rPr lang="zh-CN" altLang="en-US" dirty="0"/>
              <a:t>、气象等</a:t>
            </a:r>
            <a:endParaRPr lang="en-US" altLang="zh-CN" dirty="0"/>
          </a:p>
          <a:p>
            <a:r>
              <a:rPr lang="zh-CN" altLang="en-US" dirty="0"/>
              <a:t>良好的生态环境</a:t>
            </a:r>
            <a:endParaRPr lang="en-US" altLang="zh-CN" dirty="0"/>
          </a:p>
          <a:p>
            <a:pPr lvl="1"/>
            <a:r>
              <a:rPr lang="zh-CN" altLang="en-US" dirty="0"/>
              <a:t>已有软件工具链和库支持</a:t>
            </a:r>
            <a:r>
              <a:rPr lang="en-US" altLang="zh-CN" dirty="0"/>
              <a:t>MIC</a:t>
            </a:r>
          </a:p>
          <a:p>
            <a:pPr lvl="1"/>
            <a:r>
              <a:rPr lang="en-US" altLang="zh-CN" dirty="0"/>
              <a:t>MIC</a:t>
            </a:r>
            <a:r>
              <a:rPr lang="zh-CN" altLang="en-US" dirty="0"/>
              <a:t>支持</a:t>
            </a:r>
            <a:r>
              <a:rPr lang="en-US" altLang="zh-CN" dirty="0"/>
              <a:t>TCP/IP</a:t>
            </a:r>
            <a:r>
              <a:rPr lang="zh-CN" altLang="en-US" dirty="0"/>
              <a:t>、</a:t>
            </a:r>
            <a:r>
              <a:rPr lang="en-US" altLang="zh-CN" dirty="0"/>
              <a:t>MPI</a:t>
            </a:r>
            <a:r>
              <a:rPr lang="zh-CN" altLang="en-US" dirty="0"/>
              <a:t>、</a:t>
            </a:r>
            <a:r>
              <a:rPr lang="en-US" altLang="zh-CN" dirty="0" err="1"/>
              <a:t>OpenMP</a:t>
            </a:r>
            <a:endParaRPr lang="en-US" altLang="zh-CN" dirty="0"/>
          </a:p>
          <a:p>
            <a:pPr lvl="1"/>
            <a:r>
              <a:rPr lang="en-US" altLang="zh-CN" dirty="0"/>
              <a:t>CPU</a:t>
            </a:r>
            <a:r>
              <a:rPr lang="zh-CN" altLang="en-US" dirty="0"/>
              <a:t>与</a:t>
            </a:r>
            <a:r>
              <a:rPr lang="en-US" altLang="zh-CN" dirty="0"/>
              <a:t>MIC</a:t>
            </a:r>
            <a:r>
              <a:rPr lang="zh-CN" altLang="en-US" dirty="0"/>
              <a:t>共用相同的编译器</a:t>
            </a:r>
            <a:endParaRPr lang="en-US" altLang="zh-CN" dirty="0"/>
          </a:p>
          <a:p>
            <a:pPr lvl="1"/>
            <a:endParaRPr lang="zh-CN" altLang="en-US" dirty="0"/>
          </a:p>
        </p:txBody>
      </p:sp>
      <p:pic>
        <p:nvPicPr>
          <p:cNvPr id="19" name="Picture 3"/>
          <p:cNvPicPr>
            <a:picLocks noChangeAspect="1" noChangeArrowheads="1"/>
          </p:cNvPicPr>
          <p:nvPr/>
        </p:nvPicPr>
        <p:blipFill>
          <a:blip r:embed="rId3" cstate="print"/>
          <a:srcRect/>
          <a:stretch>
            <a:fillRect/>
          </a:stretch>
        </p:blipFill>
        <p:spPr bwMode="auto">
          <a:xfrm>
            <a:off x="3978515" y="4851064"/>
            <a:ext cx="2703654" cy="1721209"/>
          </a:xfrm>
          <a:prstGeom prst="rect">
            <a:avLst/>
          </a:prstGeom>
          <a:noFill/>
          <a:ln w="9525">
            <a:noFill/>
            <a:miter lim="800000"/>
            <a:headEnd/>
            <a:tailEnd/>
          </a:ln>
          <a:effectLst/>
        </p:spPr>
      </p:pic>
      <p:pic>
        <p:nvPicPr>
          <p:cNvPr id="20" name="Picture 2"/>
          <p:cNvPicPr>
            <a:picLocks noChangeAspect="1" noChangeArrowheads="1"/>
          </p:cNvPicPr>
          <p:nvPr/>
        </p:nvPicPr>
        <p:blipFill>
          <a:blip r:embed="rId4" cstate="print"/>
          <a:srcRect/>
          <a:stretch>
            <a:fillRect/>
          </a:stretch>
        </p:blipFill>
        <p:spPr bwMode="auto">
          <a:xfrm>
            <a:off x="6748111" y="4857761"/>
            <a:ext cx="2329946" cy="1714512"/>
          </a:xfrm>
          <a:prstGeom prst="rect">
            <a:avLst/>
          </a:prstGeom>
          <a:noFill/>
          <a:ln w="9525">
            <a:noFill/>
            <a:miter lim="800000"/>
            <a:headEnd/>
            <a:tailEnd/>
          </a:ln>
          <a:effectLst/>
        </p:spPr>
      </p:pic>
      <p:pic>
        <p:nvPicPr>
          <p:cNvPr id="23" name="Picture 3" descr="http://www.nvidia.cn/docs/IO/43607/comp-finance-feature-cn.jpg">
            <a:hlinkClick r:id="rId5"/>
          </p:cNvPr>
          <p:cNvPicPr>
            <a:picLocks noChangeAspect="1" noChangeArrowheads="1"/>
          </p:cNvPicPr>
          <p:nvPr/>
        </p:nvPicPr>
        <p:blipFill>
          <a:blip r:embed="rId6" cstate="print"/>
          <a:srcRect/>
          <a:stretch>
            <a:fillRect/>
          </a:stretch>
        </p:blipFill>
        <p:spPr bwMode="auto">
          <a:xfrm>
            <a:off x="6847026" y="3286124"/>
            <a:ext cx="2077197" cy="1500198"/>
          </a:xfrm>
          <a:prstGeom prst="rect">
            <a:avLst/>
          </a:prstGeom>
          <a:noFill/>
        </p:spPr>
      </p:pic>
      <p:pic>
        <p:nvPicPr>
          <p:cNvPr id="24" name="Picture 4" descr="http://www.nvidia.cn/docs/IO/43607/comp-fluid-dynamics-feature-cn.jpg">
            <a:hlinkClick r:id="rId7"/>
          </p:cNvPr>
          <p:cNvPicPr>
            <a:picLocks noChangeAspect="1" noChangeArrowheads="1"/>
          </p:cNvPicPr>
          <p:nvPr/>
        </p:nvPicPr>
        <p:blipFill>
          <a:blip r:embed="rId8" cstate="print"/>
          <a:srcRect/>
          <a:stretch>
            <a:fillRect/>
          </a:stretch>
        </p:blipFill>
        <p:spPr bwMode="auto">
          <a:xfrm>
            <a:off x="6715140" y="1000108"/>
            <a:ext cx="2044226" cy="1450930"/>
          </a:xfrm>
          <a:prstGeom prst="rect">
            <a:avLst/>
          </a:prstGeom>
          <a:noFill/>
        </p:spPr>
      </p:pic>
      <p:pic>
        <p:nvPicPr>
          <p:cNvPr id="25" name="Picture 8" descr="http://www.nvidia.cn/docs/IO/43607/life-sciences-feature-cn.jpg">
            <a:hlinkClick r:id="rId9"/>
          </p:cNvPr>
          <p:cNvPicPr>
            <a:picLocks noChangeAspect="1" noChangeArrowheads="1"/>
          </p:cNvPicPr>
          <p:nvPr/>
        </p:nvPicPr>
        <p:blipFill>
          <a:blip r:embed="rId10" cstate="print"/>
          <a:srcRect/>
          <a:stretch>
            <a:fillRect/>
          </a:stretch>
        </p:blipFill>
        <p:spPr bwMode="auto">
          <a:xfrm>
            <a:off x="4198902" y="1022278"/>
            <a:ext cx="2186524" cy="1500198"/>
          </a:xfrm>
          <a:prstGeom prst="rect">
            <a:avLst/>
          </a:prstGeom>
          <a:noFill/>
        </p:spPr>
      </p:pic>
      <p:pic>
        <p:nvPicPr>
          <p:cNvPr id="26" name="Picture 9" descr="http://www.nvidia.cn/docs/IO/43607/oil-n-gas-feature-cn.jpg">
            <a:hlinkClick r:id="rId11"/>
          </p:cNvPr>
          <p:cNvPicPr>
            <a:picLocks noChangeAspect="1" noChangeArrowheads="1"/>
          </p:cNvPicPr>
          <p:nvPr/>
        </p:nvPicPr>
        <p:blipFill>
          <a:blip r:embed="rId12" cstate="print"/>
          <a:srcRect/>
          <a:stretch>
            <a:fillRect/>
          </a:stretch>
        </p:blipFill>
        <p:spPr bwMode="auto">
          <a:xfrm>
            <a:off x="4110401" y="3286124"/>
            <a:ext cx="2077197" cy="1500198"/>
          </a:xfrm>
          <a:prstGeom prst="rect">
            <a:avLst/>
          </a:prstGeom>
          <a:noFill/>
        </p:spPr>
      </p:pic>
      <p:pic>
        <p:nvPicPr>
          <p:cNvPr id="27" name="Picture 2"/>
          <p:cNvPicPr>
            <a:picLocks noChangeAspect="1" noChangeArrowheads="1"/>
          </p:cNvPicPr>
          <p:nvPr/>
        </p:nvPicPr>
        <p:blipFill>
          <a:blip r:embed="rId13" cstate="print"/>
          <a:srcRect/>
          <a:stretch>
            <a:fillRect/>
          </a:stretch>
        </p:blipFill>
        <p:spPr bwMode="auto">
          <a:xfrm>
            <a:off x="5092247" y="2308162"/>
            <a:ext cx="2216378" cy="1490776"/>
          </a:xfrm>
          <a:prstGeom prst="rect">
            <a:avLst/>
          </a:prstGeom>
          <a:noFill/>
          <a:ln w="9525">
            <a:noFill/>
            <a:miter lim="800000"/>
            <a:headEnd/>
            <a:tailEnd/>
          </a:ln>
          <a:effectLst/>
        </p:spPr>
      </p:pic>
    </p:spTree>
    <p:extLst>
      <p:ext uri="{BB962C8B-B14F-4D97-AF65-F5344CB8AC3E}">
        <p14:creationId xmlns:p14="http://schemas.microsoft.com/office/powerpoint/2010/main" val="3947654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0"/>
            <a:ext cx="8064822" cy="871537"/>
          </a:xfrm>
        </p:spPr>
        <p:txBody>
          <a:bodyPr>
            <a:normAutofit fontScale="90000"/>
          </a:bodyPr>
          <a:lstStyle/>
          <a:p>
            <a:r>
              <a:rPr lang="en-US" altLang="zh-CN" dirty="0"/>
              <a:t>ARM</a:t>
            </a:r>
            <a:r>
              <a:rPr lang="zh-CN" altLang="en-US" dirty="0"/>
              <a:t>处理器进入服务器领域</a:t>
            </a:r>
            <a:r>
              <a:rPr lang="en-US" altLang="zh-CN" dirty="0"/>
              <a:t>-ARM V8 ARCH</a:t>
            </a:r>
            <a:endParaRPr lang="zh-CN" altLang="en-US" dirty="0"/>
          </a:p>
        </p:txBody>
      </p:sp>
      <p:sp>
        <p:nvSpPr>
          <p:cNvPr id="4" name="TextBox 3"/>
          <p:cNvSpPr txBox="1"/>
          <p:nvPr/>
        </p:nvSpPr>
        <p:spPr>
          <a:xfrm>
            <a:off x="1259632" y="5229200"/>
            <a:ext cx="7632848" cy="923330"/>
          </a:xfrm>
          <a:prstGeom prst="rect">
            <a:avLst/>
          </a:prstGeom>
          <a:noFill/>
        </p:spPr>
        <p:txBody>
          <a:bodyPr wrap="square" rtlCol="0">
            <a:spAutoFit/>
          </a:bodyPr>
          <a:lstStyle/>
          <a:p>
            <a:r>
              <a:rPr lang="en-US" altLang="zh-CN" dirty="0"/>
              <a:t>APM</a:t>
            </a:r>
            <a:r>
              <a:rPr lang="zh-CN" altLang="en-US" dirty="0"/>
              <a:t>、</a:t>
            </a:r>
            <a:r>
              <a:rPr lang="en-US" altLang="zh-CN" dirty="0" err="1"/>
              <a:t>caxedal</a:t>
            </a:r>
            <a:r>
              <a:rPr lang="zh-CN" altLang="en-US" dirty="0"/>
              <a:t>、</a:t>
            </a:r>
            <a:r>
              <a:rPr lang="en-US" altLang="zh-CN" dirty="0"/>
              <a:t>Marvell</a:t>
            </a:r>
            <a:r>
              <a:rPr lang="zh-CN" altLang="en-US" dirty="0"/>
              <a:t>在</a:t>
            </a:r>
            <a:r>
              <a:rPr lang="en-US" altLang="zh-CN" dirty="0"/>
              <a:t>2013/2014</a:t>
            </a:r>
            <a:r>
              <a:rPr lang="zh-CN" altLang="en-US" dirty="0"/>
              <a:t>年均有推出</a:t>
            </a:r>
            <a:r>
              <a:rPr lang="en-US" altLang="zh-CN" dirty="0"/>
              <a:t>ARM 64</a:t>
            </a:r>
            <a:r>
              <a:rPr lang="zh-CN" altLang="en-US" dirty="0"/>
              <a:t>处理器的计划</a:t>
            </a:r>
            <a:endParaRPr lang="en-US" altLang="zh-CN" dirty="0"/>
          </a:p>
          <a:p>
            <a:r>
              <a:rPr lang="en-US" altLang="zh-CN" dirty="0"/>
              <a:t>2012</a:t>
            </a:r>
            <a:r>
              <a:rPr lang="zh-CN" altLang="en-US" dirty="0"/>
              <a:t>年</a:t>
            </a:r>
            <a:r>
              <a:rPr lang="en-US" altLang="zh-CN" dirty="0"/>
              <a:t>10</a:t>
            </a:r>
            <a:r>
              <a:rPr lang="zh-CN" altLang="en-US" dirty="0"/>
              <a:t>月</a:t>
            </a:r>
            <a:r>
              <a:rPr lang="en-US" altLang="zh-CN" dirty="0"/>
              <a:t>31</a:t>
            </a:r>
            <a:r>
              <a:rPr lang="zh-CN" altLang="en-US" dirty="0"/>
              <a:t>日，华为成为</a:t>
            </a:r>
            <a:r>
              <a:rPr lang="en-US" altLang="zh-CN" dirty="0"/>
              <a:t>ARM 64</a:t>
            </a:r>
            <a:r>
              <a:rPr lang="zh-CN" altLang="en-US" dirty="0"/>
              <a:t>首批合作伙伴，推出基于</a:t>
            </a:r>
            <a:r>
              <a:rPr lang="en-US" altLang="zh-CN" dirty="0"/>
              <a:t>ARM64</a:t>
            </a:r>
            <a:r>
              <a:rPr lang="zh-CN" altLang="en-US" dirty="0"/>
              <a:t>的众核处理器</a:t>
            </a:r>
          </a:p>
        </p:txBody>
      </p:sp>
      <p:pic>
        <p:nvPicPr>
          <p:cNvPr id="5" name="Picture 6" descr="http://t2.gstatic.com/images?q=tbn:ANd9GcSn1-RCKkEvik_ee_otw_icCJQrRJbk_F-jidQoZKzmOfRyvuUish7byrk">
            <a:hlinkClick r:id="rId2"/>
          </p:cNvPr>
          <p:cNvPicPr>
            <a:picLocks noChangeAspect="1" noChangeArrowheads="1"/>
          </p:cNvPicPr>
          <p:nvPr/>
        </p:nvPicPr>
        <p:blipFill>
          <a:blip r:embed="rId3" cstate="print"/>
          <a:srcRect/>
          <a:stretch>
            <a:fillRect/>
          </a:stretch>
        </p:blipFill>
        <p:spPr bwMode="auto">
          <a:xfrm>
            <a:off x="395536" y="5445224"/>
            <a:ext cx="792088" cy="493432"/>
          </a:xfrm>
          <a:prstGeom prst="rect">
            <a:avLst/>
          </a:prstGeom>
          <a:noFill/>
        </p:spPr>
      </p:pic>
      <p:pic>
        <p:nvPicPr>
          <p:cNvPr id="89090" name="Picture 2"/>
          <p:cNvPicPr>
            <a:picLocks noChangeAspect="1" noChangeArrowheads="1"/>
          </p:cNvPicPr>
          <p:nvPr/>
        </p:nvPicPr>
        <p:blipFill>
          <a:blip r:embed="rId4" cstate="print"/>
          <a:srcRect/>
          <a:stretch>
            <a:fillRect/>
          </a:stretch>
        </p:blipFill>
        <p:spPr bwMode="auto">
          <a:xfrm>
            <a:off x="899592" y="980728"/>
            <a:ext cx="6163022" cy="4005964"/>
          </a:xfrm>
          <a:prstGeom prst="rect">
            <a:avLst/>
          </a:prstGeom>
          <a:noFill/>
          <a:ln w="9525">
            <a:noFill/>
            <a:miter lim="800000"/>
            <a:headEnd/>
            <a:tailEnd/>
          </a:ln>
        </p:spPr>
      </p:pic>
      <p:sp>
        <p:nvSpPr>
          <p:cNvPr id="7" name="TextBox 6"/>
          <p:cNvSpPr txBox="1"/>
          <p:nvPr/>
        </p:nvSpPr>
        <p:spPr>
          <a:xfrm>
            <a:off x="7236296" y="2060848"/>
            <a:ext cx="1440160" cy="1200329"/>
          </a:xfrm>
          <a:prstGeom prst="rect">
            <a:avLst/>
          </a:prstGeom>
          <a:noFill/>
        </p:spPr>
        <p:txBody>
          <a:bodyPr wrap="square" rtlCol="0">
            <a:spAutoFit/>
          </a:bodyPr>
          <a:lstStyle/>
          <a:p>
            <a:r>
              <a:rPr lang="zh-CN" altLang="en-US" dirty="0"/>
              <a:t>主要特点：</a:t>
            </a:r>
            <a:endParaRPr lang="en-US" altLang="zh-CN" dirty="0"/>
          </a:p>
          <a:p>
            <a:r>
              <a:rPr lang="en-US" altLang="zh-CN" dirty="0"/>
              <a:t>64</a:t>
            </a:r>
            <a:r>
              <a:rPr lang="zh-CN" altLang="en-US" dirty="0"/>
              <a:t>位</a:t>
            </a:r>
            <a:endParaRPr lang="en-US" altLang="zh-CN" dirty="0"/>
          </a:p>
          <a:p>
            <a:r>
              <a:rPr lang="zh-CN" altLang="en-US" dirty="0"/>
              <a:t>大地址空间</a:t>
            </a:r>
            <a:endParaRPr lang="en-US" altLang="zh-CN" dirty="0"/>
          </a:p>
          <a:p>
            <a:r>
              <a:rPr lang="zh-CN" altLang="en-US" dirty="0"/>
              <a:t>虚拟化</a:t>
            </a:r>
          </a:p>
        </p:txBody>
      </p:sp>
      <p:sp>
        <p:nvSpPr>
          <p:cNvPr id="3" name="灯片编号占位符 2"/>
          <p:cNvSpPr>
            <a:spLocks noGrp="1"/>
          </p:cNvSpPr>
          <p:nvPr>
            <p:ph type="sldNum" sz="quarter" idx="12"/>
          </p:nvPr>
        </p:nvSpPr>
        <p:spPr/>
        <p:txBody>
          <a:bodyPr/>
          <a:lstStyle/>
          <a:p>
            <a:pPr>
              <a:defRPr/>
            </a:pPr>
            <a:fld id="{6A351363-8622-4F94-AF08-C4D4F2EA033E}" type="slidenum">
              <a:rPr lang="zh-CN" altLang="en-US" smtClean="0"/>
              <a:pPr>
                <a:defRPr/>
              </a:pPr>
              <a:t>15</a:t>
            </a:fld>
            <a:endParaRPr lang="en-US" altLang="zh-CN"/>
          </a:p>
        </p:txBody>
      </p:sp>
    </p:spTree>
    <p:extLst>
      <p:ext uri="{BB962C8B-B14F-4D97-AF65-F5344CB8AC3E}">
        <p14:creationId xmlns:p14="http://schemas.microsoft.com/office/powerpoint/2010/main" val="3896320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RISC-V</a:t>
            </a:r>
            <a:endParaRPr lang="zh-CN" altLang="en-US" dirty="0"/>
          </a:p>
        </p:txBody>
      </p:sp>
      <p:sp>
        <p:nvSpPr>
          <p:cNvPr id="3" name="灯片编号占位符 2"/>
          <p:cNvSpPr>
            <a:spLocks noGrp="1"/>
          </p:cNvSpPr>
          <p:nvPr>
            <p:ph type="sldNum" sz="quarter" idx="12"/>
          </p:nvPr>
        </p:nvSpPr>
        <p:spPr/>
        <p:txBody>
          <a:bodyPr/>
          <a:lstStyle/>
          <a:p>
            <a:pPr>
              <a:defRPr/>
            </a:pPr>
            <a:fld id="{6A351363-8622-4F94-AF08-C4D4F2EA033E}" type="slidenum">
              <a:rPr lang="zh-CN" altLang="en-US" smtClean="0"/>
              <a:pPr>
                <a:defRPr/>
              </a:pPr>
              <a:t>16</a:t>
            </a:fld>
            <a:endParaRPr lang="en-US" altLang="zh-CN"/>
          </a:p>
        </p:txBody>
      </p:sp>
      <p:pic>
        <p:nvPicPr>
          <p:cNvPr id="18434" name="Picture 2" descr="https://imgsrc.baidu.com/baike/pic/item/fd039245d688d43fa56d04e8701ed21b0ff43be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497" y="1676399"/>
            <a:ext cx="8272080" cy="4572001"/>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https://gss1.bdstatic.com/9vo3dSag_xI4khGkpoWK1HF6hhy/baike/w%3D268%3Bg%3D0/sign=d34add1bd83f8794d3ff4f28ea2069c9/023b5bb5c9ea15ce77dcdeaaba003af33a87b26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4150" y="381000"/>
            <a:ext cx="2552700" cy="169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21168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其它新型处理器</a:t>
            </a:r>
          </a:p>
        </p:txBody>
      </p:sp>
      <p:sp>
        <p:nvSpPr>
          <p:cNvPr id="7" name="Slide Number Placeholder 6"/>
          <p:cNvSpPr>
            <a:spLocks noGrp="1"/>
          </p:cNvSpPr>
          <p:nvPr>
            <p:ph type="sldNum" sz="quarter" idx="12"/>
          </p:nvPr>
        </p:nvSpPr>
        <p:spPr/>
        <p:txBody>
          <a:bodyPr/>
          <a:lstStyle/>
          <a:p>
            <a:fld id="{18BF6305-F144-409A-8411-FF628E1AB8B6}" type="slidenum">
              <a:rPr lang="en-US" smtClean="0"/>
              <a:pPr/>
              <a:t>17</a:t>
            </a:fld>
            <a:endParaRPr lang="en-US"/>
          </a:p>
        </p:txBody>
      </p:sp>
      <p:graphicFrame>
        <p:nvGraphicFramePr>
          <p:cNvPr id="10" name="Content Placeholder 3"/>
          <p:cNvGraphicFramePr>
            <a:graphicFrameLocks noGrp="1"/>
          </p:cNvGraphicFramePr>
          <p:nvPr>
            <p:ph idx="4294967295"/>
            <p:extLst>
              <p:ext uri="{D42A27DB-BD31-4B8C-83A1-F6EECF244321}">
                <p14:modId xmlns:p14="http://schemas.microsoft.com/office/powerpoint/2010/main" val="1233952558"/>
              </p:ext>
            </p:extLst>
          </p:nvPr>
        </p:nvGraphicFramePr>
        <p:xfrm>
          <a:off x="1219200" y="1920875"/>
          <a:ext cx="7143750" cy="24431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64221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xfrm>
            <a:off x="224505" y="274262"/>
            <a:ext cx="8696418" cy="822789"/>
          </a:xfrm>
          <a:ln/>
        </p:spPr>
        <p:txBody>
          <a:bodyPr vert="horz" lIns="0" tIns="0" rIns="0" bIns="0" rtlCol="0" anchor="t">
            <a:normAutofit/>
          </a:bodyPr>
          <a:lstStyle/>
          <a:p>
            <a:pPr algn="l">
              <a:lnSpc>
                <a:spcPct val="95000"/>
              </a:lnSpc>
              <a:tabLst>
                <a:tab pos="0" algn="l"/>
                <a:tab pos="822777" algn="l"/>
                <a:tab pos="1645554" algn="l"/>
                <a:tab pos="2468331" algn="l"/>
                <a:tab pos="3291108" algn="l"/>
                <a:tab pos="4113886" algn="l"/>
                <a:tab pos="4936663" algn="l"/>
                <a:tab pos="5759440" algn="l"/>
                <a:tab pos="6582217" algn="l"/>
                <a:tab pos="7404994" algn="l"/>
                <a:tab pos="8227771" algn="l"/>
                <a:tab pos="9050548" algn="l"/>
              </a:tabLst>
            </a:pPr>
            <a:r>
              <a:rPr lang="en-US" sz="3869">
                <a:latin typeface="Arial" panose="020B0604020202020204" pitchFamily="34" charset="0"/>
              </a:rPr>
              <a:t>GPU Architecture</a:t>
            </a:r>
          </a:p>
        </p:txBody>
      </p:sp>
      <p:sp>
        <p:nvSpPr>
          <p:cNvPr id="2" name="灯片编号占位符 1"/>
          <p:cNvSpPr>
            <a:spLocks noGrp="1"/>
          </p:cNvSpPr>
          <p:nvPr>
            <p:ph type="sldNum" sz="quarter" idx="12"/>
          </p:nvPr>
        </p:nvSpPr>
        <p:spPr/>
        <p:txBody>
          <a:bodyPr/>
          <a:lstStyle/>
          <a:p>
            <a:pPr>
              <a:defRPr/>
            </a:pPr>
            <a:fld id="{6A351363-8622-4F94-AF08-C4D4F2EA033E}" type="slidenum">
              <a:rPr lang="zh-CN" altLang="en-US" smtClean="0"/>
              <a:pPr>
                <a:defRPr/>
              </a:pPr>
              <a:t>18</a:t>
            </a:fld>
            <a:endParaRPr lang="en-US" altLang="zh-CN"/>
          </a:p>
        </p:txBody>
      </p:sp>
      <p:pic>
        <p:nvPicPr>
          <p:cNvPr id="4" name="图片 3"/>
          <p:cNvPicPr>
            <a:picLocks noChangeAspect="1"/>
          </p:cNvPicPr>
          <p:nvPr/>
        </p:nvPicPr>
        <p:blipFill>
          <a:blip r:embed="rId3"/>
          <a:stretch>
            <a:fillRect/>
          </a:stretch>
        </p:blipFill>
        <p:spPr>
          <a:xfrm>
            <a:off x="-152400" y="834008"/>
            <a:ext cx="9386220" cy="6023992"/>
          </a:xfrm>
          <a:prstGeom prst="rect">
            <a:avLst/>
          </a:prstGeom>
        </p:spPr>
      </p:pic>
      <p:sp>
        <p:nvSpPr>
          <p:cNvPr id="3" name="矩形 2"/>
          <p:cNvSpPr/>
          <p:nvPr/>
        </p:nvSpPr>
        <p:spPr>
          <a:xfrm>
            <a:off x="152400" y="3022576"/>
            <a:ext cx="8991600" cy="1200329"/>
          </a:xfrm>
          <a:prstGeom prst="rect">
            <a:avLst/>
          </a:prstGeom>
        </p:spPr>
        <p:txBody>
          <a:bodyPr wrap="square">
            <a:spAutoFit/>
          </a:bodyPr>
          <a:lstStyle/>
          <a:p>
            <a:r>
              <a:rPr lang="en-US" altLang="zh-CN" sz="2400" b="1" dirty="0">
                <a:solidFill>
                  <a:srgbClr val="FFFF00"/>
                </a:solidFill>
                <a:latin typeface="Microsoft Yahei" panose="020B0503020204020204" pitchFamily="34" charset="-122"/>
                <a:ea typeface="Microsoft Yahei" panose="020B0503020204020204" pitchFamily="34" charset="-122"/>
              </a:rPr>
              <a:t>Volta GV100 </a:t>
            </a:r>
            <a:r>
              <a:rPr lang="zh-CN" altLang="en-US" sz="2400" b="1" dirty="0">
                <a:solidFill>
                  <a:srgbClr val="FFFF00"/>
                </a:solidFill>
                <a:latin typeface="Microsoft Yahei" panose="020B0503020204020204" pitchFamily="34" charset="-122"/>
                <a:ea typeface="Microsoft Yahei" panose="020B0503020204020204" pitchFamily="34" charset="-122"/>
              </a:rPr>
              <a:t>中总共包含了 </a:t>
            </a:r>
            <a:r>
              <a:rPr lang="en-US" altLang="zh-CN" sz="2400" b="1" dirty="0">
                <a:solidFill>
                  <a:srgbClr val="FFFF00"/>
                </a:solidFill>
                <a:latin typeface="Microsoft Yahei" panose="020B0503020204020204" pitchFamily="34" charset="-122"/>
                <a:ea typeface="Microsoft Yahei" panose="020B0503020204020204" pitchFamily="34" charset="-122"/>
              </a:rPr>
              <a:t>5376 </a:t>
            </a:r>
            <a:r>
              <a:rPr lang="zh-CN" altLang="en-US" sz="2400" b="1" dirty="0">
                <a:solidFill>
                  <a:srgbClr val="FFFF00"/>
                </a:solidFill>
                <a:latin typeface="Microsoft Yahei" panose="020B0503020204020204" pitchFamily="34" charset="-122"/>
                <a:ea typeface="Microsoft Yahei" panose="020B0503020204020204" pitchFamily="34" charset="-122"/>
              </a:rPr>
              <a:t>个 </a:t>
            </a:r>
            <a:r>
              <a:rPr lang="en-US" altLang="zh-CN" sz="2400" b="1" dirty="0">
                <a:solidFill>
                  <a:srgbClr val="FFFF00"/>
                </a:solidFill>
                <a:latin typeface="Microsoft Yahei" panose="020B0503020204020204" pitchFamily="34" charset="-122"/>
                <a:ea typeface="Microsoft Yahei" panose="020B0503020204020204" pitchFamily="34" charset="-122"/>
              </a:rPr>
              <a:t>FP32 </a:t>
            </a:r>
            <a:r>
              <a:rPr lang="zh-CN" altLang="en-US" sz="2400" b="1" dirty="0">
                <a:solidFill>
                  <a:srgbClr val="FFFF00"/>
                </a:solidFill>
                <a:latin typeface="Microsoft Yahei" panose="020B0503020204020204" pitchFamily="34" charset="-122"/>
                <a:ea typeface="Microsoft Yahei" panose="020B0503020204020204" pitchFamily="34" charset="-122"/>
              </a:rPr>
              <a:t>核、</a:t>
            </a:r>
            <a:r>
              <a:rPr lang="en-US" altLang="zh-CN" sz="2400" b="1" dirty="0">
                <a:solidFill>
                  <a:srgbClr val="FFFF00"/>
                </a:solidFill>
                <a:latin typeface="Microsoft Yahei" panose="020B0503020204020204" pitchFamily="34" charset="-122"/>
                <a:ea typeface="Microsoft Yahei" panose="020B0503020204020204" pitchFamily="34" charset="-122"/>
              </a:rPr>
              <a:t>5376 </a:t>
            </a:r>
            <a:r>
              <a:rPr lang="zh-CN" altLang="en-US" sz="2400" b="1" dirty="0">
                <a:solidFill>
                  <a:srgbClr val="FFFF00"/>
                </a:solidFill>
                <a:latin typeface="Microsoft Yahei" panose="020B0503020204020204" pitchFamily="34" charset="-122"/>
                <a:ea typeface="Microsoft Yahei" panose="020B0503020204020204" pitchFamily="34" charset="-122"/>
              </a:rPr>
              <a:t>个 </a:t>
            </a:r>
            <a:r>
              <a:rPr lang="en-US" altLang="zh-CN" sz="2400" b="1" dirty="0">
                <a:solidFill>
                  <a:srgbClr val="FFFF00"/>
                </a:solidFill>
                <a:latin typeface="Microsoft Yahei" panose="020B0503020204020204" pitchFamily="34" charset="-122"/>
                <a:ea typeface="Microsoft Yahei" panose="020B0503020204020204" pitchFamily="34" charset="-122"/>
              </a:rPr>
              <a:t>INT32 </a:t>
            </a:r>
            <a:r>
              <a:rPr lang="zh-CN" altLang="en-US" sz="2400" b="1" dirty="0">
                <a:solidFill>
                  <a:srgbClr val="FFFF00"/>
                </a:solidFill>
                <a:latin typeface="Microsoft Yahei" panose="020B0503020204020204" pitchFamily="34" charset="-122"/>
                <a:ea typeface="Microsoft Yahei" panose="020B0503020204020204" pitchFamily="34" charset="-122"/>
              </a:rPr>
              <a:t>核、</a:t>
            </a:r>
            <a:r>
              <a:rPr lang="en-US" altLang="zh-CN" sz="2400" b="1" dirty="0">
                <a:solidFill>
                  <a:srgbClr val="FFFF00"/>
                </a:solidFill>
                <a:latin typeface="Microsoft Yahei" panose="020B0503020204020204" pitchFamily="34" charset="-122"/>
                <a:ea typeface="Microsoft Yahei" panose="020B0503020204020204" pitchFamily="34" charset="-122"/>
              </a:rPr>
              <a:t>2688 </a:t>
            </a:r>
            <a:r>
              <a:rPr lang="zh-CN" altLang="en-US" sz="2400" b="1" dirty="0">
                <a:solidFill>
                  <a:srgbClr val="FFFF00"/>
                </a:solidFill>
                <a:latin typeface="Microsoft Yahei" panose="020B0503020204020204" pitchFamily="34" charset="-122"/>
                <a:ea typeface="Microsoft Yahei" panose="020B0503020204020204" pitchFamily="34" charset="-122"/>
              </a:rPr>
              <a:t>个 </a:t>
            </a:r>
            <a:r>
              <a:rPr lang="en-US" altLang="zh-CN" sz="2400" b="1" dirty="0">
                <a:solidFill>
                  <a:srgbClr val="FFFF00"/>
                </a:solidFill>
                <a:latin typeface="Microsoft Yahei" panose="020B0503020204020204" pitchFamily="34" charset="-122"/>
                <a:ea typeface="Microsoft Yahei" panose="020B0503020204020204" pitchFamily="34" charset="-122"/>
              </a:rPr>
              <a:t>FP64 </a:t>
            </a:r>
            <a:r>
              <a:rPr lang="zh-CN" altLang="en-US" sz="2400" b="1" dirty="0">
                <a:solidFill>
                  <a:srgbClr val="FFFF00"/>
                </a:solidFill>
                <a:latin typeface="Microsoft Yahei" panose="020B0503020204020204" pitchFamily="34" charset="-122"/>
                <a:ea typeface="Microsoft Yahei" panose="020B0503020204020204" pitchFamily="34" charset="-122"/>
              </a:rPr>
              <a:t>核、</a:t>
            </a:r>
            <a:r>
              <a:rPr lang="en-US" altLang="zh-CN" sz="2400" b="1" dirty="0">
                <a:solidFill>
                  <a:srgbClr val="FFFF00"/>
                </a:solidFill>
                <a:latin typeface="Microsoft Yahei" panose="020B0503020204020204" pitchFamily="34" charset="-122"/>
                <a:ea typeface="Microsoft Yahei" panose="020B0503020204020204" pitchFamily="34" charset="-122"/>
              </a:rPr>
              <a:t>672 </a:t>
            </a:r>
            <a:r>
              <a:rPr lang="zh-CN" altLang="en-US" sz="2400" b="1" dirty="0">
                <a:solidFill>
                  <a:srgbClr val="FFFF00"/>
                </a:solidFill>
                <a:latin typeface="Microsoft Yahei" panose="020B0503020204020204" pitchFamily="34" charset="-122"/>
                <a:ea typeface="Microsoft Yahei" panose="020B0503020204020204" pitchFamily="34" charset="-122"/>
              </a:rPr>
              <a:t>个 </a:t>
            </a:r>
            <a:r>
              <a:rPr lang="en-US" altLang="zh-CN" sz="2400" b="1" dirty="0">
                <a:solidFill>
                  <a:srgbClr val="FFFF00"/>
                </a:solidFill>
                <a:latin typeface="Microsoft Yahei" panose="020B0503020204020204" pitchFamily="34" charset="-122"/>
                <a:ea typeface="Microsoft Yahei" panose="020B0503020204020204" pitchFamily="34" charset="-122"/>
              </a:rPr>
              <a:t>Tensor Core </a:t>
            </a:r>
            <a:r>
              <a:rPr lang="zh-CN" altLang="en-US" sz="2400" b="1" dirty="0">
                <a:solidFill>
                  <a:srgbClr val="FFFF00"/>
                </a:solidFill>
                <a:latin typeface="Microsoft Yahei" panose="020B0503020204020204" pitchFamily="34" charset="-122"/>
                <a:ea typeface="Microsoft Yahei" panose="020B0503020204020204" pitchFamily="34" charset="-122"/>
              </a:rPr>
              <a:t>以及 </a:t>
            </a:r>
            <a:r>
              <a:rPr lang="en-US" altLang="zh-CN" sz="2400" b="1" dirty="0">
                <a:solidFill>
                  <a:srgbClr val="FFFF00"/>
                </a:solidFill>
                <a:latin typeface="Microsoft Yahei" panose="020B0503020204020204" pitchFamily="34" charset="-122"/>
                <a:ea typeface="Microsoft Yahei" panose="020B0503020204020204" pitchFamily="34" charset="-122"/>
              </a:rPr>
              <a:t>336 </a:t>
            </a:r>
            <a:r>
              <a:rPr lang="zh-CN" altLang="en-US" sz="2400" b="1" dirty="0">
                <a:solidFill>
                  <a:srgbClr val="FFFF00"/>
                </a:solidFill>
                <a:latin typeface="Microsoft Yahei" panose="020B0503020204020204" pitchFamily="34" charset="-122"/>
                <a:ea typeface="Microsoft Yahei" panose="020B0503020204020204" pitchFamily="34" charset="-122"/>
              </a:rPr>
              <a:t>个纹理单元</a:t>
            </a:r>
            <a:endParaRPr lang="zh-CN" altLang="en-US" sz="2400" dirty="0">
              <a:solidFill>
                <a:srgbClr val="FFFF00"/>
              </a:solidFill>
            </a:endParaRPr>
          </a:p>
        </p:txBody>
      </p:sp>
      <p:pic>
        <p:nvPicPr>
          <p:cNvPr id="5" name="图片 4"/>
          <p:cNvPicPr>
            <a:picLocks noChangeAspect="1"/>
          </p:cNvPicPr>
          <p:nvPr/>
        </p:nvPicPr>
        <p:blipFill>
          <a:blip r:embed="rId4"/>
          <a:stretch>
            <a:fillRect/>
          </a:stretch>
        </p:blipFill>
        <p:spPr>
          <a:xfrm>
            <a:off x="4369260" y="119848"/>
            <a:ext cx="4819650" cy="6738152"/>
          </a:xfrm>
          <a:prstGeom prst="rect">
            <a:avLst/>
          </a:prstGeom>
        </p:spPr>
      </p:pic>
      <p:sp>
        <p:nvSpPr>
          <p:cNvPr id="6" name="矩形 5"/>
          <p:cNvSpPr/>
          <p:nvPr/>
        </p:nvSpPr>
        <p:spPr>
          <a:xfrm>
            <a:off x="4575172" y="543297"/>
            <a:ext cx="4572000" cy="923330"/>
          </a:xfrm>
          <a:prstGeom prst="rect">
            <a:avLst/>
          </a:prstGeom>
        </p:spPr>
        <p:txBody>
          <a:bodyPr>
            <a:spAutoFit/>
          </a:bodyPr>
          <a:lstStyle/>
          <a:p>
            <a:r>
              <a:rPr lang="zh-CN" altLang="en-US" b="1" dirty="0">
                <a:solidFill>
                  <a:srgbClr val="FFFF00"/>
                </a:solidFill>
                <a:latin typeface="Microsoft Yahei" panose="020B0503020204020204" pitchFamily="34" charset="-122"/>
                <a:ea typeface="Microsoft Yahei" panose="020B0503020204020204" pitchFamily="34" charset="-122"/>
              </a:rPr>
              <a:t>每个 </a:t>
            </a:r>
            <a:r>
              <a:rPr lang="en-US" altLang="zh-CN" b="1" dirty="0">
                <a:solidFill>
                  <a:srgbClr val="FFFF00"/>
                </a:solidFill>
                <a:latin typeface="Microsoft Yahei" panose="020B0503020204020204" pitchFamily="34" charset="-122"/>
                <a:ea typeface="Microsoft Yahei" panose="020B0503020204020204" pitchFamily="34" charset="-122"/>
              </a:rPr>
              <a:t>SM </a:t>
            </a:r>
            <a:r>
              <a:rPr lang="zh-CN" altLang="en-US" b="1" dirty="0">
                <a:solidFill>
                  <a:srgbClr val="FFFF00"/>
                </a:solidFill>
                <a:latin typeface="Microsoft Yahei" panose="020B0503020204020204" pitchFamily="34" charset="-122"/>
                <a:ea typeface="Microsoft Yahei" panose="020B0503020204020204" pitchFamily="34" charset="-122"/>
              </a:rPr>
              <a:t>有 </a:t>
            </a:r>
            <a:r>
              <a:rPr lang="en-US" altLang="zh-CN" b="1" dirty="0">
                <a:solidFill>
                  <a:srgbClr val="FFFF00"/>
                </a:solidFill>
                <a:latin typeface="Microsoft Yahei" panose="020B0503020204020204" pitchFamily="34" charset="-122"/>
                <a:ea typeface="Microsoft Yahei" panose="020B0503020204020204" pitchFamily="34" charset="-122"/>
              </a:rPr>
              <a:t>64 </a:t>
            </a:r>
            <a:r>
              <a:rPr lang="zh-CN" altLang="en-US" b="1" dirty="0">
                <a:solidFill>
                  <a:srgbClr val="FFFF00"/>
                </a:solidFill>
                <a:latin typeface="Microsoft Yahei" panose="020B0503020204020204" pitchFamily="34" charset="-122"/>
                <a:ea typeface="Microsoft Yahei" panose="020B0503020204020204" pitchFamily="34" charset="-122"/>
              </a:rPr>
              <a:t>个 </a:t>
            </a:r>
            <a:r>
              <a:rPr lang="en-US" altLang="zh-CN" b="1" dirty="0">
                <a:solidFill>
                  <a:srgbClr val="FFFF00"/>
                </a:solidFill>
                <a:latin typeface="Microsoft Yahei" panose="020B0503020204020204" pitchFamily="34" charset="-122"/>
                <a:ea typeface="Microsoft Yahei" panose="020B0503020204020204" pitchFamily="34" charset="-122"/>
              </a:rPr>
              <a:t>FP32 </a:t>
            </a:r>
            <a:r>
              <a:rPr lang="zh-CN" altLang="en-US" b="1" dirty="0">
                <a:solidFill>
                  <a:srgbClr val="FFFF00"/>
                </a:solidFill>
                <a:latin typeface="Microsoft Yahei" panose="020B0503020204020204" pitchFamily="34" charset="-122"/>
                <a:ea typeface="Microsoft Yahei" panose="020B0503020204020204" pitchFamily="34" charset="-122"/>
              </a:rPr>
              <a:t>核、</a:t>
            </a:r>
            <a:r>
              <a:rPr lang="en-US" altLang="zh-CN" b="1" dirty="0">
                <a:solidFill>
                  <a:srgbClr val="FFFF00"/>
                </a:solidFill>
                <a:latin typeface="Microsoft Yahei" panose="020B0503020204020204" pitchFamily="34" charset="-122"/>
                <a:ea typeface="Microsoft Yahei" panose="020B0503020204020204" pitchFamily="34" charset="-122"/>
              </a:rPr>
              <a:t>64 </a:t>
            </a:r>
            <a:r>
              <a:rPr lang="zh-CN" altLang="en-US" b="1" dirty="0">
                <a:solidFill>
                  <a:srgbClr val="FFFF00"/>
                </a:solidFill>
                <a:latin typeface="Microsoft Yahei" panose="020B0503020204020204" pitchFamily="34" charset="-122"/>
                <a:ea typeface="Microsoft Yahei" panose="020B0503020204020204" pitchFamily="34" charset="-122"/>
              </a:rPr>
              <a:t>个 </a:t>
            </a:r>
            <a:r>
              <a:rPr lang="en-US" altLang="zh-CN" b="1" dirty="0">
                <a:solidFill>
                  <a:srgbClr val="FFFF00"/>
                </a:solidFill>
                <a:latin typeface="Microsoft Yahei" panose="020B0503020204020204" pitchFamily="34" charset="-122"/>
                <a:ea typeface="Microsoft Yahei" panose="020B0503020204020204" pitchFamily="34" charset="-122"/>
              </a:rPr>
              <a:t>INT32 </a:t>
            </a:r>
            <a:r>
              <a:rPr lang="zh-CN" altLang="en-US" b="1" dirty="0">
                <a:solidFill>
                  <a:srgbClr val="FFFF00"/>
                </a:solidFill>
                <a:latin typeface="Microsoft Yahei" panose="020B0503020204020204" pitchFamily="34" charset="-122"/>
                <a:ea typeface="Microsoft Yahei" panose="020B0503020204020204" pitchFamily="34" charset="-122"/>
              </a:rPr>
              <a:t>核、</a:t>
            </a:r>
            <a:r>
              <a:rPr lang="en-US" altLang="zh-CN" b="1" dirty="0">
                <a:solidFill>
                  <a:srgbClr val="FFFF00"/>
                </a:solidFill>
                <a:latin typeface="Microsoft Yahei" panose="020B0503020204020204" pitchFamily="34" charset="-122"/>
                <a:ea typeface="Microsoft Yahei" panose="020B0503020204020204" pitchFamily="34" charset="-122"/>
              </a:rPr>
              <a:t>32 </a:t>
            </a:r>
            <a:r>
              <a:rPr lang="zh-CN" altLang="en-US" b="1" dirty="0">
                <a:solidFill>
                  <a:srgbClr val="FFFF00"/>
                </a:solidFill>
                <a:latin typeface="Microsoft Yahei" panose="020B0503020204020204" pitchFamily="34" charset="-122"/>
                <a:ea typeface="Microsoft Yahei" panose="020B0503020204020204" pitchFamily="34" charset="-122"/>
              </a:rPr>
              <a:t>个 </a:t>
            </a:r>
            <a:r>
              <a:rPr lang="en-US" altLang="zh-CN" b="1" dirty="0">
                <a:solidFill>
                  <a:srgbClr val="FFFF00"/>
                </a:solidFill>
                <a:latin typeface="Microsoft Yahei" panose="020B0503020204020204" pitchFamily="34" charset="-122"/>
                <a:ea typeface="Microsoft Yahei" panose="020B0503020204020204" pitchFamily="34" charset="-122"/>
              </a:rPr>
              <a:t>FP64 </a:t>
            </a:r>
            <a:r>
              <a:rPr lang="zh-CN" altLang="en-US" b="1" dirty="0">
                <a:solidFill>
                  <a:srgbClr val="FFFF00"/>
                </a:solidFill>
                <a:latin typeface="Microsoft Yahei" panose="020B0503020204020204" pitchFamily="34" charset="-122"/>
                <a:ea typeface="Microsoft Yahei" panose="020B0503020204020204" pitchFamily="34" charset="-122"/>
              </a:rPr>
              <a:t>核与 </a:t>
            </a:r>
            <a:r>
              <a:rPr lang="en-US" altLang="zh-CN" b="1" dirty="0">
                <a:solidFill>
                  <a:srgbClr val="FFFF00"/>
                </a:solidFill>
                <a:latin typeface="Microsoft Yahei" panose="020B0503020204020204" pitchFamily="34" charset="-122"/>
                <a:ea typeface="Microsoft Yahei" panose="020B0503020204020204" pitchFamily="34" charset="-122"/>
              </a:rPr>
              <a:t>8 </a:t>
            </a:r>
            <a:r>
              <a:rPr lang="zh-CN" altLang="en-US" b="1" dirty="0">
                <a:solidFill>
                  <a:srgbClr val="FFFF00"/>
                </a:solidFill>
                <a:latin typeface="Microsoft Yahei" panose="020B0503020204020204" pitchFamily="34" charset="-122"/>
                <a:ea typeface="Microsoft Yahei" panose="020B0503020204020204" pitchFamily="34" charset="-122"/>
              </a:rPr>
              <a:t>个全新的 </a:t>
            </a:r>
            <a:r>
              <a:rPr lang="en-US" altLang="zh-CN" b="1" dirty="0">
                <a:solidFill>
                  <a:srgbClr val="FFFF00"/>
                </a:solidFill>
                <a:latin typeface="Microsoft Yahei" panose="020B0503020204020204" pitchFamily="34" charset="-122"/>
                <a:ea typeface="Microsoft Yahei" panose="020B0503020204020204" pitchFamily="34" charset="-122"/>
              </a:rPr>
              <a:t>Tensor Core</a:t>
            </a:r>
            <a:endParaRPr lang="zh-CN" altLang="en-US" b="1" dirty="0">
              <a:solidFill>
                <a:srgbClr val="FFFF00"/>
              </a:solidFill>
            </a:endParaRPr>
          </a:p>
        </p:txBody>
      </p:sp>
    </p:spTree>
    <p:extLst>
      <p:ext uri="{BB962C8B-B14F-4D97-AF65-F5344CB8AC3E}">
        <p14:creationId xmlns:p14="http://schemas.microsoft.com/office/powerpoint/2010/main" val="227753620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224505" y="274262"/>
            <a:ext cx="8696418" cy="822789"/>
          </a:xfrm>
          <a:ln/>
        </p:spPr>
        <p:txBody>
          <a:bodyPr vert="horz" lIns="0" tIns="0" rIns="0" bIns="0" rtlCol="0" anchor="t">
            <a:normAutofit/>
          </a:bodyPr>
          <a:lstStyle/>
          <a:p>
            <a:pPr algn="l">
              <a:lnSpc>
                <a:spcPct val="95000"/>
              </a:lnSpc>
              <a:tabLst>
                <a:tab pos="0" algn="l"/>
                <a:tab pos="822777" algn="l"/>
                <a:tab pos="1645554" algn="l"/>
                <a:tab pos="2468331" algn="l"/>
                <a:tab pos="3291108" algn="l"/>
                <a:tab pos="4113886" algn="l"/>
                <a:tab pos="4936663" algn="l"/>
                <a:tab pos="5759440" algn="l"/>
                <a:tab pos="6582217" algn="l"/>
                <a:tab pos="7404994" algn="l"/>
                <a:tab pos="8227771" algn="l"/>
                <a:tab pos="9050548" algn="l"/>
              </a:tabLst>
            </a:pPr>
            <a:r>
              <a:rPr lang="en-US" sz="3869">
                <a:latin typeface="Arial" panose="020B0604020202020204" pitchFamily="34" charset="0"/>
              </a:rPr>
              <a:t>The Gap Between CPU and GPU</a:t>
            </a: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88" y="1005630"/>
            <a:ext cx="9053531" cy="535669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339" name="Text Box 3"/>
          <p:cNvSpPr txBox="1">
            <a:spLocks noChangeArrowheads="1"/>
          </p:cNvSpPr>
          <p:nvPr/>
        </p:nvSpPr>
        <p:spPr bwMode="auto">
          <a:xfrm>
            <a:off x="41664" y="6582308"/>
            <a:ext cx="4309641" cy="1710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defRPr>
            </a:lvl9pPr>
          </a:lstStyle>
          <a:p>
            <a:pPr>
              <a:lnSpc>
                <a:spcPct val="95000"/>
              </a:lnSpc>
            </a:pPr>
            <a:r>
              <a:rPr lang="en-US" sz="1170">
                <a:latin typeface="Arial" panose="020B0604020202020204" pitchFamily="34" charset="0"/>
              </a:rPr>
              <a:t>ref: </a:t>
            </a:r>
            <a:r>
              <a:rPr lang="en-US" sz="1170" u="sng">
                <a:solidFill>
                  <a:srgbClr val="0000FF"/>
                </a:solidFill>
                <a:latin typeface="Arial" panose="020B0604020202020204" pitchFamily="34" charset="0"/>
              </a:rPr>
              <a:t>Tesla GPU Computing Brochure</a:t>
            </a:r>
          </a:p>
        </p:txBody>
      </p:sp>
      <p:sp>
        <p:nvSpPr>
          <p:cNvPr id="2" name="灯片编号占位符 1"/>
          <p:cNvSpPr>
            <a:spLocks noGrp="1"/>
          </p:cNvSpPr>
          <p:nvPr>
            <p:ph type="sldNum" sz="quarter" idx="12"/>
          </p:nvPr>
        </p:nvSpPr>
        <p:spPr/>
        <p:txBody>
          <a:bodyPr/>
          <a:lstStyle/>
          <a:p>
            <a:pPr>
              <a:defRPr/>
            </a:pPr>
            <a:fld id="{6A351363-8622-4F94-AF08-C4D4F2EA033E}" type="slidenum">
              <a:rPr lang="zh-CN" altLang="en-US" smtClean="0"/>
              <a:pPr>
                <a:defRPr/>
              </a:pPr>
              <a:t>19</a:t>
            </a:fld>
            <a:endParaRPr lang="en-US" altLang="zh-CN"/>
          </a:p>
        </p:txBody>
      </p:sp>
    </p:spTree>
    <p:extLst>
      <p:ext uri="{BB962C8B-B14F-4D97-AF65-F5344CB8AC3E}">
        <p14:creationId xmlns:p14="http://schemas.microsoft.com/office/powerpoint/2010/main" val="329273479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dirty="0">
                <a:solidFill>
                  <a:srgbClr val="FF0000"/>
                </a:solidFill>
              </a:rPr>
              <a:t>什么是并行</a:t>
            </a:r>
            <a:r>
              <a:rPr lang="en-US" sz="3200" dirty="0">
                <a:solidFill>
                  <a:srgbClr val="FF0000"/>
                </a:solidFill>
              </a:rPr>
              <a:t>Parallelism</a:t>
            </a:r>
          </a:p>
        </p:txBody>
      </p:sp>
      <p:sp>
        <p:nvSpPr>
          <p:cNvPr id="2" name="灯片编号占位符 1"/>
          <p:cNvSpPr>
            <a:spLocks noGrp="1"/>
          </p:cNvSpPr>
          <p:nvPr>
            <p:ph type="sldNum" sz="quarter" idx="12"/>
          </p:nvPr>
        </p:nvSpPr>
        <p:spPr/>
        <p:txBody>
          <a:bodyPr/>
          <a:lstStyle/>
          <a:p>
            <a:pPr>
              <a:defRPr/>
            </a:pPr>
            <a:fld id="{6A351363-8622-4F94-AF08-C4D4F2EA033E}" type="slidenum">
              <a:rPr lang="zh-CN" altLang="en-US" smtClean="0"/>
              <a:pPr>
                <a:defRPr/>
              </a:pPr>
              <a:t>2</a:t>
            </a:fld>
            <a:endParaRPr lang="en-US" altLang="zh-CN"/>
          </a:p>
        </p:txBody>
      </p:sp>
      <p:sp>
        <p:nvSpPr>
          <p:cNvPr id="7170" name="Rectangle 2"/>
          <p:cNvSpPr>
            <a:spLocks noGrp="1" noChangeArrowheads="1"/>
          </p:cNvSpPr>
          <p:nvPr>
            <p:ph sz="quarter" idx="1"/>
          </p:nvPr>
        </p:nvSpPr>
        <p:spPr>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normAutofit/>
          </a:bodyPr>
          <a:lstStyle/>
          <a:p>
            <a:pPr>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3200" dirty="0"/>
              <a:t>同时多个任务</a:t>
            </a:r>
            <a:r>
              <a:rPr lang="en-US" sz="3200" dirty="0"/>
              <a:t>.</a:t>
            </a:r>
          </a:p>
          <a:p>
            <a:pPr>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3200" dirty="0"/>
              <a:t>将任务分布到多个处理单元</a:t>
            </a:r>
            <a:r>
              <a:rPr lang="en-US" sz="3200" dirty="0"/>
              <a:t>.</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012" y="2971800"/>
            <a:ext cx="4090988" cy="2743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2971800"/>
            <a:ext cx="4114800" cy="2743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66347173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灯片编号占位符 2"/>
          <p:cNvSpPr>
            <a:spLocks noGrp="1"/>
          </p:cNvSpPr>
          <p:nvPr>
            <p:ph type="sldNum" sz="quarter" idx="12"/>
          </p:nvPr>
        </p:nvSpPr>
        <p:spPr/>
        <p:txBody>
          <a:bodyPr/>
          <a:lstStyle/>
          <a:p>
            <a:pPr>
              <a:defRPr/>
            </a:pPr>
            <a:fld id="{6A351363-8622-4F94-AF08-C4D4F2EA033E}" type="slidenum">
              <a:rPr lang="zh-CN" altLang="en-US" smtClean="0"/>
              <a:pPr>
                <a:defRPr/>
              </a:pPr>
              <a:t>20</a:t>
            </a:fld>
            <a:endParaRPr lang="en-US" altLang="zh-CN"/>
          </a:p>
        </p:txBody>
      </p:sp>
      <p:sp>
        <p:nvSpPr>
          <p:cNvPr id="4" name="内容占位符 3"/>
          <p:cNvSpPr>
            <a:spLocks noGrp="1"/>
          </p:cNvSpPr>
          <p:nvPr>
            <p:ph sz="quarter" idx="1"/>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228600" y="149942"/>
            <a:ext cx="8805862" cy="6161763"/>
          </a:xfrm>
          <a:prstGeom prst="rect">
            <a:avLst/>
          </a:prstGeom>
        </p:spPr>
      </p:pic>
      <p:pic>
        <p:nvPicPr>
          <p:cNvPr id="17410" name="Picture 2" descr="http://uppic.fd.zol-img.com.cn/t_s500x2000/g5/M00/07/0D/ChMkJ1kb6ZqIIh0UAAVcuOR5taMAAcbAgI12SUABVzQ10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31" y="34412"/>
            <a:ext cx="5695815" cy="6823587"/>
          </a:xfrm>
          <a:prstGeom prst="rect">
            <a:avLst/>
          </a:prstGeom>
          <a:noFill/>
          <a:extLst>
            <a:ext uri="{909E8E84-426E-40DD-AFC4-6F175D3DCCD1}">
              <a14:hiddenFill xmlns:a14="http://schemas.microsoft.com/office/drawing/2010/main">
                <a:solidFill>
                  <a:srgbClr val="FFFFFF"/>
                </a:solidFill>
              </a14:hiddenFill>
            </a:ext>
          </a:extLst>
        </p:spPr>
      </p:pic>
      <p:sp>
        <p:nvSpPr>
          <p:cNvPr id="6" name="椭圆 5"/>
          <p:cNvSpPr/>
          <p:nvPr/>
        </p:nvSpPr>
        <p:spPr>
          <a:xfrm>
            <a:off x="228600" y="533400"/>
            <a:ext cx="5257800" cy="457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28600" y="1295400"/>
            <a:ext cx="5257800" cy="457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28600" y="1752600"/>
            <a:ext cx="5257800" cy="457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28600" y="2209800"/>
            <a:ext cx="5257800" cy="457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7672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5"/>
          <p:cNvSpPr>
            <a:spLocks noGrp="1" noChangeArrowheads="1"/>
          </p:cNvSpPr>
          <p:nvPr>
            <p:ph type="title"/>
          </p:nvPr>
        </p:nvSpPr>
        <p:spPr/>
        <p:txBody>
          <a:bodyPr/>
          <a:lstStyle/>
          <a:p>
            <a:pPr eaLnBrk="1" hangingPunct="1"/>
            <a:r>
              <a:rPr lang="en-US" altLang="zh-CN" dirty="0">
                <a:ea typeface="宋体" panose="02010600030101010101" pitchFamily="2" charset="-122"/>
              </a:rPr>
              <a:t>FPGA</a:t>
            </a:r>
          </a:p>
        </p:txBody>
      </p:sp>
      <p:pic>
        <p:nvPicPr>
          <p:cNvPr id="18435" name="Picture 4"/>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tretch>
            <a:fillRect/>
          </a:stretch>
        </p:blipFill>
        <p:spPr>
          <a:xfrm>
            <a:off x="4330296" y="2514600"/>
            <a:ext cx="4512080" cy="3871923"/>
          </a:xfrm>
          <a:noFill/>
        </p:spPr>
      </p:pic>
      <p:sp>
        <p:nvSpPr>
          <p:cNvPr id="5" name="内容占位符 4"/>
          <p:cNvSpPr>
            <a:spLocks noGrp="1"/>
          </p:cNvSpPr>
          <p:nvPr>
            <p:ph sz="quarter" idx="2"/>
          </p:nvPr>
        </p:nvSpPr>
        <p:spPr>
          <a:xfrm>
            <a:off x="388794" y="1219200"/>
            <a:ext cx="8526606" cy="4937760"/>
          </a:xfrm>
        </p:spPr>
        <p:txBody>
          <a:bodyPr/>
          <a:lstStyle/>
          <a:p>
            <a:r>
              <a:rPr lang="en-US" altLang="zh-CN" dirty="0"/>
              <a:t>Field Programmable Gate Array</a:t>
            </a:r>
            <a:r>
              <a:rPr lang="zh-CN" altLang="en-US" dirty="0"/>
              <a:t>（现场可编程门阵列）</a:t>
            </a:r>
            <a:endParaRPr lang="en-US" altLang="zh-CN" dirty="0"/>
          </a:p>
          <a:p>
            <a:pPr lvl="1"/>
            <a:r>
              <a:rPr lang="en-US" altLang="zh-CN" dirty="0"/>
              <a:t>Configurable Logic blocks (CLB), interconnection resources, and I/O pads</a:t>
            </a:r>
            <a:endParaRPr lang="zh-CN" altLang="en-US" dirty="0"/>
          </a:p>
          <a:p>
            <a:endParaRPr lang="zh-CN" altLang="en-US" dirty="0"/>
          </a:p>
        </p:txBody>
      </p:sp>
      <p:pic>
        <p:nvPicPr>
          <p:cNvPr id="4" name="Picture 2" descr="FPGA Architecture"/>
          <p:cNvPicPr>
            <a:picLocks noChangeAspect="1" noChangeArrowheads="1"/>
          </p:cNvPicPr>
          <p:nvPr/>
        </p:nvPicPr>
        <p:blipFill>
          <a:blip r:embed="rId4" cstate="print"/>
          <a:srcRect/>
          <a:stretch>
            <a:fillRect/>
          </a:stretch>
        </p:blipFill>
        <p:spPr bwMode="auto">
          <a:xfrm>
            <a:off x="76200" y="2509477"/>
            <a:ext cx="4038600" cy="3785096"/>
          </a:xfrm>
          <a:prstGeom prst="rect">
            <a:avLst/>
          </a:prstGeom>
          <a:noFill/>
        </p:spPr>
      </p:pic>
      <p:sp>
        <p:nvSpPr>
          <p:cNvPr id="2" name="矩形 1"/>
          <p:cNvSpPr/>
          <p:nvPr/>
        </p:nvSpPr>
        <p:spPr>
          <a:xfrm>
            <a:off x="5105400" y="6393567"/>
            <a:ext cx="2621295" cy="369332"/>
          </a:xfrm>
          <a:prstGeom prst="rect">
            <a:avLst/>
          </a:prstGeom>
        </p:spPr>
        <p:txBody>
          <a:bodyPr wrap="none">
            <a:spAutoFit/>
          </a:bodyPr>
          <a:lstStyle/>
          <a:p>
            <a:r>
              <a:rPr lang="en-US" altLang="zh-CN" dirty="0">
                <a:ea typeface="宋体" panose="02010600030101010101" pitchFamily="2" charset="-122"/>
              </a:rPr>
              <a:t>Spartan-II FPGA Family</a:t>
            </a:r>
            <a:endParaRPr lang="zh-CN" altLang="en-US" dirty="0"/>
          </a:p>
        </p:txBody>
      </p:sp>
    </p:spTree>
    <p:extLst>
      <p:ext uri="{BB962C8B-B14F-4D97-AF65-F5344CB8AC3E}">
        <p14:creationId xmlns:p14="http://schemas.microsoft.com/office/powerpoint/2010/main" val="382124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BD42BB15-426C-4748-99F9-A904B2702190}" type="slidenum">
              <a:rPr lang="zh-CN" altLang="en-US" smtClean="0"/>
              <a:pPr>
                <a:defRPr/>
              </a:pPr>
              <a:t>22</a:t>
            </a:fld>
            <a:endParaRPr lang="en-US" altLang="zh-CN"/>
          </a:p>
        </p:txBody>
      </p:sp>
      <p:pic>
        <p:nvPicPr>
          <p:cNvPr id="6" name="图片 5"/>
          <p:cNvPicPr>
            <a:picLocks noChangeAspect="1"/>
          </p:cNvPicPr>
          <p:nvPr/>
        </p:nvPicPr>
        <p:blipFill>
          <a:blip r:embed="rId2"/>
          <a:stretch>
            <a:fillRect/>
          </a:stretch>
        </p:blipFill>
        <p:spPr>
          <a:xfrm>
            <a:off x="76200" y="1828800"/>
            <a:ext cx="8906945" cy="3636960"/>
          </a:xfrm>
          <a:prstGeom prst="rect">
            <a:avLst/>
          </a:prstGeom>
        </p:spPr>
      </p:pic>
    </p:spTree>
    <p:extLst>
      <p:ext uri="{BB962C8B-B14F-4D97-AF65-F5344CB8AC3E}">
        <p14:creationId xmlns:p14="http://schemas.microsoft.com/office/powerpoint/2010/main" val="32461232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灯片编号占位符 2"/>
          <p:cNvSpPr>
            <a:spLocks noGrp="1"/>
          </p:cNvSpPr>
          <p:nvPr>
            <p:ph type="sldNum" sz="quarter" idx="12"/>
          </p:nvPr>
        </p:nvSpPr>
        <p:spPr/>
        <p:txBody>
          <a:bodyPr/>
          <a:lstStyle/>
          <a:p>
            <a:pPr>
              <a:defRPr/>
            </a:pPr>
            <a:fld id="{6A351363-8622-4F94-AF08-C4D4F2EA033E}" type="slidenum">
              <a:rPr lang="zh-CN" altLang="en-US" smtClean="0"/>
              <a:pPr>
                <a:defRPr/>
              </a:pPr>
              <a:t>23</a:t>
            </a:fld>
            <a:endParaRPr lang="en-US" altLang="zh-CN"/>
          </a:p>
        </p:txBody>
      </p:sp>
      <p:sp>
        <p:nvSpPr>
          <p:cNvPr id="4" name="内容占位符 3"/>
          <p:cNvSpPr>
            <a:spLocks noGrp="1"/>
          </p:cNvSpPr>
          <p:nvPr>
            <p:ph sz="quarter" idx="1"/>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427703" y="304800"/>
            <a:ext cx="8294428" cy="6263526"/>
          </a:xfrm>
          <a:prstGeom prst="rect">
            <a:avLst/>
          </a:prstGeom>
        </p:spPr>
      </p:pic>
    </p:spTree>
    <p:extLst>
      <p:ext uri="{BB962C8B-B14F-4D97-AF65-F5344CB8AC3E}">
        <p14:creationId xmlns:p14="http://schemas.microsoft.com/office/powerpoint/2010/main" val="16358388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适应</a:t>
            </a:r>
            <a:r>
              <a:rPr lang="en-US" altLang="zh-CN" dirty="0"/>
              <a:t>AI</a:t>
            </a:r>
            <a:endParaRPr lang="en-US" dirty="0"/>
          </a:p>
        </p:txBody>
      </p:sp>
      <p:grpSp>
        <p:nvGrpSpPr>
          <p:cNvPr id="26" name="Group 25"/>
          <p:cNvGrpSpPr>
            <a:grpSpLocks noChangeAspect="1"/>
          </p:cNvGrpSpPr>
          <p:nvPr/>
        </p:nvGrpSpPr>
        <p:grpSpPr>
          <a:xfrm rot="16200000">
            <a:off x="5434194" y="4121943"/>
            <a:ext cx="1920240" cy="1511028"/>
            <a:chOff x="5187226" y="1789879"/>
            <a:chExt cx="1730829" cy="1295168"/>
          </a:xfrm>
        </p:grpSpPr>
        <p:pic>
          <p:nvPicPr>
            <p:cNvPr id="27" name="Picture 26"/>
            <p:cNvPicPr>
              <a:picLocks noChangeAspect="1"/>
            </p:cNvPicPr>
            <p:nvPr/>
          </p:nvPicPr>
          <p:blipFill rotWithShape="1">
            <a:blip r:embed="rId3">
              <a:extLst>
                <a:ext uri="{BEBA8EAE-BF5A-486C-A8C5-ECC9F3942E4B}">
                  <a14:imgProps xmlns:a14="http://schemas.microsoft.com/office/drawing/2010/main">
                    <a14:imgLayer r:embed="rId4">
                      <a14:imgEffect>
                        <a14:backgroundRemoval t="1500" b="90000" l="9913" r="90087"/>
                      </a14:imgEffect>
                    </a14:imgLayer>
                  </a14:imgProps>
                </a:ext>
              </a:extLst>
            </a:blip>
            <a:srcRect l="5826" r="50252"/>
            <a:stretch/>
          </p:blipFill>
          <p:spPr>
            <a:xfrm rot="5400000">
              <a:off x="5726697" y="1250408"/>
              <a:ext cx="651886" cy="1730828"/>
            </a:xfrm>
            <a:prstGeom prst="rect">
              <a:avLst/>
            </a:prstGeom>
          </p:spPr>
        </p:pic>
        <p:pic>
          <p:nvPicPr>
            <p:cNvPr id="28" name="Picture 27"/>
            <p:cNvPicPr>
              <a:picLocks noChangeAspect="1"/>
            </p:cNvPicPr>
            <p:nvPr/>
          </p:nvPicPr>
          <p:blipFill rotWithShape="1">
            <a:blip r:embed="rId3">
              <a:extLst>
                <a:ext uri="{BEBA8EAE-BF5A-486C-A8C5-ECC9F3942E4B}">
                  <a14:imgProps xmlns:a14="http://schemas.microsoft.com/office/drawing/2010/main">
                    <a14:imgLayer r:embed="rId4">
                      <a14:imgEffect>
                        <a14:backgroundRemoval t="1500" b="90000" l="9913" r="90087"/>
                      </a14:imgEffect>
                    </a14:imgLayer>
                  </a14:imgProps>
                </a:ext>
              </a:extLst>
            </a:blip>
            <a:srcRect l="49544" r="8357"/>
            <a:stretch/>
          </p:blipFill>
          <p:spPr>
            <a:xfrm rot="5400000">
              <a:off x="5740221" y="1907213"/>
              <a:ext cx="624840" cy="1730828"/>
            </a:xfrm>
            <a:prstGeom prst="rect">
              <a:avLst/>
            </a:prstGeom>
          </p:spPr>
        </p:pic>
      </p:grpSp>
      <p:grpSp>
        <p:nvGrpSpPr>
          <p:cNvPr id="10" name="Group 9"/>
          <p:cNvGrpSpPr/>
          <p:nvPr/>
        </p:nvGrpSpPr>
        <p:grpSpPr>
          <a:xfrm>
            <a:off x="561550" y="3284922"/>
            <a:ext cx="2627601" cy="2953547"/>
            <a:chOff x="345335" y="2493081"/>
            <a:chExt cx="2627601" cy="2953547"/>
          </a:xfrm>
        </p:grpSpPr>
        <p:graphicFrame>
          <p:nvGraphicFramePr>
            <p:cNvPr id="38" name="Chart 37"/>
            <p:cNvGraphicFramePr/>
            <p:nvPr/>
          </p:nvGraphicFramePr>
          <p:xfrm>
            <a:off x="384271" y="2493081"/>
            <a:ext cx="2549729" cy="2916821"/>
          </p:xfrm>
          <a:graphic>
            <a:graphicData uri="http://schemas.openxmlformats.org/drawingml/2006/chart">
              <c:chart xmlns:c="http://schemas.openxmlformats.org/drawingml/2006/chart" xmlns:r="http://schemas.openxmlformats.org/officeDocument/2006/relationships" r:id="rId5"/>
            </a:graphicData>
          </a:graphic>
        </p:graphicFrame>
        <p:sp>
          <p:nvSpPr>
            <p:cNvPr id="78" name="TextBox 77"/>
            <p:cNvSpPr txBox="1"/>
            <p:nvPr/>
          </p:nvSpPr>
          <p:spPr>
            <a:xfrm>
              <a:off x="345335" y="4807538"/>
              <a:ext cx="2627601" cy="338554"/>
            </a:xfrm>
            <a:prstGeom prst="rect">
              <a:avLst/>
            </a:prstGeom>
            <a:noFill/>
          </p:spPr>
          <p:txBody>
            <a:bodyPr wrap="square" rtlCol="0">
              <a:spAutoFit/>
            </a:bodyPr>
            <a:lstStyle/>
            <a:p>
              <a:r>
                <a:rPr lang="en-US" sz="1600" b="1" dirty="0">
                  <a:solidFill>
                    <a:schemeClr val="tx1">
                      <a:lumMod val="65000"/>
                      <a:lumOff val="35000"/>
                    </a:schemeClr>
                  </a:solidFill>
                  <a:latin typeface="Cambria" panose="02040503050406030204" pitchFamily="18" charset="0"/>
                </a:rPr>
                <a:t>General Purpose Platform</a:t>
              </a:r>
              <a:endParaRPr lang="en-US" sz="800" dirty="0">
                <a:solidFill>
                  <a:schemeClr val="tx1">
                    <a:lumMod val="65000"/>
                    <a:lumOff val="35000"/>
                  </a:schemeClr>
                </a:solidFill>
                <a:latin typeface="Cambria" panose="02040503050406030204" pitchFamily="18" charset="0"/>
              </a:endParaRPr>
            </a:p>
          </p:txBody>
        </p:sp>
        <p:sp>
          <p:nvSpPr>
            <p:cNvPr id="33" name="TextBox 32"/>
            <p:cNvSpPr txBox="1"/>
            <p:nvPr/>
          </p:nvSpPr>
          <p:spPr>
            <a:xfrm>
              <a:off x="413293" y="5045736"/>
              <a:ext cx="1737360" cy="246221"/>
            </a:xfrm>
            <a:prstGeom prst="rect">
              <a:avLst/>
            </a:prstGeom>
            <a:noFill/>
          </p:spPr>
          <p:txBody>
            <a:bodyPr wrap="square" lIns="45720" tIns="45720" rIns="45720" rtlCol="0" anchor="ctr" anchorCtr="0">
              <a:spAutoFit/>
            </a:bodyPr>
            <a:lstStyle/>
            <a:p>
              <a:r>
                <a:rPr lang="en-US" sz="1000" b="1" dirty="0">
                  <a:solidFill>
                    <a:srgbClr val="B2B2B2"/>
                  </a:solidFill>
                  <a:latin typeface="Cambria" panose="02040503050406030204" pitchFamily="18" charset="0"/>
                </a:rPr>
                <a:t>P. J. Fox, </a:t>
              </a:r>
              <a:r>
                <a:rPr lang="en-US" sz="1000" b="1" i="1" dirty="0">
                  <a:solidFill>
                    <a:srgbClr val="B2B2B2"/>
                  </a:solidFill>
                  <a:latin typeface="Cambria" panose="02040503050406030204" pitchFamily="18" charset="0"/>
                </a:rPr>
                <a:t>Tech. Report</a:t>
              </a:r>
              <a:r>
                <a:rPr lang="en-US" sz="1000" b="1" dirty="0">
                  <a:solidFill>
                    <a:srgbClr val="B2B2B2"/>
                  </a:solidFill>
                  <a:latin typeface="Cambria" panose="02040503050406030204" pitchFamily="18" charset="0"/>
                </a:rPr>
                <a:t>, 2013 </a:t>
              </a:r>
            </a:p>
          </p:txBody>
        </p:sp>
        <p:sp>
          <p:nvSpPr>
            <p:cNvPr id="34" name="TextBox 33"/>
            <p:cNvSpPr txBox="1"/>
            <p:nvPr/>
          </p:nvSpPr>
          <p:spPr>
            <a:xfrm>
              <a:off x="413293" y="5200407"/>
              <a:ext cx="1737360" cy="246221"/>
            </a:xfrm>
            <a:prstGeom prst="rect">
              <a:avLst/>
            </a:prstGeom>
            <a:noFill/>
          </p:spPr>
          <p:txBody>
            <a:bodyPr wrap="square" lIns="45720" tIns="45720" rIns="45720" rtlCol="0" anchor="ctr" anchorCtr="0">
              <a:spAutoFit/>
            </a:bodyPr>
            <a:lstStyle/>
            <a:p>
              <a:r>
                <a:rPr lang="en-US" sz="1000" b="1" dirty="0">
                  <a:solidFill>
                    <a:srgbClr val="B2B2B2"/>
                  </a:solidFill>
                  <a:latin typeface="Cambria" panose="02040503050406030204" pitchFamily="18" charset="0"/>
                </a:rPr>
                <a:t>Graf </a:t>
              </a:r>
              <a:r>
                <a:rPr lang="en-US" sz="1000" b="1" i="1" dirty="0">
                  <a:solidFill>
                    <a:srgbClr val="B2B2B2"/>
                  </a:solidFill>
                  <a:latin typeface="Cambria" panose="02040503050406030204" pitchFamily="18" charset="0"/>
                </a:rPr>
                <a:t>et al</a:t>
              </a:r>
              <a:r>
                <a:rPr lang="en-US" sz="1000" b="1" dirty="0">
                  <a:solidFill>
                    <a:srgbClr val="B2B2B2"/>
                  </a:solidFill>
                  <a:latin typeface="Cambria" panose="02040503050406030204" pitchFamily="18" charset="0"/>
                </a:rPr>
                <a:t>, </a:t>
              </a:r>
              <a:r>
                <a:rPr lang="en-US" sz="1000" b="1" i="1" dirty="0">
                  <a:solidFill>
                    <a:srgbClr val="B2B2B2"/>
                  </a:solidFill>
                  <a:latin typeface="Cambria" panose="02040503050406030204" pitchFamily="18" charset="0"/>
                </a:rPr>
                <a:t>NIPS</a:t>
              </a:r>
              <a:r>
                <a:rPr lang="en-US" sz="1000" b="1" dirty="0">
                  <a:solidFill>
                    <a:srgbClr val="B2B2B2"/>
                  </a:solidFill>
                  <a:latin typeface="Cambria" panose="02040503050406030204" pitchFamily="18" charset="0"/>
                </a:rPr>
                <a:t>, 2009 </a:t>
              </a:r>
            </a:p>
          </p:txBody>
        </p:sp>
      </p:grpSp>
      <p:grpSp>
        <p:nvGrpSpPr>
          <p:cNvPr id="16" name="Group 15"/>
          <p:cNvGrpSpPr/>
          <p:nvPr/>
        </p:nvGrpSpPr>
        <p:grpSpPr>
          <a:xfrm>
            <a:off x="3956061" y="707895"/>
            <a:ext cx="2564659" cy="3002510"/>
            <a:chOff x="1450936" y="658469"/>
            <a:chExt cx="2564659" cy="3002510"/>
          </a:xfrm>
        </p:grpSpPr>
        <p:graphicFrame>
          <p:nvGraphicFramePr>
            <p:cNvPr id="19" name="Chart 18"/>
            <p:cNvGraphicFramePr/>
            <p:nvPr/>
          </p:nvGraphicFramePr>
          <p:xfrm>
            <a:off x="1450936" y="658469"/>
            <a:ext cx="2549729" cy="2916821"/>
          </p:xfrm>
          <a:graphic>
            <a:graphicData uri="http://schemas.openxmlformats.org/drawingml/2006/chart">
              <c:chart xmlns:c="http://schemas.openxmlformats.org/drawingml/2006/chart" xmlns:r="http://schemas.openxmlformats.org/officeDocument/2006/relationships" r:id="rId6"/>
            </a:graphicData>
          </a:graphic>
        </p:graphicFrame>
        <p:grpSp>
          <p:nvGrpSpPr>
            <p:cNvPr id="11" name="Group 10"/>
            <p:cNvGrpSpPr/>
            <p:nvPr/>
          </p:nvGrpSpPr>
          <p:grpSpPr>
            <a:xfrm>
              <a:off x="1455275" y="2988005"/>
              <a:ext cx="2560320" cy="672974"/>
              <a:chOff x="562202" y="1031173"/>
              <a:chExt cx="2560320" cy="672974"/>
            </a:xfrm>
          </p:grpSpPr>
          <p:sp>
            <p:nvSpPr>
              <p:cNvPr id="83" name="TextBox 82"/>
              <p:cNvSpPr txBox="1"/>
              <p:nvPr/>
            </p:nvSpPr>
            <p:spPr>
              <a:xfrm>
                <a:off x="562202" y="1031173"/>
                <a:ext cx="2560320" cy="338554"/>
              </a:xfrm>
              <a:prstGeom prst="rect">
                <a:avLst/>
              </a:prstGeom>
              <a:noFill/>
            </p:spPr>
            <p:txBody>
              <a:bodyPr wrap="square" rtlCol="0">
                <a:spAutoFit/>
              </a:bodyPr>
              <a:lstStyle/>
              <a:p>
                <a:r>
                  <a:rPr lang="en-US" sz="1600" b="1" dirty="0">
                    <a:solidFill>
                      <a:srgbClr val="0000FF"/>
                    </a:solidFill>
                    <a:latin typeface="Cambria" panose="02040503050406030204" pitchFamily="18" charset="0"/>
                  </a:rPr>
                  <a:t>Programmable Hardware</a:t>
                </a:r>
                <a:endParaRPr lang="en-US" sz="800" dirty="0">
                  <a:solidFill>
                    <a:srgbClr val="0000FF"/>
                  </a:solidFill>
                  <a:latin typeface="Cambria" panose="02040503050406030204" pitchFamily="18" charset="0"/>
                </a:endParaRPr>
              </a:p>
            </p:txBody>
          </p:sp>
          <p:sp>
            <p:nvSpPr>
              <p:cNvPr id="35" name="TextBox 34"/>
              <p:cNvSpPr txBox="1"/>
              <p:nvPr/>
            </p:nvSpPr>
            <p:spPr>
              <a:xfrm>
                <a:off x="605448" y="1293620"/>
                <a:ext cx="1737360" cy="246221"/>
              </a:xfrm>
              <a:prstGeom prst="rect">
                <a:avLst/>
              </a:prstGeom>
              <a:noFill/>
            </p:spPr>
            <p:txBody>
              <a:bodyPr wrap="square" lIns="45720" tIns="45720" rIns="45720" rtlCol="0" anchor="ctr" anchorCtr="0">
                <a:spAutoFit/>
              </a:bodyPr>
              <a:lstStyle/>
              <a:p>
                <a:r>
                  <a:rPr lang="en-US" sz="1000" b="1" dirty="0">
                    <a:solidFill>
                      <a:srgbClr val="B2B2B2"/>
                    </a:solidFill>
                    <a:latin typeface="Cambria" panose="02040503050406030204" pitchFamily="18" charset="0"/>
                  </a:rPr>
                  <a:t>Graf </a:t>
                </a:r>
                <a:r>
                  <a:rPr lang="en-US" sz="1000" b="1" i="1" dirty="0">
                    <a:solidFill>
                      <a:srgbClr val="B2B2B2"/>
                    </a:solidFill>
                    <a:latin typeface="Cambria" panose="02040503050406030204" pitchFamily="18" charset="0"/>
                  </a:rPr>
                  <a:t>et al</a:t>
                </a:r>
                <a:r>
                  <a:rPr lang="en-US" sz="1000" b="1" dirty="0">
                    <a:solidFill>
                      <a:srgbClr val="B2B2B2"/>
                    </a:solidFill>
                    <a:latin typeface="Cambria" panose="02040503050406030204" pitchFamily="18" charset="0"/>
                  </a:rPr>
                  <a:t>, </a:t>
                </a:r>
                <a:r>
                  <a:rPr lang="en-US" sz="1000" b="1" i="1" dirty="0">
                    <a:solidFill>
                      <a:srgbClr val="B2B2B2"/>
                    </a:solidFill>
                    <a:latin typeface="Cambria" panose="02040503050406030204" pitchFamily="18" charset="0"/>
                  </a:rPr>
                  <a:t>NIPS</a:t>
                </a:r>
                <a:r>
                  <a:rPr lang="en-US" sz="1000" b="1" dirty="0">
                    <a:solidFill>
                      <a:srgbClr val="B2B2B2"/>
                    </a:solidFill>
                    <a:latin typeface="Cambria" panose="02040503050406030204" pitchFamily="18" charset="0"/>
                  </a:rPr>
                  <a:t>, 2009 </a:t>
                </a:r>
              </a:p>
            </p:txBody>
          </p:sp>
          <p:sp>
            <p:nvSpPr>
              <p:cNvPr id="36" name="TextBox 35"/>
              <p:cNvSpPr txBox="1"/>
              <p:nvPr/>
            </p:nvSpPr>
            <p:spPr>
              <a:xfrm>
                <a:off x="605448" y="1457926"/>
                <a:ext cx="2103120" cy="246221"/>
              </a:xfrm>
              <a:prstGeom prst="rect">
                <a:avLst/>
              </a:prstGeom>
              <a:noFill/>
            </p:spPr>
            <p:txBody>
              <a:bodyPr wrap="square" lIns="45720" tIns="45720" rIns="45720" rtlCol="0" anchor="ctr" anchorCtr="0">
                <a:spAutoFit/>
              </a:bodyPr>
              <a:lstStyle/>
              <a:p>
                <a:r>
                  <a:rPr lang="en-US" sz="1000" b="1" dirty="0" err="1">
                    <a:solidFill>
                      <a:srgbClr val="B2B2B2"/>
                    </a:solidFill>
                    <a:latin typeface="Cambria" panose="02040503050406030204" pitchFamily="18" charset="0"/>
                  </a:rPr>
                  <a:t>Misra</a:t>
                </a:r>
                <a:r>
                  <a:rPr lang="en-US" sz="1000" b="1" dirty="0">
                    <a:solidFill>
                      <a:srgbClr val="B2B2B2"/>
                    </a:solidFill>
                    <a:latin typeface="Cambria" panose="02040503050406030204" pitchFamily="18" charset="0"/>
                  </a:rPr>
                  <a:t> </a:t>
                </a:r>
                <a:r>
                  <a:rPr lang="en-US" sz="1000" b="1" i="1" dirty="0">
                    <a:solidFill>
                      <a:srgbClr val="B2B2B2"/>
                    </a:solidFill>
                    <a:latin typeface="Cambria" panose="02040503050406030204" pitchFamily="18" charset="0"/>
                  </a:rPr>
                  <a:t>et al</a:t>
                </a:r>
                <a:r>
                  <a:rPr lang="en-US" sz="1000" b="1" dirty="0">
                    <a:solidFill>
                      <a:srgbClr val="B2B2B2"/>
                    </a:solidFill>
                    <a:latin typeface="Cambria" panose="02040503050406030204" pitchFamily="18" charset="0"/>
                  </a:rPr>
                  <a:t>, </a:t>
                </a:r>
                <a:r>
                  <a:rPr lang="en-US" sz="1000" b="1" i="1" dirty="0" err="1">
                    <a:solidFill>
                      <a:srgbClr val="B2B2B2"/>
                    </a:solidFill>
                    <a:latin typeface="Cambria" panose="02040503050406030204" pitchFamily="18" charset="0"/>
                  </a:rPr>
                  <a:t>Neurocomputing</a:t>
                </a:r>
                <a:r>
                  <a:rPr lang="en-US" sz="1000" b="1" dirty="0">
                    <a:solidFill>
                      <a:srgbClr val="B2B2B2"/>
                    </a:solidFill>
                    <a:latin typeface="Cambria" panose="02040503050406030204" pitchFamily="18" charset="0"/>
                  </a:rPr>
                  <a:t>, 2010  </a:t>
                </a:r>
              </a:p>
            </p:txBody>
          </p:sp>
        </p:grpSp>
      </p:grpSp>
      <p:grpSp>
        <p:nvGrpSpPr>
          <p:cNvPr id="15" name="Group 14"/>
          <p:cNvGrpSpPr/>
          <p:nvPr/>
        </p:nvGrpSpPr>
        <p:grpSpPr>
          <a:xfrm>
            <a:off x="1256519" y="707895"/>
            <a:ext cx="2549729" cy="2916821"/>
            <a:chOff x="4829427" y="658469"/>
            <a:chExt cx="2549729" cy="2916821"/>
          </a:xfrm>
        </p:grpSpPr>
        <p:graphicFrame>
          <p:nvGraphicFramePr>
            <p:cNvPr id="20" name="Chart 19"/>
            <p:cNvGraphicFramePr/>
            <p:nvPr/>
          </p:nvGraphicFramePr>
          <p:xfrm>
            <a:off x="4829427" y="658469"/>
            <a:ext cx="2549729" cy="2916821"/>
          </p:xfrm>
          <a:graphic>
            <a:graphicData uri="http://schemas.openxmlformats.org/drawingml/2006/chart">
              <c:chart xmlns:c="http://schemas.openxmlformats.org/drawingml/2006/chart" xmlns:r="http://schemas.openxmlformats.org/officeDocument/2006/relationships" r:id="rId7"/>
            </a:graphicData>
          </a:graphic>
        </p:graphicFrame>
        <p:grpSp>
          <p:nvGrpSpPr>
            <p:cNvPr id="14" name="Group 13"/>
            <p:cNvGrpSpPr/>
            <p:nvPr/>
          </p:nvGrpSpPr>
          <p:grpSpPr>
            <a:xfrm>
              <a:off x="4927038" y="2988005"/>
              <a:ext cx="2286000" cy="508880"/>
              <a:chOff x="4927038" y="3054085"/>
              <a:chExt cx="2286000" cy="508880"/>
            </a:xfrm>
          </p:grpSpPr>
          <p:sp>
            <p:nvSpPr>
              <p:cNvPr id="77" name="TextBox 76"/>
              <p:cNvSpPr txBox="1"/>
              <p:nvPr/>
            </p:nvSpPr>
            <p:spPr>
              <a:xfrm>
                <a:off x="4927038" y="3054085"/>
                <a:ext cx="2286000" cy="338554"/>
              </a:xfrm>
              <a:prstGeom prst="rect">
                <a:avLst/>
              </a:prstGeom>
              <a:noFill/>
            </p:spPr>
            <p:txBody>
              <a:bodyPr wrap="square" rtlCol="0">
                <a:spAutoFit/>
              </a:bodyPr>
              <a:lstStyle/>
              <a:p>
                <a:pPr algn="ctr"/>
                <a:r>
                  <a:rPr lang="en-US" sz="1600" b="1" dirty="0">
                    <a:solidFill>
                      <a:srgbClr val="00B050"/>
                    </a:solidFill>
                    <a:latin typeface="Cambria" panose="02040503050406030204" pitchFamily="18" charset="0"/>
                  </a:rPr>
                  <a:t>Application Specific IC</a:t>
                </a:r>
                <a:endParaRPr lang="en-US" sz="800" dirty="0">
                  <a:solidFill>
                    <a:srgbClr val="00B050"/>
                  </a:solidFill>
                  <a:latin typeface="Cambria" panose="02040503050406030204" pitchFamily="18" charset="0"/>
                </a:endParaRPr>
              </a:p>
            </p:txBody>
          </p:sp>
          <p:sp>
            <p:nvSpPr>
              <p:cNvPr id="37" name="TextBox 36"/>
              <p:cNvSpPr txBox="1"/>
              <p:nvPr/>
            </p:nvSpPr>
            <p:spPr>
              <a:xfrm>
                <a:off x="4956698" y="3316744"/>
                <a:ext cx="2103120" cy="246221"/>
              </a:xfrm>
              <a:prstGeom prst="rect">
                <a:avLst/>
              </a:prstGeom>
              <a:noFill/>
            </p:spPr>
            <p:txBody>
              <a:bodyPr wrap="square" lIns="45720" tIns="45720" rIns="45720" rtlCol="0" anchor="ctr" anchorCtr="0">
                <a:spAutoFit/>
              </a:bodyPr>
              <a:lstStyle/>
              <a:p>
                <a:pPr algn="r"/>
                <a:r>
                  <a:rPr lang="en-US" sz="1000" b="1" dirty="0" err="1">
                    <a:solidFill>
                      <a:srgbClr val="B2B2B2"/>
                    </a:solidFill>
                    <a:latin typeface="Cambria" panose="02040503050406030204" pitchFamily="18" charset="0"/>
                  </a:rPr>
                  <a:t>Misra</a:t>
                </a:r>
                <a:r>
                  <a:rPr lang="en-US" sz="1000" b="1" dirty="0">
                    <a:solidFill>
                      <a:srgbClr val="B2B2B2"/>
                    </a:solidFill>
                    <a:latin typeface="Cambria" panose="02040503050406030204" pitchFamily="18" charset="0"/>
                  </a:rPr>
                  <a:t> </a:t>
                </a:r>
                <a:r>
                  <a:rPr lang="en-US" sz="1000" b="1" i="1" dirty="0">
                    <a:solidFill>
                      <a:srgbClr val="B2B2B2"/>
                    </a:solidFill>
                    <a:latin typeface="Cambria" panose="02040503050406030204" pitchFamily="18" charset="0"/>
                  </a:rPr>
                  <a:t>et al</a:t>
                </a:r>
                <a:r>
                  <a:rPr lang="en-US" sz="1000" b="1" dirty="0">
                    <a:solidFill>
                      <a:srgbClr val="B2B2B2"/>
                    </a:solidFill>
                    <a:latin typeface="Cambria" panose="02040503050406030204" pitchFamily="18" charset="0"/>
                  </a:rPr>
                  <a:t>, </a:t>
                </a:r>
                <a:r>
                  <a:rPr lang="en-US" sz="1000" b="1" i="1" dirty="0" err="1">
                    <a:solidFill>
                      <a:srgbClr val="B2B2B2"/>
                    </a:solidFill>
                    <a:latin typeface="Cambria" panose="02040503050406030204" pitchFamily="18" charset="0"/>
                  </a:rPr>
                  <a:t>Neurocomputing</a:t>
                </a:r>
                <a:r>
                  <a:rPr lang="en-US" sz="1000" b="1" dirty="0">
                    <a:solidFill>
                      <a:srgbClr val="B2B2B2"/>
                    </a:solidFill>
                    <a:latin typeface="Cambria" panose="02040503050406030204" pitchFamily="18" charset="0"/>
                  </a:rPr>
                  <a:t>, 2010  </a:t>
                </a:r>
              </a:p>
            </p:txBody>
          </p:sp>
        </p:grpSp>
      </p:grpSp>
      <p:graphicFrame>
        <p:nvGraphicFramePr>
          <p:cNvPr id="18" name="Table 17"/>
          <p:cNvGraphicFramePr>
            <a:graphicFrameLocks noGrp="1"/>
          </p:cNvGraphicFramePr>
          <p:nvPr/>
        </p:nvGraphicFramePr>
        <p:xfrm>
          <a:off x="6733709" y="1586451"/>
          <a:ext cx="2193769" cy="1371600"/>
        </p:xfrm>
        <a:graphic>
          <a:graphicData uri="http://schemas.openxmlformats.org/drawingml/2006/table">
            <a:tbl>
              <a:tblPr firstRow="1" bandRow="1">
                <a:tableStyleId>{2D5ABB26-0587-4C30-8999-92F81FD0307C}</a:tableStyleId>
              </a:tblPr>
              <a:tblGrid>
                <a:gridCol w="1554480">
                  <a:extLst>
                    <a:ext uri="{9D8B030D-6E8A-4147-A177-3AD203B41FA5}">
                      <a16:colId xmlns:a16="http://schemas.microsoft.com/office/drawing/2014/main" val="20000"/>
                    </a:ext>
                  </a:extLst>
                </a:gridCol>
                <a:gridCol w="639289">
                  <a:extLst>
                    <a:ext uri="{9D8B030D-6E8A-4147-A177-3AD203B41FA5}">
                      <a16:colId xmlns:a16="http://schemas.microsoft.com/office/drawing/2014/main" val="20001"/>
                    </a:ext>
                  </a:extLst>
                </a:gridCol>
              </a:tblGrid>
              <a:tr h="274320">
                <a:tc>
                  <a:txBody>
                    <a:bodyPr/>
                    <a:lstStyle/>
                    <a:p>
                      <a:r>
                        <a:rPr lang="en-US" sz="1200" b="1" dirty="0" err="1">
                          <a:solidFill>
                            <a:schemeClr val="tx1">
                              <a:lumMod val="65000"/>
                              <a:lumOff val="35000"/>
                            </a:schemeClr>
                          </a:solidFill>
                        </a:rPr>
                        <a:t>Adaptivity</a:t>
                      </a:r>
                      <a:endParaRPr lang="en-US" sz="1200" b="1" dirty="0">
                        <a:solidFill>
                          <a:schemeClr val="tx1">
                            <a:lumMod val="65000"/>
                            <a:lumOff val="35000"/>
                          </a:schemeClr>
                        </a:solidFill>
                      </a:endParaRPr>
                    </a:p>
                  </a:txBody>
                  <a:tcPr/>
                </a:tc>
                <a:tc>
                  <a:txBody>
                    <a:bodyPr/>
                    <a:lstStyle/>
                    <a:p>
                      <a:r>
                        <a:rPr lang="en-US" sz="1200" b="1" dirty="0">
                          <a:solidFill>
                            <a:schemeClr val="tx1">
                              <a:lumMod val="65000"/>
                              <a:lumOff val="35000"/>
                            </a:schemeClr>
                          </a:solidFill>
                        </a:rPr>
                        <a:t>(AD)</a:t>
                      </a:r>
                    </a:p>
                  </a:txBody>
                  <a:tcPr/>
                </a:tc>
                <a:extLst>
                  <a:ext uri="{0D108BD9-81ED-4DB2-BD59-A6C34878D82A}">
                    <a16:rowId xmlns:a16="http://schemas.microsoft.com/office/drawing/2014/main" val="10000"/>
                  </a:ext>
                </a:extLst>
              </a:tr>
              <a:tr h="243016">
                <a:tc>
                  <a:txBody>
                    <a:bodyPr/>
                    <a:lstStyle/>
                    <a:p>
                      <a:r>
                        <a:rPr lang="en-US" sz="1200" b="1" dirty="0">
                          <a:solidFill>
                            <a:schemeClr val="tx1">
                              <a:lumMod val="65000"/>
                              <a:lumOff val="35000"/>
                            </a:schemeClr>
                          </a:solidFill>
                        </a:rPr>
                        <a:t>Performance</a:t>
                      </a:r>
                    </a:p>
                  </a:txBody>
                  <a:tcPr/>
                </a:tc>
                <a:tc>
                  <a:txBody>
                    <a:bodyPr/>
                    <a:lstStyle/>
                    <a:p>
                      <a:r>
                        <a:rPr lang="en-US" sz="1200" b="1" dirty="0">
                          <a:solidFill>
                            <a:schemeClr val="tx1">
                              <a:lumMod val="65000"/>
                              <a:lumOff val="35000"/>
                            </a:schemeClr>
                          </a:solidFill>
                        </a:rPr>
                        <a:t>(PE)</a:t>
                      </a:r>
                    </a:p>
                  </a:txBody>
                  <a:tcPr/>
                </a:tc>
                <a:extLst>
                  <a:ext uri="{0D108BD9-81ED-4DB2-BD59-A6C34878D82A}">
                    <a16:rowId xmlns:a16="http://schemas.microsoft.com/office/drawing/2014/main" val="10001"/>
                  </a:ext>
                </a:extLst>
              </a:tr>
              <a:tr h="243016">
                <a:tc>
                  <a:txBody>
                    <a:bodyPr/>
                    <a:lstStyle/>
                    <a:p>
                      <a:r>
                        <a:rPr lang="en-US" sz="1200" b="1" dirty="0">
                          <a:solidFill>
                            <a:schemeClr val="tx1">
                              <a:lumMod val="65000"/>
                              <a:lumOff val="35000"/>
                            </a:schemeClr>
                          </a:solidFill>
                        </a:rPr>
                        <a:t>Power</a:t>
                      </a:r>
                      <a:r>
                        <a:rPr lang="en-US" sz="1200" b="1" baseline="0" dirty="0">
                          <a:solidFill>
                            <a:schemeClr val="tx1">
                              <a:lumMod val="65000"/>
                              <a:lumOff val="35000"/>
                            </a:schemeClr>
                          </a:solidFill>
                        </a:rPr>
                        <a:t> Efficiency</a:t>
                      </a:r>
                      <a:endParaRPr lang="en-US" sz="1200" b="1" dirty="0">
                        <a:solidFill>
                          <a:schemeClr val="tx1">
                            <a:lumMod val="65000"/>
                            <a:lumOff val="35000"/>
                          </a:schemeClr>
                        </a:solidFill>
                      </a:endParaRPr>
                    </a:p>
                  </a:txBody>
                  <a:tcPr/>
                </a:tc>
                <a:tc>
                  <a:txBody>
                    <a:bodyPr/>
                    <a:lstStyle/>
                    <a:p>
                      <a:r>
                        <a:rPr lang="en-US" sz="1200" b="1" dirty="0">
                          <a:solidFill>
                            <a:schemeClr val="tx1">
                              <a:lumMod val="65000"/>
                              <a:lumOff val="35000"/>
                            </a:schemeClr>
                          </a:solidFill>
                        </a:rPr>
                        <a:t>(PO)</a:t>
                      </a:r>
                    </a:p>
                  </a:txBody>
                  <a:tcPr/>
                </a:tc>
                <a:extLst>
                  <a:ext uri="{0D108BD9-81ED-4DB2-BD59-A6C34878D82A}">
                    <a16:rowId xmlns:a16="http://schemas.microsoft.com/office/drawing/2014/main" val="10002"/>
                  </a:ext>
                </a:extLst>
              </a:tr>
              <a:tr h="243016">
                <a:tc>
                  <a:txBody>
                    <a:bodyPr/>
                    <a:lstStyle/>
                    <a:p>
                      <a:r>
                        <a:rPr lang="en-US" sz="1200" b="1" dirty="0">
                          <a:solidFill>
                            <a:schemeClr val="tx1">
                              <a:lumMod val="65000"/>
                              <a:lumOff val="35000"/>
                            </a:schemeClr>
                          </a:solidFill>
                        </a:rPr>
                        <a:t>Programmability</a:t>
                      </a:r>
                    </a:p>
                  </a:txBody>
                  <a:tcPr/>
                </a:tc>
                <a:tc>
                  <a:txBody>
                    <a:bodyPr/>
                    <a:lstStyle/>
                    <a:p>
                      <a:r>
                        <a:rPr lang="en-US" sz="1200" b="1" dirty="0">
                          <a:solidFill>
                            <a:schemeClr val="tx1">
                              <a:lumMod val="65000"/>
                              <a:lumOff val="35000"/>
                            </a:schemeClr>
                          </a:solidFill>
                        </a:rPr>
                        <a:t>(PR)</a:t>
                      </a:r>
                    </a:p>
                  </a:txBody>
                  <a:tcPr/>
                </a:tc>
                <a:extLst>
                  <a:ext uri="{0D108BD9-81ED-4DB2-BD59-A6C34878D82A}">
                    <a16:rowId xmlns:a16="http://schemas.microsoft.com/office/drawing/2014/main" val="10003"/>
                  </a:ext>
                </a:extLst>
              </a:tr>
              <a:tr h="243016">
                <a:tc>
                  <a:txBody>
                    <a:bodyPr/>
                    <a:lstStyle/>
                    <a:p>
                      <a:r>
                        <a:rPr lang="en-US" sz="1200" b="1" dirty="0">
                          <a:solidFill>
                            <a:schemeClr val="tx1">
                              <a:lumMod val="65000"/>
                              <a:lumOff val="35000"/>
                            </a:schemeClr>
                          </a:solidFill>
                        </a:rPr>
                        <a:t>Scalability</a:t>
                      </a:r>
                    </a:p>
                  </a:txBody>
                  <a:tcPr/>
                </a:tc>
                <a:tc>
                  <a:txBody>
                    <a:bodyPr/>
                    <a:lstStyle/>
                    <a:p>
                      <a:r>
                        <a:rPr lang="en-US" sz="1200" b="1" dirty="0">
                          <a:solidFill>
                            <a:schemeClr val="tx1">
                              <a:lumMod val="65000"/>
                              <a:lumOff val="35000"/>
                            </a:schemeClr>
                          </a:solidFill>
                        </a:rPr>
                        <a:t>(SC)</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1656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arn(outVertical)">
                                      <p:cBhvr>
                                        <p:cTn id="7" dur="500"/>
                                        <p:tgtEl>
                                          <p:spTgt spid="26"/>
                                        </p:tgtEl>
                                      </p:cBhvr>
                                    </p:animEffect>
                                  </p:childTnLst>
                                </p:cTn>
                              </p:par>
                            </p:childTnLst>
                          </p:cTn>
                        </p:par>
                        <p:par>
                          <p:cTn id="8" fill="hold">
                            <p:stCondLst>
                              <p:cond delay="500"/>
                            </p:stCondLst>
                            <p:childTnLst>
                              <p:par>
                                <p:cTn id="9" presetID="21" presetClass="entr" presetSubtype="3"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heel(3)">
                                      <p:cBhvr>
                                        <p:cTn id="11" dur="1000"/>
                                        <p:tgtEl>
                                          <p:spTgt spid="10"/>
                                        </p:tgtEl>
                                      </p:cBhvr>
                                    </p:animEffect>
                                  </p:childTnLst>
                                </p:cTn>
                              </p:par>
                            </p:childTnLst>
                          </p:cTn>
                        </p:par>
                        <p:par>
                          <p:cTn id="12" fill="hold">
                            <p:stCondLst>
                              <p:cond delay="1500"/>
                            </p:stCondLst>
                            <p:childTnLst>
                              <p:par>
                                <p:cTn id="13" presetID="21" presetClass="entr" presetSubtype="3"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heel(3)">
                                      <p:cBhvr>
                                        <p:cTn id="15" dur="1000"/>
                                        <p:tgtEl>
                                          <p:spTgt spid="15"/>
                                        </p:tgtEl>
                                      </p:cBhvr>
                                    </p:animEffect>
                                  </p:childTnLst>
                                </p:cTn>
                              </p:par>
                            </p:childTnLst>
                          </p:cTn>
                        </p:par>
                        <p:par>
                          <p:cTn id="16" fill="hold">
                            <p:stCondLst>
                              <p:cond delay="2500"/>
                            </p:stCondLst>
                            <p:childTnLst>
                              <p:par>
                                <p:cTn id="17" presetID="21" presetClass="entr" presetSubtype="3"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heel(3)">
                                      <p:cBhvr>
                                        <p:cTn id="19"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Application Specific Integrated Circuits (ASIC)</a:t>
            </a:r>
            <a:endParaRPr lang="zh-CN" altLang="en-US" dirty="0"/>
          </a:p>
        </p:txBody>
      </p:sp>
      <p:sp>
        <p:nvSpPr>
          <p:cNvPr id="8" name="日期占位符 3"/>
          <p:cNvSpPr>
            <a:spLocks noGrp="1"/>
          </p:cNvSpPr>
          <p:nvPr>
            <p:ph type="dt" sz="half" idx="10"/>
          </p:nvPr>
        </p:nvSpPr>
        <p:spPr/>
        <p:txBody>
          <a:bodyPr/>
          <a:lstStyle/>
          <a:p>
            <a:endParaRPr lang="en-US" altLang="zh-CN" dirty="0"/>
          </a:p>
        </p:txBody>
      </p:sp>
      <p:sp>
        <p:nvSpPr>
          <p:cNvPr id="9" name="页脚占位符 4"/>
          <p:cNvSpPr>
            <a:spLocks noGrp="1"/>
          </p:cNvSpPr>
          <p:nvPr>
            <p:ph type="ftr" sz="quarter" idx="11"/>
          </p:nvPr>
        </p:nvSpPr>
        <p:spPr/>
        <p:txBody>
          <a:bodyPr/>
          <a:lstStyle/>
          <a:p>
            <a:endParaRPr lang="en-US" altLang="zh-CN" dirty="0"/>
          </a:p>
        </p:txBody>
      </p:sp>
      <p:sp>
        <p:nvSpPr>
          <p:cNvPr id="10" name="灯片编号占位符 5"/>
          <p:cNvSpPr>
            <a:spLocks noGrp="1"/>
          </p:cNvSpPr>
          <p:nvPr>
            <p:ph type="sldNum" sz="quarter" idx="12"/>
          </p:nvPr>
        </p:nvSpPr>
        <p:spPr/>
        <p:txBody>
          <a:bodyPr/>
          <a:lstStyle/>
          <a:p>
            <a:fld id="{01595059-E4FA-421F-BC08-10EF8BCEEC30}" type="slidenum">
              <a:rPr lang="en-US" altLang="zh-CN"/>
              <a:pPr/>
              <a:t>25</a:t>
            </a:fld>
            <a:endParaRPr lang="en-US" altLang="zh-CN"/>
          </a:p>
        </p:txBody>
      </p:sp>
      <p:sp>
        <p:nvSpPr>
          <p:cNvPr id="14340" name="Rectangle 4"/>
          <p:cNvSpPr>
            <a:spLocks noGrp="1" noChangeArrowheads="1"/>
          </p:cNvSpPr>
          <p:nvPr>
            <p:ph sz="quarter" idx="1"/>
          </p:nvPr>
        </p:nvSpPr>
        <p:spPr>
          <a:noFill/>
          <a:ln/>
        </p:spPr>
        <p:txBody>
          <a:bodyPr/>
          <a:lstStyle/>
          <a:p>
            <a:pPr algn="l">
              <a:buFont typeface="Wingdings" panose="05000000000000000000" pitchFamily="2" charset="2"/>
              <a:buNone/>
            </a:pPr>
            <a:r>
              <a:rPr lang="en-US" altLang="zh-CN" sz="2800">
                <a:solidFill>
                  <a:schemeClr val="accent2"/>
                </a:solidFill>
                <a:latin typeface="Arial" panose="020B0604020202020204" pitchFamily="34" charset="0"/>
                <a:ea typeface="宋体" panose="02010600030101010101" pitchFamily="2" charset="-122"/>
              </a:rPr>
              <a:t>	</a:t>
            </a:r>
          </a:p>
          <a:p>
            <a:pPr lvl="2" algn="l">
              <a:buFont typeface="Wingdings" panose="05000000000000000000" pitchFamily="2" charset="2"/>
              <a:buChar char="v"/>
            </a:pPr>
            <a:endParaRPr lang="en-US" altLang="zh-CN" sz="2000">
              <a:solidFill>
                <a:schemeClr val="accent2"/>
              </a:solidFill>
              <a:latin typeface="Arial" panose="020B0604020202020204" pitchFamily="34" charset="0"/>
              <a:ea typeface="宋体" panose="02010600030101010101" pitchFamily="2" charset="-122"/>
            </a:endParaRPr>
          </a:p>
          <a:p>
            <a:pPr lvl="2" algn="l">
              <a:buFont typeface="Wingdings" panose="05000000000000000000" pitchFamily="2" charset="2"/>
              <a:buNone/>
            </a:pPr>
            <a:endParaRPr lang="en-US" altLang="zh-CN" sz="1600">
              <a:solidFill>
                <a:srgbClr val="CC0000"/>
              </a:solidFill>
              <a:latin typeface="Arial" panose="020B0604020202020204" pitchFamily="34" charset="0"/>
              <a:ea typeface="宋体" panose="02010600030101010101" pitchFamily="2" charset="-122"/>
            </a:endParaRPr>
          </a:p>
        </p:txBody>
      </p:sp>
      <p:pic>
        <p:nvPicPr>
          <p:cNvPr id="1434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95400"/>
            <a:ext cx="8379228"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342" name="Text Box 6"/>
          <p:cNvSpPr txBox="1">
            <a:spLocks noChangeArrowheads="1"/>
          </p:cNvSpPr>
          <p:nvPr/>
        </p:nvSpPr>
        <p:spPr bwMode="auto">
          <a:xfrm>
            <a:off x="800100" y="4953000"/>
            <a:ext cx="7386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 Full-Custom ASICs: </a:t>
            </a:r>
            <a:r>
              <a:rPr lang="en-US" altLang="zh-CN" sz="1600">
                <a:solidFill>
                  <a:srgbClr val="CC0000"/>
                </a:solidFill>
                <a:ea typeface="宋体" panose="02010600030101010101" pitchFamily="2" charset="-122"/>
              </a:rPr>
              <a:t>Possibly all logic cells and all mask layers customized</a:t>
            </a:r>
            <a:endParaRPr lang="en-US" altLang="zh-CN" sz="2000">
              <a:ea typeface="宋体" panose="02010600030101010101" pitchFamily="2" charset="-122"/>
            </a:endParaRPr>
          </a:p>
        </p:txBody>
      </p:sp>
      <p:sp>
        <p:nvSpPr>
          <p:cNvPr id="14343" name="Text Box 7"/>
          <p:cNvSpPr txBox="1">
            <a:spLocks noChangeArrowheads="1"/>
          </p:cNvSpPr>
          <p:nvPr/>
        </p:nvSpPr>
        <p:spPr bwMode="auto">
          <a:xfrm>
            <a:off x="871330" y="5486400"/>
            <a:ext cx="739022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dirty="0">
                <a:ea typeface="宋体" panose="02010600030101010101" pitchFamily="2" charset="-122"/>
              </a:rPr>
              <a:t> Semi-Custom ASICs: </a:t>
            </a:r>
            <a:r>
              <a:rPr lang="en-US" altLang="zh-CN" sz="1600" dirty="0">
                <a:solidFill>
                  <a:srgbClr val="CC0000"/>
                </a:solidFill>
                <a:ea typeface="宋体" panose="02010600030101010101" pitchFamily="2" charset="-122"/>
              </a:rPr>
              <a:t>all logic cells are pre-designed and some (possibly all)</a:t>
            </a:r>
          </a:p>
          <a:p>
            <a:pPr>
              <a:buFontTx/>
              <a:buNone/>
            </a:pPr>
            <a:r>
              <a:rPr lang="en-US" altLang="zh-CN" sz="1600" dirty="0">
                <a:solidFill>
                  <a:srgbClr val="CC0000"/>
                </a:solidFill>
                <a:ea typeface="宋体" panose="02010600030101010101" pitchFamily="2" charset="-122"/>
              </a:rPr>
              <a:t>                                                         mask layers customized</a:t>
            </a:r>
          </a:p>
          <a:p>
            <a:pPr>
              <a:buFontTx/>
              <a:buNone/>
            </a:pPr>
            <a:endParaRPr lang="en-US" altLang="zh-CN" sz="2000" dirty="0">
              <a:ea typeface="宋体" panose="02010600030101010101" pitchFamily="2" charset="-122"/>
            </a:endParaRPr>
          </a:p>
        </p:txBody>
      </p:sp>
    </p:spTree>
    <p:extLst>
      <p:ext uri="{BB962C8B-B14F-4D97-AF65-F5344CB8AC3E}">
        <p14:creationId xmlns:p14="http://schemas.microsoft.com/office/powerpoint/2010/main" val="5278320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t>FPGA vs. Standard Cell ASIC</a:t>
            </a:r>
            <a:endParaRPr lang="zh-CN" altLang="en-US" dirty="0"/>
          </a:p>
        </p:txBody>
      </p:sp>
      <p:sp>
        <p:nvSpPr>
          <p:cNvPr id="54274" name="Rectangle 2"/>
          <p:cNvSpPr>
            <a:spLocks noGrp="1" noChangeArrowheads="1"/>
          </p:cNvSpPr>
          <p:nvPr>
            <p:ph sz="quarter" idx="1"/>
          </p:nvPr>
        </p:nvSpPr>
        <p:spPr/>
        <p:txBody>
          <a:bodyPr/>
          <a:lstStyle/>
          <a:p>
            <a:pPr>
              <a:buFont typeface="Wingdings" panose="05000000000000000000" pitchFamily="2" charset="2"/>
              <a:buBlip>
                <a:blip r:embed="rId2"/>
              </a:buBlip>
            </a:pPr>
            <a:r>
              <a:rPr lang="en-US" altLang="zh-CN" sz="2800" dirty="0">
                <a:ea typeface="宋体" panose="02010600030101010101" pitchFamily="2" charset="-122"/>
              </a:rPr>
              <a:t>FPGA</a:t>
            </a:r>
          </a:p>
          <a:p>
            <a:pPr lvl="1">
              <a:buFont typeface="Wingdings" panose="05000000000000000000" pitchFamily="2" charset="2"/>
              <a:buBlip>
                <a:blip r:embed="rId2"/>
              </a:buBlip>
            </a:pPr>
            <a:r>
              <a:rPr lang="en-US" altLang="zh-CN" sz="2400" dirty="0">
                <a:ea typeface="宋体" panose="02010600030101010101" pitchFamily="2" charset="-122"/>
              </a:rPr>
              <a:t>Easy to Design</a:t>
            </a:r>
          </a:p>
          <a:p>
            <a:pPr lvl="1">
              <a:buFont typeface="Wingdings" panose="05000000000000000000" pitchFamily="2" charset="2"/>
              <a:buBlip>
                <a:blip r:embed="rId2"/>
              </a:buBlip>
            </a:pPr>
            <a:r>
              <a:rPr lang="en-US" altLang="zh-CN" sz="2400" dirty="0">
                <a:ea typeface="宋体" panose="02010600030101010101" pitchFamily="2" charset="-122"/>
              </a:rPr>
              <a:t>Short Development Time</a:t>
            </a:r>
          </a:p>
          <a:p>
            <a:pPr lvl="1">
              <a:buFont typeface="Wingdings" panose="05000000000000000000" pitchFamily="2" charset="2"/>
              <a:buBlip>
                <a:blip r:embed="rId2"/>
              </a:buBlip>
            </a:pPr>
            <a:r>
              <a:rPr lang="en-US" altLang="zh-CN" sz="2400" dirty="0">
                <a:ea typeface="宋体" panose="02010600030101010101" pitchFamily="2" charset="-122"/>
              </a:rPr>
              <a:t>Low NRE Costs</a:t>
            </a:r>
          </a:p>
          <a:p>
            <a:pPr lvl="1">
              <a:buFont typeface="Wingdings" panose="05000000000000000000" pitchFamily="2" charset="2"/>
              <a:buBlip>
                <a:blip r:embed="rId3"/>
              </a:buBlip>
            </a:pPr>
            <a:r>
              <a:rPr lang="en-US" altLang="zh-CN" sz="2400" dirty="0">
                <a:ea typeface="宋体" panose="02010600030101010101" pitchFamily="2" charset="-122"/>
              </a:rPr>
              <a:t>Design Size Limited</a:t>
            </a:r>
          </a:p>
          <a:p>
            <a:pPr lvl="1">
              <a:buFont typeface="Wingdings" panose="05000000000000000000" pitchFamily="2" charset="2"/>
              <a:buBlip>
                <a:blip r:embed="rId3"/>
              </a:buBlip>
            </a:pPr>
            <a:r>
              <a:rPr lang="en-US" altLang="zh-CN" sz="2400" dirty="0">
                <a:ea typeface="宋体" panose="02010600030101010101" pitchFamily="2" charset="-122"/>
              </a:rPr>
              <a:t>Design Complexity Limited</a:t>
            </a:r>
          </a:p>
          <a:p>
            <a:pPr lvl="1">
              <a:buFont typeface="Wingdings" panose="05000000000000000000" pitchFamily="2" charset="2"/>
              <a:buBlip>
                <a:blip r:embed="rId3"/>
              </a:buBlip>
            </a:pPr>
            <a:r>
              <a:rPr lang="en-US" altLang="zh-CN" sz="2400" dirty="0">
                <a:ea typeface="宋体" panose="02010600030101010101" pitchFamily="2" charset="-122"/>
              </a:rPr>
              <a:t>Performance Limited</a:t>
            </a:r>
          </a:p>
          <a:p>
            <a:pPr lvl="1">
              <a:buFont typeface="Wingdings" panose="05000000000000000000" pitchFamily="2" charset="2"/>
              <a:buBlip>
                <a:blip r:embed="rId3"/>
              </a:buBlip>
            </a:pPr>
            <a:r>
              <a:rPr lang="en-US" altLang="zh-CN" sz="2400" dirty="0">
                <a:ea typeface="宋体" panose="02010600030101010101" pitchFamily="2" charset="-122"/>
              </a:rPr>
              <a:t>High Power Consumption</a:t>
            </a:r>
          </a:p>
          <a:p>
            <a:pPr lvl="1">
              <a:buFont typeface="Wingdings" panose="05000000000000000000" pitchFamily="2" charset="2"/>
              <a:buBlip>
                <a:blip r:embed="rId3"/>
              </a:buBlip>
            </a:pPr>
            <a:r>
              <a:rPr lang="en-US" altLang="zh-CN" sz="2400" dirty="0">
                <a:ea typeface="宋体" panose="02010600030101010101" pitchFamily="2" charset="-122"/>
              </a:rPr>
              <a:t>High Per-Unit Cost</a:t>
            </a:r>
          </a:p>
        </p:txBody>
      </p:sp>
      <p:sp>
        <p:nvSpPr>
          <p:cNvPr id="54275" name="Rectangle 3"/>
          <p:cNvSpPr>
            <a:spLocks noGrp="1" noChangeArrowheads="1"/>
          </p:cNvSpPr>
          <p:nvPr>
            <p:ph sz="quarter" idx="2"/>
          </p:nvPr>
        </p:nvSpPr>
        <p:spPr/>
        <p:txBody>
          <a:bodyPr/>
          <a:lstStyle/>
          <a:p>
            <a:pPr>
              <a:buFont typeface="Wingdings" panose="05000000000000000000" pitchFamily="2" charset="2"/>
              <a:buBlip>
                <a:blip r:embed="rId3"/>
              </a:buBlip>
            </a:pPr>
            <a:r>
              <a:rPr lang="en-US" altLang="zh-CN" sz="2800" dirty="0">
                <a:ea typeface="宋体" panose="02010600030101010101" pitchFamily="2" charset="-122"/>
              </a:rPr>
              <a:t>ASIC</a:t>
            </a:r>
          </a:p>
          <a:p>
            <a:pPr lvl="1">
              <a:buFont typeface="Wingdings" panose="05000000000000000000" pitchFamily="2" charset="2"/>
              <a:buBlip>
                <a:blip r:embed="rId3"/>
              </a:buBlip>
            </a:pPr>
            <a:r>
              <a:rPr lang="en-US" altLang="zh-CN" sz="2400" dirty="0">
                <a:ea typeface="宋体" panose="02010600030101010101" pitchFamily="2" charset="-122"/>
              </a:rPr>
              <a:t>Difficult to Design</a:t>
            </a:r>
          </a:p>
          <a:p>
            <a:pPr lvl="1">
              <a:buFont typeface="Wingdings" panose="05000000000000000000" pitchFamily="2" charset="2"/>
              <a:buBlip>
                <a:blip r:embed="rId3"/>
              </a:buBlip>
            </a:pPr>
            <a:r>
              <a:rPr lang="en-US" altLang="zh-CN" sz="2400" dirty="0">
                <a:ea typeface="宋体" panose="02010600030101010101" pitchFamily="2" charset="-122"/>
              </a:rPr>
              <a:t>Long Development Time</a:t>
            </a:r>
          </a:p>
          <a:p>
            <a:pPr lvl="1">
              <a:buFont typeface="Wingdings" panose="05000000000000000000" pitchFamily="2" charset="2"/>
              <a:buBlip>
                <a:blip r:embed="rId3"/>
              </a:buBlip>
            </a:pPr>
            <a:r>
              <a:rPr lang="en-US" altLang="zh-CN" sz="2400" dirty="0">
                <a:ea typeface="宋体" panose="02010600030101010101" pitchFamily="2" charset="-122"/>
              </a:rPr>
              <a:t>High NRE Costs</a:t>
            </a:r>
          </a:p>
          <a:p>
            <a:pPr lvl="1">
              <a:buFont typeface="Wingdings" panose="05000000000000000000" pitchFamily="2" charset="2"/>
              <a:buBlip>
                <a:blip r:embed="rId2"/>
              </a:buBlip>
            </a:pPr>
            <a:r>
              <a:rPr lang="en-US" altLang="zh-CN" sz="2400" dirty="0">
                <a:ea typeface="宋体" panose="02010600030101010101" pitchFamily="2" charset="-122"/>
              </a:rPr>
              <a:t>Support Large Designs</a:t>
            </a:r>
          </a:p>
          <a:p>
            <a:pPr lvl="1">
              <a:buFont typeface="Wingdings" panose="05000000000000000000" pitchFamily="2" charset="2"/>
              <a:buBlip>
                <a:blip r:embed="rId2"/>
              </a:buBlip>
            </a:pPr>
            <a:r>
              <a:rPr lang="en-US" altLang="zh-CN" sz="2400" dirty="0">
                <a:ea typeface="宋体" panose="02010600030101010101" pitchFamily="2" charset="-122"/>
              </a:rPr>
              <a:t>Support Complex Designs</a:t>
            </a:r>
          </a:p>
          <a:p>
            <a:pPr lvl="1">
              <a:buFont typeface="Wingdings" panose="05000000000000000000" pitchFamily="2" charset="2"/>
              <a:buBlip>
                <a:blip r:embed="rId2"/>
              </a:buBlip>
            </a:pPr>
            <a:r>
              <a:rPr lang="en-US" altLang="zh-CN" sz="2400" dirty="0">
                <a:ea typeface="宋体" panose="02010600030101010101" pitchFamily="2" charset="-122"/>
              </a:rPr>
              <a:t>High Performance</a:t>
            </a:r>
          </a:p>
          <a:p>
            <a:pPr lvl="1">
              <a:buFont typeface="Wingdings" panose="05000000000000000000" pitchFamily="2" charset="2"/>
              <a:buBlip>
                <a:blip r:embed="rId2"/>
              </a:buBlip>
            </a:pPr>
            <a:r>
              <a:rPr lang="en-US" altLang="zh-CN" sz="2400" dirty="0">
                <a:ea typeface="宋体" panose="02010600030101010101" pitchFamily="2" charset="-122"/>
              </a:rPr>
              <a:t>Low Power Consumption</a:t>
            </a:r>
          </a:p>
          <a:p>
            <a:pPr lvl="1">
              <a:buFont typeface="Wingdings" panose="05000000000000000000" pitchFamily="2" charset="2"/>
              <a:buBlip>
                <a:blip r:embed="rId2"/>
              </a:buBlip>
            </a:pPr>
            <a:r>
              <a:rPr lang="en-US" altLang="zh-CN" sz="2400" dirty="0">
                <a:ea typeface="宋体" panose="02010600030101010101" pitchFamily="2" charset="-122"/>
              </a:rPr>
              <a:t>Low Per-Unit Cost (at high volume)</a:t>
            </a:r>
          </a:p>
        </p:txBody>
      </p:sp>
      <p:sp>
        <p:nvSpPr>
          <p:cNvPr id="54280" name="Text Box 8"/>
          <p:cNvSpPr txBox="1">
            <a:spLocks noChangeArrowheads="1"/>
          </p:cNvSpPr>
          <p:nvPr/>
        </p:nvSpPr>
        <p:spPr bwMode="auto">
          <a:xfrm>
            <a:off x="0" y="60198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2400">
                <a:ea typeface="宋体" panose="02010600030101010101" pitchFamily="2" charset="-122"/>
              </a:rPr>
              <a:t>Structured ASIC’s Combine the Best of Both Worlds</a:t>
            </a:r>
          </a:p>
        </p:txBody>
      </p:sp>
    </p:spTree>
    <p:extLst>
      <p:ext uri="{BB962C8B-B14F-4D97-AF65-F5344CB8AC3E}">
        <p14:creationId xmlns:p14="http://schemas.microsoft.com/office/powerpoint/2010/main" val="5643186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57200" y="0"/>
            <a:ext cx="8229600" cy="685800"/>
          </a:xfrm>
        </p:spPr>
        <p:txBody>
          <a:bodyPr rtlCol="0">
            <a:normAutofit/>
          </a:bodyPr>
          <a:lstStyle/>
          <a:p>
            <a:pPr eaLnBrk="1" fontAlgn="auto" hangingPunct="1">
              <a:spcAft>
                <a:spcPts val="0"/>
              </a:spcAft>
              <a:defRPr/>
            </a:pPr>
            <a:r>
              <a:rPr lang="en-US" u="sng" dirty="0"/>
              <a:t>Commodity computer systems</a:t>
            </a:r>
          </a:p>
        </p:txBody>
      </p:sp>
      <p:sp>
        <p:nvSpPr>
          <p:cNvPr id="4099" name="Rectangle 3"/>
          <p:cNvSpPr>
            <a:spLocks noGrp="1" noChangeArrowheads="1"/>
          </p:cNvSpPr>
          <p:nvPr>
            <p:ph sz="quarter" idx="1"/>
          </p:nvPr>
        </p:nvSpPr>
        <p:spPr>
          <a:xfrm>
            <a:off x="0" y="762000"/>
            <a:ext cx="9144000" cy="6096000"/>
          </a:xfrm>
          <a:prstGeom prst="rect">
            <a:avLst/>
          </a:prstGeom>
        </p:spPr>
        <p:txBody>
          <a:bodyPr>
            <a:normAutofit/>
          </a:bodyPr>
          <a:lstStyle/>
          <a:p>
            <a:pPr marL="660400" indent="-660400" eaLnBrk="1" hangingPunct="1">
              <a:lnSpc>
                <a:spcPct val="60000"/>
              </a:lnSpc>
              <a:buFont typeface="Arial" charset="0"/>
              <a:buNone/>
            </a:pPr>
            <a:endParaRPr lang="en-US" u="sng" dirty="0">
              <a:solidFill>
                <a:srgbClr val="17375E"/>
              </a:solidFill>
            </a:endParaRPr>
          </a:p>
          <a:p>
            <a:pPr marL="660400" indent="-660400" eaLnBrk="1" hangingPunct="1">
              <a:lnSpc>
                <a:spcPct val="60000"/>
              </a:lnSpc>
              <a:buFont typeface="Arial" charset="0"/>
              <a:buNone/>
            </a:pPr>
            <a:r>
              <a:rPr lang="en-US" u="sng" dirty="0">
                <a:solidFill>
                  <a:srgbClr val="17375E"/>
                </a:solidFill>
              </a:rPr>
              <a:t>1946</a:t>
            </a:r>
            <a:r>
              <a:rPr lang="en-US" u="sng" dirty="0">
                <a:solidFill>
                  <a:srgbClr val="17375E"/>
                </a:solidFill>
                <a:sym typeface="Wingdings" charset="2"/>
              </a:rPr>
              <a:t></a:t>
            </a:r>
            <a:r>
              <a:rPr lang="en-US" u="sng" dirty="0">
                <a:solidFill>
                  <a:srgbClr val="17375E"/>
                </a:solidFill>
              </a:rPr>
              <a:t>2003</a:t>
            </a:r>
            <a:r>
              <a:rPr lang="en-US" dirty="0">
                <a:solidFill>
                  <a:srgbClr val="17375E"/>
                </a:solidFill>
              </a:rPr>
              <a:t> </a:t>
            </a:r>
            <a:r>
              <a:rPr lang="en-US" dirty="0"/>
              <a:t>General-purpose computing: </a:t>
            </a:r>
            <a:r>
              <a:rPr lang="en-US" dirty="0">
                <a:solidFill>
                  <a:srgbClr val="FF0000"/>
                </a:solidFill>
              </a:rPr>
              <a:t>Serial</a:t>
            </a:r>
            <a:r>
              <a:rPr lang="en-US" dirty="0"/>
              <a:t>. </a:t>
            </a:r>
            <a:r>
              <a:rPr lang="en-US" dirty="0">
                <a:solidFill>
                  <a:srgbClr val="17375E"/>
                </a:solidFill>
              </a:rPr>
              <a:t>5KHz</a:t>
            </a:r>
            <a:r>
              <a:rPr lang="en-US" dirty="0">
                <a:solidFill>
                  <a:srgbClr val="17375E"/>
                </a:solidFill>
                <a:sym typeface="Wingdings" charset="2"/>
              </a:rPr>
              <a:t>4GHz. </a:t>
            </a:r>
            <a:endParaRPr lang="en-US" dirty="0">
              <a:solidFill>
                <a:srgbClr val="17375E"/>
              </a:solidFill>
            </a:endParaRPr>
          </a:p>
          <a:p>
            <a:pPr marL="660400" indent="-660400" eaLnBrk="1" hangingPunct="1">
              <a:lnSpc>
                <a:spcPct val="60000"/>
              </a:lnSpc>
              <a:buFont typeface="Arial" charset="0"/>
              <a:buNone/>
            </a:pPr>
            <a:endParaRPr lang="en-US" u="sng" dirty="0">
              <a:solidFill>
                <a:srgbClr val="17375E"/>
              </a:solidFill>
            </a:endParaRPr>
          </a:p>
          <a:p>
            <a:pPr marL="660400" indent="-660400" eaLnBrk="1" hangingPunct="1">
              <a:lnSpc>
                <a:spcPct val="110000"/>
              </a:lnSpc>
              <a:buNone/>
            </a:pPr>
            <a:r>
              <a:rPr lang="en-US" u="sng" dirty="0">
                <a:solidFill>
                  <a:srgbClr val="17375E"/>
                </a:solidFill>
              </a:rPr>
              <a:t>2004</a:t>
            </a:r>
            <a:r>
              <a:rPr lang="en-US" dirty="0">
                <a:solidFill>
                  <a:srgbClr val="17375E"/>
                </a:solidFill>
              </a:rPr>
              <a:t> </a:t>
            </a:r>
            <a:r>
              <a:rPr lang="en-US" dirty="0"/>
              <a:t>General-purpose computing goes </a:t>
            </a:r>
            <a:r>
              <a:rPr lang="en-US" dirty="0">
                <a:solidFill>
                  <a:srgbClr val="FF0000"/>
                </a:solidFill>
              </a:rPr>
              <a:t>parallel</a:t>
            </a:r>
            <a:r>
              <a:rPr lang="en-US" dirty="0"/>
              <a:t>. </a:t>
            </a:r>
            <a:endParaRPr lang="en-US" dirty="0">
              <a:solidFill>
                <a:srgbClr val="17375E"/>
              </a:solidFill>
            </a:endParaRPr>
          </a:p>
          <a:p>
            <a:pPr marL="660400" indent="-660400" eaLnBrk="1" hangingPunct="1">
              <a:lnSpc>
                <a:spcPct val="110000"/>
              </a:lnSpc>
              <a:buFont typeface="Arial" charset="0"/>
              <a:buNone/>
            </a:pPr>
            <a:r>
              <a:rPr lang="en-US" dirty="0">
                <a:solidFill>
                  <a:srgbClr val="FF0000"/>
                </a:solidFill>
              </a:rPr>
              <a:t>Clock frequency growth flat.  </a:t>
            </a:r>
            <a:r>
              <a:rPr lang="en-US" u="sng" dirty="0">
                <a:solidFill>
                  <a:srgbClr val="17375E"/>
                </a:solidFill>
              </a:rPr>
              <a:t>#Transistors/chip</a:t>
            </a:r>
            <a:r>
              <a:rPr lang="en-US" dirty="0">
                <a:solidFill>
                  <a:srgbClr val="17375E"/>
                </a:solidFill>
              </a:rPr>
              <a:t> 1980</a:t>
            </a:r>
            <a:r>
              <a:rPr lang="en-US" dirty="0">
                <a:solidFill>
                  <a:srgbClr val="17375E"/>
                </a:solidFill>
                <a:sym typeface="Wingdings" charset="2"/>
              </a:rPr>
              <a:t>2011</a:t>
            </a:r>
            <a:r>
              <a:rPr lang="en-US" dirty="0">
                <a:solidFill>
                  <a:srgbClr val="17375E"/>
                </a:solidFill>
              </a:rPr>
              <a:t>: 29K</a:t>
            </a:r>
            <a:r>
              <a:rPr lang="en-US" dirty="0">
                <a:solidFill>
                  <a:srgbClr val="17375E"/>
                </a:solidFill>
                <a:sym typeface="Wingdings" charset="2"/>
              </a:rPr>
              <a:t></a:t>
            </a:r>
            <a:r>
              <a:rPr lang="en-US" dirty="0">
                <a:solidFill>
                  <a:srgbClr val="17375E"/>
                </a:solidFill>
              </a:rPr>
              <a:t>30B! </a:t>
            </a:r>
          </a:p>
          <a:p>
            <a:pPr marL="660400" indent="-660400" eaLnBrk="1" hangingPunct="1">
              <a:lnSpc>
                <a:spcPct val="110000"/>
              </a:lnSpc>
              <a:buNone/>
            </a:pPr>
            <a:r>
              <a:rPr lang="en-US" dirty="0">
                <a:solidFill>
                  <a:srgbClr val="17375E"/>
                </a:solidFill>
              </a:rPr>
              <a:t>#”cores”: ~d</a:t>
            </a:r>
            <a:r>
              <a:rPr lang="en-US" baseline="30000" dirty="0">
                <a:solidFill>
                  <a:srgbClr val="17375E"/>
                </a:solidFill>
              </a:rPr>
              <a:t>y-2003</a:t>
            </a:r>
            <a:r>
              <a:rPr lang="en-US" dirty="0">
                <a:solidFill>
                  <a:srgbClr val="17375E"/>
                </a:solidFill>
              </a:rPr>
              <a:t> </a:t>
            </a:r>
            <a:endParaRPr lang="en-US" dirty="0"/>
          </a:p>
          <a:p>
            <a:pPr marL="660400" indent="-660400" eaLnBrk="1" hangingPunct="1">
              <a:lnSpc>
                <a:spcPct val="110000"/>
              </a:lnSpc>
              <a:buFontTx/>
              <a:buNone/>
            </a:pPr>
            <a:endParaRPr lang="en-US" dirty="0"/>
          </a:p>
        </p:txBody>
      </p:sp>
      <p:pic>
        <p:nvPicPr>
          <p:cNvPr id="5124" name="Picture 17"/>
          <p:cNvPicPr>
            <a:picLocks noChangeAspect="1" noChangeArrowheads="1"/>
          </p:cNvPicPr>
          <p:nvPr/>
        </p:nvPicPr>
        <p:blipFill>
          <a:blip r:embed="rId3" cstate="print"/>
          <a:srcRect/>
          <a:stretch>
            <a:fillRect/>
          </a:stretch>
        </p:blipFill>
        <p:spPr bwMode="auto">
          <a:xfrm>
            <a:off x="1295400" y="3710499"/>
            <a:ext cx="6042025" cy="2796776"/>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pPr>
              <a:defRPr/>
            </a:pPr>
            <a:fld id="{6A351363-8622-4F94-AF08-C4D4F2EA033E}" type="slidenum">
              <a:rPr lang="zh-CN" altLang="en-US" smtClean="0"/>
              <a:pPr>
                <a:defRPr/>
              </a:pPr>
              <a:t>27</a:t>
            </a:fld>
            <a:endParaRPr lang="en-US" altLang="zh-CN"/>
          </a:p>
        </p:txBody>
      </p:sp>
    </p:spTree>
    <p:extLst>
      <p:ext uri="{BB962C8B-B14F-4D97-AF65-F5344CB8AC3E}">
        <p14:creationId xmlns:p14="http://schemas.microsoft.com/office/powerpoint/2010/main" val="18460848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71438" y="1369613"/>
            <a:ext cx="611187" cy="4608513"/>
          </a:xfrm>
        </p:spPr>
        <p:txBody>
          <a:bodyPr/>
          <a:lstStyle/>
          <a:p>
            <a:pPr eaLnBrk="1" hangingPunct="1"/>
            <a:r>
              <a:rPr lang="en-US" dirty="0"/>
              <a:t>Top500</a:t>
            </a:r>
          </a:p>
        </p:txBody>
      </p:sp>
      <p:pic>
        <p:nvPicPr>
          <p:cNvPr id="1536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68" y="0"/>
            <a:ext cx="5897732" cy="4714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5365" name="Text Box 6"/>
          <p:cNvSpPr txBox="1">
            <a:spLocks noChangeArrowheads="1"/>
          </p:cNvSpPr>
          <p:nvPr/>
        </p:nvSpPr>
        <p:spPr bwMode="auto">
          <a:xfrm>
            <a:off x="2339975" y="5373688"/>
            <a:ext cx="6953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2075" tIns="46038" rIns="92075" bIns="46038">
            <a:spAutoFit/>
          </a:bodyPr>
          <a:lstStyle>
            <a:lvl1pPr eaLnBrk="0" hangingPunct="0">
              <a:defRPr sz="3600">
                <a:solidFill>
                  <a:schemeClr val="tx1"/>
                </a:solidFill>
                <a:latin typeface="Tahoma" panose="020B0604030504040204" pitchFamily="34" charset="0"/>
              </a:defRPr>
            </a:lvl1pPr>
            <a:lvl2pPr marL="742950" indent="-285750" eaLnBrk="0" hangingPunct="0">
              <a:defRPr sz="3600">
                <a:solidFill>
                  <a:schemeClr val="tx1"/>
                </a:solidFill>
                <a:latin typeface="Tahoma" panose="020B0604030504040204" pitchFamily="34" charset="0"/>
              </a:defRPr>
            </a:lvl2pPr>
            <a:lvl3pPr marL="1143000" indent="-228600" eaLnBrk="0" hangingPunct="0">
              <a:defRPr sz="3600">
                <a:solidFill>
                  <a:schemeClr val="tx1"/>
                </a:solidFill>
                <a:latin typeface="Tahoma" panose="020B0604030504040204" pitchFamily="34" charset="0"/>
              </a:defRPr>
            </a:lvl3pPr>
            <a:lvl4pPr marL="1600200" indent="-228600" eaLnBrk="0" hangingPunct="0">
              <a:defRPr sz="3600">
                <a:solidFill>
                  <a:schemeClr val="tx1"/>
                </a:solidFill>
                <a:latin typeface="Tahoma" panose="020B0604030504040204" pitchFamily="34" charset="0"/>
              </a:defRPr>
            </a:lvl4pPr>
            <a:lvl5pPr marL="2057400" indent="-228600" eaLnBrk="0" hangingPunct="0">
              <a:defRPr sz="3600">
                <a:solidFill>
                  <a:schemeClr val="tx1"/>
                </a:solidFill>
                <a:latin typeface="Tahoma" panose="020B0604030504040204" pitchFamily="34" charset="0"/>
              </a:defRPr>
            </a:lvl5pPr>
            <a:lvl6pPr marL="2514600" indent="-228600" eaLnBrk="0" fontAlgn="base" hangingPunct="0">
              <a:lnSpc>
                <a:spcPct val="90000"/>
              </a:lnSpc>
              <a:spcBef>
                <a:spcPct val="10000"/>
              </a:spcBef>
              <a:spcAft>
                <a:spcPct val="0"/>
              </a:spcAft>
              <a:buFont typeface="Wingdings" panose="05000000000000000000" pitchFamily="2" charset="2"/>
              <a:buChar char="§"/>
              <a:defRPr sz="3600">
                <a:solidFill>
                  <a:schemeClr val="tx1"/>
                </a:solidFill>
                <a:latin typeface="Tahoma" panose="020B0604030504040204" pitchFamily="34" charset="0"/>
              </a:defRPr>
            </a:lvl6pPr>
            <a:lvl7pPr marL="2971800" indent="-228600" eaLnBrk="0" fontAlgn="base" hangingPunct="0">
              <a:lnSpc>
                <a:spcPct val="90000"/>
              </a:lnSpc>
              <a:spcBef>
                <a:spcPct val="10000"/>
              </a:spcBef>
              <a:spcAft>
                <a:spcPct val="0"/>
              </a:spcAft>
              <a:buFont typeface="Wingdings" panose="05000000000000000000" pitchFamily="2" charset="2"/>
              <a:buChar char="§"/>
              <a:defRPr sz="3600">
                <a:solidFill>
                  <a:schemeClr val="tx1"/>
                </a:solidFill>
                <a:latin typeface="Tahoma" panose="020B0604030504040204" pitchFamily="34" charset="0"/>
              </a:defRPr>
            </a:lvl7pPr>
            <a:lvl8pPr marL="3429000" indent="-228600" eaLnBrk="0" fontAlgn="base" hangingPunct="0">
              <a:lnSpc>
                <a:spcPct val="90000"/>
              </a:lnSpc>
              <a:spcBef>
                <a:spcPct val="10000"/>
              </a:spcBef>
              <a:spcAft>
                <a:spcPct val="0"/>
              </a:spcAft>
              <a:buFont typeface="Wingdings" panose="05000000000000000000" pitchFamily="2" charset="2"/>
              <a:buChar char="§"/>
              <a:defRPr sz="3600">
                <a:solidFill>
                  <a:schemeClr val="tx1"/>
                </a:solidFill>
                <a:latin typeface="Tahoma" panose="020B0604030504040204" pitchFamily="34" charset="0"/>
              </a:defRPr>
            </a:lvl8pPr>
            <a:lvl9pPr marL="3886200" indent="-228600" eaLnBrk="0" fontAlgn="base" hangingPunct="0">
              <a:lnSpc>
                <a:spcPct val="90000"/>
              </a:lnSpc>
              <a:spcBef>
                <a:spcPct val="10000"/>
              </a:spcBef>
              <a:spcAft>
                <a:spcPct val="0"/>
              </a:spcAft>
              <a:buFont typeface="Wingdings" panose="05000000000000000000" pitchFamily="2" charset="2"/>
              <a:buChar char="§"/>
              <a:defRPr sz="3600">
                <a:solidFill>
                  <a:schemeClr val="tx1"/>
                </a:solidFill>
                <a:latin typeface="Tahoma" panose="020B0604030504040204" pitchFamily="34" charset="0"/>
              </a:defRPr>
            </a:lvl9pPr>
          </a:lstStyle>
          <a:p>
            <a:pPr eaLnBrk="1" hangingPunct="1">
              <a:buFont typeface="Wingdings" panose="05000000000000000000" pitchFamily="2" charset="2"/>
              <a:buNone/>
            </a:pPr>
            <a:r>
              <a:rPr lang="en-US"/>
              <a:t>….</a:t>
            </a:r>
          </a:p>
        </p:txBody>
      </p:sp>
      <p:sp>
        <p:nvSpPr>
          <p:cNvPr id="436231" name="Rectangle 7"/>
          <p:cNvSpPr>
            <a:spLocks noChangeArrowheads="1"/>
          </p:cNvSpPr>
          <p:nvPr/>
        </p:nvSpPr>
        <p:spPr bwMode="auto">
          <a:xfrm>
            <a:off x="3962400" y="457200"/>
            <a:ext cx="504825" cy="431800"/>
          </a:xfrm>
          <a:prstGeom prst="rect">
            <a:avLst/>
          </a:prstGeom>
          <a:solidFill>
            <a:srgbClr val="FFFF99">
              <a:alpha val="20000"/>
            </a:srgbClr>
          </a:solidFill>
          <a:ln w="12700" algn="ctr">
            <a:solidFill>
              <a:srgbClr val="FF0000"/>
            </a:solidFill>
            <a:miter lim="800000"/>
            <a:headEnd/>
            <a:tailEnd/>
          </a:ln>
        </p:spPr>
        <p:txBody>
          <a:bodyPr wrap="none" lIns="92075" tIns="46038" rIns="92075" bIns="46038" anchor="ctr"/>
          <a:lstStyle>
            <a:lvl1pPr eaLnBrk="0" hangingPunct="0">
              <a:defRPr sz="3600">
                <a:solidFill>
                  <a:schemeClr val="tx1"/>
                </a:solidFill>
                <a:latin typeface="Tahoma" panose="020B0604030504040204" pitchFamily="34" charset="0"/>
              </a:defRPr>
            </a:lvl1pPr>
            <a:lvl2pPr marL="742950" indent="-285750" eaLnBrk="0" hangingPunct="0">
              <a:defRPr sz="3600">
                <a:solidFill>
                  <a:schemeClr val="tx1"/>
                </a:solidFill>
                <a:latin typeface="Tahoma" panose="020B0604030504040204" pitchFamily="34" charset="0"/>
              </a:defRPr>
            </a:lvl2pPr>
            <a:lvl3pPr marL="1143000" indent="-228600" eaLnBrk="0" hangingPunct="0">
              <a:defRPr sz="3600">
                <a:solidFill>
                  <a:schemeClr val="tx1"/>
                </a:solidFill>
                <a:latin typeface="Tahoma" panose="020B0604030504040204" pitchFamily="34" charset="0"/>
              </a:defRPr>
            </a:lvl3pPr>
            <a:lvl4pPr marL="1600200" indent="-228600" eaLnBrk="0" hangingPunct="0">
              <a:defRPr sz="3600">
                <a:solidFill>
                  <a:schemeClr val="tx1"/>
                </a:solidFill>
                <a:latin typeface="Tahoma" panose="020B0604030504040204" pitchFamily="34" charset="0"/>
              </a:defRPr>
            </a:lvl4pPr>
            <a:lvl5pPr marL="2057400" indent="-228600" eaLnBrk="0" hangingPunct="0">
              <a:defRPr sz="3600">
                <a:solidFill>
                  <a:schemeClr val="tx1"/>
                </a:solidFill>
                <a:latin typeface="Tahoma" panose="020B0604030504040204" pitchFamily="34" charset="0"/>
              </a:defRPr>
            </a:lvl5pPr>
            <a:lvl6pPr marL="2514600" indent="-228600" eaLnBrk="0" fontAlgn="base" hangingPunct="0">
              <a:lnSpc>
                <a:spcPct val="90000"/>
              </a:lnSpc>
              <a:spcBef>
                <a:spcPct val="10000"/>
              </a:spcBef>
              <a:spcAft>
                <a:spcPct val="0"/>
              </a:spcAft>
              <a:buFont typeface="Wingdings" panose="05000000000000000000" pitchFamily="2" charset="2"/>
              <a:buChar char="§"/>
              <a:defRPr sz="3600">
                <a:solidFill>
                  <a:schemeClr val="tx1"/>
                </a:solidFill>
                <a:latin typeface="Tahoma" panose="020B0604030504040204" pitchFamily="34" charset="0"/>
              </a:defRPr>
            </a:lvl6pPr>
            <a:lvl7pPr marL="2971800" indent="-228600" eaLnBrk="0" fontAlgn="base" hangingPunct="0">
              <a:lnSpc>
                <a:spcPct val="90000"/>
              </a:lnSpc>
              <a:spcBef>
                <a:spcPct val="10000"/>
              </a:spcBef>
              <a:spcAft>
                <a:spcPct val="0"/>
              </a:spcAft>
              <a:buFont typeface="Wingdings" panose="05000000000000000000" pitchFamily="2" charset="2"/>
              <a:buChar char="§"/>
              <a:defRPr sz="3600">
                <a:solidFill>
                  <a:schemeClr val="tx1"/>
                </a:solidFill>
                <a:latin typeface="Tahoma" panose="020B0604030504040204" pitchFamily="34" charset="0"/>
              </a:defRPr>
            </a:lvl7pPr>
            <a:lvl8pPr marL="3429000" indent="-228600" eaLnBrk="0" fontAlgn="base" hangingPunct="0">
              <a:lnSpc>
                <a:spcPct val="90000"/>
              </a:lnSpc>
              <a:spcBef>
                <a:spcPct val="10000"/>
              </a:spcBef>
              <a:spcAft>
                <a:spcPct val="0"/>
              </a:spcAft>
              <a:buFont typeface="Wingdings" panose="05000000000000000000" pitchFamily="2" charset="2"/>
              <a:buChar char="§"/>
              <a:defRPr sz="3600">
                <a:solidFill>
                  <a:schemeClr val="tx1"/>
                </a:solidFill>
                <a:latin typeface="Tahoma" panose="020B0604030504040204" pitchFamily="34" charset="0"/>
              </a:defRPr>
            </a:lvl8pPr>
            <a:lvl9pPr marL="3886200" indent="-228600" eaLnBrk="0" fontAlgn="base" hangingPunct="0">
              <a:lnSpc>
                <a:spcPct val="90000"/>
              </a:lnSpc>
              <a:spcBef>
                <a:spcPct val="10000"/>
              </a:spcBef>
              <a:spcAft>
                <a:spcPct val="0"/>
              </a:spcAft>
              <a:buFont typeface="Wingdings" panose="05000000000000000000" pitchFamily="2" charset="2"/>
              <a:buChar char="§"/>
              <a:defRPr sz="3600">
                <a:solidFill>
                  <a:schemeClr val="tx1"/>
                </a:solidFill>
                <a:latin typeface="Tahoma" panose="020B0604030504040204" pitchFamily="34" charset="0"/>
              </a:defRPr>
            </a:lvl9pPr>
          </a:lstStyle>
          <a:p>
            <a:pPr eaLnBrk="1" hangingPunct="1"/>
            <a:endParaRPr lang="zh-CN" altLang="zh-CN"/>
          </a:p>
        </p:txBody>
      </p:sp>
      <p:sp>
        <p:nvSpPr>
          <p:cNvPr id="436232" name="Rectangle 8"/>
          <p:cNvSpPr>
            <a:spLocks noChangeArrowheads="1"/>
          </p:cNvSpPr>
          <p:nvPr/>
        </p:nvSpPr>
        <p:spPr bwMode="auto">
          <a:xfrm>
            <a:off x="2667000" y="1066800"/>
            <a:ext cx="568325" cy="73025"/>
          </a:xfrm>
          <a:prstGeom prst="rect">
            <a:avLst/>
          </a:prstGeom>
          <a:solidFill>
            <a:srgbClr val="FFFF99">
              <a:alpha val="70195"/>
            </a:srgbClr>
          </a:solidFill>
          <a:ln w="12700" algn="ctr">
            <a:solidFill>
              <a:srgbClr val="FF0000"/>
            </a:solidFill>
            <a:miter lim="800000"/>
            <a:headEnd/>
            <a:tailEnd/>
          </a:ln>
        </p:spPr>
        <p:txBody>
          <a:bodyPr wrap="none" lIns="92075" tIns="46038" rIns="92075" bIns="46038" anchor="ctr"/>
          <a:lstStyle>
            <a:lvl1pPr eaLnBrk="0" hangingPunct="0">
              <a:defRPr sz="3600">
                <a:solidFill>
                  <a:schemeClr val="tx1"/>
                </a:solidFill>
                <a:latin typeface="Tahoma" panose="020B0604030504040204" pitchFamily="34" charset="0"/>
              </a:defRPr>
            </a:lvl1pPr>
            <a:lvl2pPr marL="742950" indent="-285750" eaLnBrk="0" hangingPunct="0">
              <a:defRPr sz="3600">
                <a:solidFill>
                  <a:schemeClr val="tx1"/>
                </a:solidFill>
                <a:latin typeface="Tahoma" panose="020B0604030504040204" pitchFamily="34" charset="0"/>
              </a:defRPr>
            </a:lvl2pPr>
            <a:lvl3pPr marL="1143000" indent="-228600" eaLnBrk="0" hangingPunct="0">
              <a:defRPr sz="3600">
                <a:solidFill>
                  <a:schemeClr val="tx1"/>
                </a:solidFill>
                <a:latin typeface="Tahoma" panose="020B0604030504040204" pitchFamily="34" charset="0"/>
              </a:defRPr>
            </a:lvl3pPr>
            <a:lvl4pPr marL="1600200" indent="-228600" eaLnBrk="0" hangingPunct="0">
              <a:defRPr sz="3600">
                <a:solidFill>
                  <a:schemeClr val="tx1"/>
                </a:solidFill>
                <a:latin typeface="Tahoma" panose="020B0604030504040204" pitchFamily="34" charset="0"/>
              </a:defRPr>
            </a:lvl4pPr>
            <a:lvl5pPr marL="2057400" indent="-228600" eaLnBrk="0" hangingPunct="0">
              <a:defRPr sz="3600">
                <a:solidFill>
                  <a:schemeClr val="tx1"/>
                </a:solidFill>
                <a:latin typeface="Tahoma" panose="020B0604030504040204" pitchFamily="34" charset="0"/>
              </a:defRPr>
            </a:lvl5pPr>
            <a:lvl6pPr marL="2514600" indent="-228600" eaLnBrk="0" fontAlgn="base" hangingPunct="0">
              <a:lnSpc>
                <a:spcPct val="90000"/>
              </a:lnSpc>
              <a:spcBef>
                <a:spcPct val="10000"/>
              </a:spcBef>
              <a:spcAft>
                <a:spcPct val="0"/>
              </a:spcAft>
              <a:buFont typeface="Wingdings" panose="05000000000000000000" pitchFamily="2" charset="2"/>
              <a:buChar char="§"/>
              <a:defRPr sz="3600">
                <a:solidFill>
                  <a:schemeClr val="tx1"/>
                </a:solidFill>
                <a:latin typeface="Tahoma" panose="020B0604030504040204" pitchFamily="34" charset="0"/>
              </a:defRPr>
            </a:lvl6pPr>
            <a:lvl7pPr marL="2971800" indent="-228600" eaLnBrk="0" fontAlgn="base" hangingPunct="0">
              <a:lnSpc>
                <a:spcPct val="90000"/>
              </a:lnSpc>
              <a:spcBef>
                <a:spcPct val="10000"/>
              </a:spcBef>
              <a:spcAft>
                <a:spcPct val="0"/>
              </a:spcAft>
              <a:buFont typeface="Wingdings" panose="05000000000000000000" pitchFamily="2" charset="2"/>
              <a:buChar char="§"/>
              <a:defRPr sz="3600">
                <a:solidFill>
                  <a:schemeClr val="tx1"/>
                </a:solidFill>
                <a:latin typeface="Tahoma" panose="020B0604030504040204" pitchFamily="34" charset="0"/>
              </a:defRPr>
            </a:lvl7pPr>
            <a:lvl8pPr marL="3429000" indent="-228600" eaLnBrk="0" fontAlgn="base" hangingPunct="0">
              <a:lnSpc>
                <a:spcPct val="90000"/>
              </a:lnSpc>
              <a:spcBef>
                <a:spcPct val="10000"/>
              </a:spcBef>
              <a:spcAft>
                <a:spcPct val="0"/>
              </a:spcAft>
              <a:buFont typeface="Wingdings" panose="05000000000000000000" pitchFamily="2" charset="2"/>
              <a:buChar char="§"/>
              <a:defRPr sz="3600">
                <a:solidFill>
                  <a:schemeClr val="tx1"/>
                </a:solidFill>
                <a:latin typeface="Tahoma" panose="020B0604030504040204" pitchFamily="34" charset="0"/>
              </a:defRPr>
            </a:lvl8pPr>
            <a:lvl9pPr marL="3886200" indent="-228600" eaLnBrk="0" fontAlgn="base" hangingPunct="0">
              <a:lnSpc>
                <a:spcPct val="90000"/>
              </a:lnSpc>
              <a:spcBef>
                <a:spcPct val="10000"/>
              </a:spcBef>
              <a:spcAft>
                <a:spcPct val="0"/>
              </a:spcAft>
              <a:buFont typeface="Wingdings" panose="05000000000000000000" pitchFamily="2" charset="2"/>
              <a:buChar char="§"/>
              <a:defRPr sz="3600">
                <a:solidFill>
                  <a:schemeClr val="tx1"/>
                </a:solidFill>
                <a:latin typeface="Tahoma" panose="020B0604030504040204" pitchFamily="34" charset="0"/>
              </a:defRPr>
            </a:lvl9pPr>
          </a:lstStyle>
          <a:p>
            <a:pPr eaLnBrk="1" hangingPunct="1"/>
            <a:endParaRPr lang="zh-CN" altLang="zh-CN"/>
          </a:p>
        </p:txBody>
      </p:sp>
      <p:pic>
        <p:nvPicPr>
          <p:cNvPr id="3" name="图片 2"/>
          <p:cNvPicPr>
            <a:picLocks noChangeAspect="1"/>
          </p:cNvPicPr>
          <p:nvPr/>
        </p:nvPicPr>
        <p:blipFill>
          <a:blip r:embed="rId4"/>
          <a:stretch>
            <a:fillRect/>
          </a:stretch>
        </p:blipFill>
        <p:spPr>
          <a:xfrm>
            <a:off x="1957136" y="2739708"/>
            <a:ext cx="7186864" cy="4073391"/>
          </a:xfrm>
          <a:prstGeom prst="rect">
            <a:avLst/>
          </a:prstGeom>
        </p:spPr>
      </p:pic>
      <p:sp>
        <p:nvSpPr>
          <p:cNvPr id="436233" name="Rectangle 9"/>
          <p:cNvSpPr>
            <a:spLocks noChangeArrowheads="1"/>
          </p:cNvSpPr>
          <p:nvPr/>
        </p:nvSpPr>
        <p:spPr bwMode="auto">
          <a:xfrm>
            <a:off x="6673056" y="3073400"/>
            <a:ext cx="651644" cy="431800"/>
          </a:xfrm>
          <a:prstGeom prst="rect">
            <a:avLst/>
          </a:prstGeom>
          <a:solidFill>
            <a:srgbClr val="FFFF99">
              <a:alpha val="20000"/>
            </a:srgbClr>
          </a:solidFill>
          <a:ln w="12700" algn="ctr">
            <a:solidFill>
              <a:srgbClr val="FF0000"/>
            </a:solidFill>
            <a:miter lim="800000"/>
            <a:headEnd/>
            <a:tailEnd/>
          </a:ln>
        </p:spPr>
        <p:txBody>
          <a:bodyPr wrap="none" lIns="92075" tIns="46038" rIns="92075" bIns="46038" anchor="ctr"/>
          <a:lstStyle>
            <a:lvl1pPr eaLnBrk="0" hangingPunct="0">
              <a:defRPr sz="3600">
                <a:solidFill>
                  <a:schemeClr val="tx1"/>
                </a:solidFill>
                <a:latin typeface="Tahoma" panose="020B0604030504040204" pitchFamily="34" charset="0"/>
              </a:defRPr>
            </a:lvl1pPr>
            <a:lvl2pPr marL="742950" indent="-285750" eaLnBrk="0" hangingPunct="0">
              <a:defRPr sz="3600">
                <a:solidFill>
                  <a:schemeClr val="tx1"/>
                </a:solidFill>
                <a:latin typeface="Tahoma" panose="020B0604030504040204" pitchFamily="34" charset="0"/>
              </a:defRPr>
            </a:lvl2pPr>
            <a:lvl3pPr marL="1143000" indent="-228600" eaLnBrk="0" hangingPunct="0">
              <a:defRPr sz="3600">
                <a:solidFill>
                  <a:schemeClr val="tx1"/>
                </a:solidFill>
                <a:latin typeface="Tahoma" panose="020B0604030504040204" pitchFamily="34" charset="0"/>
              </a:defRPr>
            </a:lvl3pPr>
            <a:lvl4pPr marL="1600200" indent="-228600" eaLnBrk="0" hangingPunct="0">
              <a:defRPr sz="3600">
                <a:solidFill>
                  <a:schemeClr val="tx1"/>
                </a:solidFill>
                <a:latin typeface="Tahoma" panose="020B0604030504040204" pitchFamily="34" charset="0"/>
              </a:defRPr>
            </a:lvl4pPr>
            <a:lvl5pPr marL="2057400" indent="-228600" eaLnBrk="0" hangingPunct="0">
              <a:defRPr sz="3600">
                <a:solidFill>
                  <a:schemeClr val="tx1"/>
                </a:solidFill>
                <a:latin typeface="Tahoma" panose="020B0604030504040204" pitchFamily="34" charset="0"/>
              </a:defRPr>
            </a:lvl5pPr>
            <a:lvl6pPr marL="2514600" indent="-228600" eaLnBrk="0" fontAlgn="base" hangingPunct="0">
              <a:lnSpc>
                <a:spcPct val="90000"/>
              </a:lnSpc>
              <a:spcBef>
                <a:spcPct val="10000"/>
              </a:spcBef>
              <a:spcAft>
                <a:spcPct val="0"/>
              </a:spcAft>
              <a:buFont typeface="Wingdings" panose="05000000000000000000" pitchFamily="2" charset="2"/>
              <a:buChar char="§"/>
              <a:defRPr sz="3600">
                <a:solidFill>
                  <a:schemeClr val="tx1"/>
                </a:solidFill>
                <a:latin typeface="Tahoma" panose="020B0604030504040204" pitchFamily="34" charset="0"/>
              </a:defRPr>
            </a:lvl6pPr>
            <a:lvl7pPr marL="2971800" indent="-228600" eaLnBrk="0" fontAlgn="base" hangingPunct="0">
              <a:lnSpc>
                <a:spcPct val="90000"/>
              </a:lnSpc>
              <a:spcBef>
                <a:spcPct val="10000"/>
              </a:spcBef>
              <a:spcAft>
                <a:spcPct val="0"/>
              </a:spcAft>
              <a:buFont typeface="Wingdings" panose="05000000000000000000" pitchFamily="2" charset="2"/>
              <a:buChar char="§"/>
              <a:defRPr sz="3600">
                <a:solidFill>
                  <a:schemeClr val="tx1"/>
                </a:solidFill>
                <a:latin typeface="Tahoma" panose="020B0604030504040204" pitchFamily="34" charset="0"/>
              </a:defRPr>
            </a:lvl7pPr>
            <a:lvl8pPr marL="3429000" indent="-228600" eaLnBrk="0" fontAlgn="base" hangingPunct="0">
              <a:lnSpc>
                <a:spcPct val="90000"/>
              </a:lnSpc>
              <a:spcBef>
                <a:spcPct val="10000"/>
              </a:spcBef>
              <a:spcAft>
                <a:spcPct val="0"/>
              </a:spcAft>
              <a:buFont typeface="Wingdings" panose="05000000000000000000" pitchFamily="2" charset="2"/>
              <a:buChar char="§"/>
              <a:defRPr sz="3600">
                <a:solidFill>
                  <a:schemeClr val="tx1"/>
                </a:solidFill>
                <a:latin typeface="Tahoma" panose="020B0604030504040204" pitchFamily="34" charset="0"/>
              </a:defRPr>
            </a:lvl8pPr>
            <a:lvl9pPr marL="3886200" indent="-228600" eaLnBrk="0" fontAlgn="base" hangingPunct="0">
              <a:lnSpc>
                <a:spcPct val="90000"/>
              </a:lnSpc>
              <a:spcBef>
                <a:spcPct val="10000"/>
              </a:spcBef>
              <a:spcAft>
                <a:spcPct val="0"/>
              </a:spcAft>
              <a:buFont typeface="Wingdings" panose="05000000000000000000" pitchFamily="2" charset="2"/>
              <a:buChar char="§"/>
              <a:defRPr sz="3600">
                <a:solidFill>
                  <a:schemeClr val="tx1"/>
                </a:solidFill>
                <a:latin typeface="Tahoma" panose="020B0604030504040204" pitchFamily="34" charset="0"/>
              </a:defRPr>
            </a:lvl9pPr>
          </a:lstStyle>
          <a:p>
            <a:pPr eaLnBrk="1" hangingPunct="1"/>
            <a:endParaRPr lang="zh-CN" altLang="zh-CN"/>
          </a:p>
        </p:txBody>
      </p:sp>
      <p:sp>
        <p:nvSpPr>
          <p:cNvPr id="436234" name="Rectangle 10"/>
          <p:cNvSpPr>
            <a:spLocks noChangeArrowheads="1"/>
          </p:cNvSpPr>
          <p:nvPr/>
        </p:nvSpPr>
        <p:spPr bwMode="auto">
          <a:xfrm>
            <a:off x="2429352" y="3505200"/>
            <a:ext cx="720725" cy="73025"/>
          </a:xfrm>
          <a:prstGeom prst="rect">
            <a:avLst/>
          </a:prstGeom>
          <a:solidFill>
            <a:srgbClr val="FFFF99">
              <a:alpha val="70195"/>
            </a:srgbClr>
          </a:solidFill>
          <a:ln w="12700" algn="ctr">
            <a:solidFill>
              <a:srgbClr val="FF0000"/>
            </a:solidFill>
            <a:miter lim="800000"/>
            <a:headEnd/>
            <a:tailEnd/>
          </a:ln>
        </p:spPr>
        <p:txBody>
          <a:bodyPr wrap="none" lIns="92075" tIns="46038" rIns="92075" bIns="46038" anchor="ctr"/>
          <a:lstStyle>
            <a:lvl1pPr eaLnBrk="0" hangingPunct="0">
              <a:defRPr sz="3600">
                <a:solidFill>
                  <a:schemeClr val="tx1"/>
                </a:solidFill>
                <a:latin typeface="Tahoma" panose="020B0604030504040204" pitchFamily="34" charset="0"/>
              </a:defRPr>
            </a:lvl1pPr>
            <a:lvl2pPr marL="742950" indent="-285750" eaLnBrk="0" hangingPunct="0">
              <a:defRPr sz="3600">
                <a:solidFill>
                  <a:schemeClr val="tx1"/>
                </a:solidFill>
                <a:latin typeface="Tahoma" panose="020B0604030504040204" pitchFamily="34" charset="0"/>
              </a:defRPr>
            </a:lvl2pPr>
            <a:lvl3pPr marL="1143000" indent="-228600" eaLnBrk="0" hangingPunct="0">
              <a:defRPr sz="3600">
                <a:solidFill>
                  <a:schemeClr val="tx1"/>
                </a:solidFill>
                <a:latin typeface="Tahoma" panose="020B0604030504040204" pitchFamily="34" charset="0"/>
              </a:defRPr>
            </a:lvl3pPr>
            <a:lvl4pPr marL="1600200" indent="-228600" eaLnBrk="0" hangingPunct="0">
              <a:defRPr sz="3600">
                <a:solidFill>
                  <a:schemeClr val="tx1"/>
                </a:solidFill>
                <a:latin typeface="Tahoma" panose="020B0604030504040204" pitchFamily="34" charset="0"/>
              </a:defRPr>
            </a:lvl4pPr>
            <a:lvl5pPr marL="2057400" indent="-228600" eaLnBrk="0" hangingPunct="0">
              <a:defRPr sz="3600">
                <a:solidFill>
                  <a:schemeClr val="tx1"/>
                </a:solidFill>
                <a:latin typeface="Tahoma" panose="020B0604030504040204" pitchFamily="34" charset="0"/>
              </a:defRPr>
            </a:lvl5pPr>
            <a:lvl6pPr marL="2514600" indent="-228600" eaLnBrk="0" fontAlgn="base" hangingPunct="0">
              <a:lnSpc>
                <a:spcPct val="90000"/>
              </a:lnSpc>
              <a:spcBef>
                <a:spcPct val="10000"/>
              </a:spcBef>
              <a:spcAft>
                <a:spcPct val="0"/>
              </a:spcAft>
              <a:buFont typeface="Wingdings" panose="05000000000000000000" pitchFamily="2" charset="2"/>
              <a:buChar char="§"/>
              <a:defRPr sz="3600">
                <a:solidFill>
                  <a:schemeClr val="tx1"/>
                </a:solidFill>
                <a:latin typeface="Tahoma" panose="020B0604030504040204" pitchFamily="34" charset="0"/>
              </a:defRPr>
            </a:lvl6pPr>
            <a:lvl7pPr marL="2971800" indent="-228600" eaLnBrk="0" fontAlgn="base" hangingPunct="0">
              <a:lnSpc>
                <a:spcPct val="90000"/>
              </a:lnSpc>
              <a:spcBef>
                <a:spcPct val="10000"/>
              </a:spcBef>
              <a:spcAft>
                <a:spcPct val="0"/>
              </a:spcAft>
              <a:buFont typeface="Wingdings" panose="05000000000000000000" pitchFamily="2" charset="2"/>
              <a:buChar char="§"/>
              <a:defRPr sz="3600">
                <a:solidFill>
                  <a:schemeClr val="tx1"/>
                </a:solidFill>
                <a:latin typeface="Tahoma" panose="020B0604030504040204" pitchFamily="34" charset="0"/>
              </a:defRPr>
            </a:lvl7pPr>
            <a:lvl8pPr marL="3429000" indent="-228600" eaLnBrk="0" fontAlgn="base" hangingPunct="0">
              <a:lnSpc>
                <a:spcPct val="90000"/>
              </a:lnSpc>
              <a:spcBef>
                <a:spcPct val="10000"/>
              </a:spcBef>
              <a:spcAft>
                <a:spcPct val="0"/>
              </a:spcAft>
              <a:buFont typeface="Wingdings" panose="05000000000000000000" pitchFamily="2" charset="2"/>
              <a:buChar char="§"/>
              <a:defRPr sz="3600">
                <a:solidFill>
                  <a:schemeClr val="tx1"/>
                </a:solidFill>
                <a:latin typeface="Tahoma" panose="020B0604030504040204" pitchFamily="34" charset="0"/>
              </a:defRPr>
            </a:lvl8pPr>
            <a:lvl9pPr marL="3886200" indent="-228600" eaLnBrk="0" fontAlgn="base" hangingPunct="0">
              <a:lnSpc>
                <a:spcPct val="90000"/>
              </a:lnSpc>
              <a:spcBef>
                <a:spcPct val="10000"/>
              </a:spcBef>
              <a:spcAft>
                <a:spcPct val="0"/>
              </a:spcAft>
              <a:buFont typeface="Wingdings" panose="05000000000000000000" pitchFamily="2" charset="2"/>
              <a:buChar char="§"/>
              <a:defRPr sz="3600">
                <a:solidFill>
                  <a:schemeClr val="tx1"/>
                </a:solidFill>
                <a:latin typeface="Tahoma" panose="020B0604030504040204" pitchFamily="34" charset="0"/>
              </a:defRPr>
            </a:lvl9pPr>
          </a:lstStyle>
          <a:p>
            <a:pPr eaLnBrk="1" hangingPunct="1"/>
            <a:endParaRPr lang="zh-CN" altLang="zh-CN"/>
          </a:p>
        </p:txBody>
      </p:sp>
      <p:sp>
        <p:nvSpPr>
          <p:cNvPr id="436235" name="Rectangle 11"/>
          <p:cNvSpPr>
            <a:spLocks noChangeArrowheads="1"/>
          </p:cNvSpPr>
          <p:nvPr/>
        </p:nvSpPr>
        <p:spPr bwMode="auto">
          <a:xfrm>
            <a:off x="2438331" y="5104766"/>
            <a:ext cx="720725" cy="73025"/>
          </a:xfrm>
          <a:prstGeom prst="rect">
            <a:avLst/>
          </a:prstGeom>
          <a:solidFill>
            <a:srgbClr val="FFFF99">
              <a:alpha val="70195"/>
            </a:srgbClr>
          </a:solidFill>
          <a:ln w="12700" algn="ctr">
            <a:solidFill>
              <a:srgbClr val="FF0000"/>
            </a:solidFill>
            <a:miter lim="800000"/>
            <a:headEnd/>
            <a:tailEnd/>
          </a:ln>
        </p:spPr>
        <p:txBody>
          <a:bodyPr wrap="none" lIns="92075" tIns="46038" rIns="92075" bIns="46038" anchor="ctr"/>
          <a:lstStyle>
            <a:lvl1pPr eaLnBrk="0" hangingPunct="0">
              <a:defRPr sz="3600">
                <a:solidFill>
                  <a:schemeClr val="tx1"/>
                </a:solidFill>
                <a:latin typeface="Tahoma" panose="020B0604030504040204" pitchFamily="34" charset="0"/>
              </a:defRPr>
            </a:lvl1pPr>
            <a:lvl2pPr marL="742950" indent="-285750" eaLnBrk="0" hangingPunct="0">
              <a:defRPr sz="3600">
                <a:solidFill>
                  <a:schemeClr val="tx1"/>
                </a:solidFill>
                <a:latin typeface="Tahoma" panose="020B0604030504040204" pitchFamily="34" charset="0"/>
              </a:defRPr>
            </a:lvl2pPr>
            <a:lvl3pPr marL="1143000" indent="-228600" eaLnBrk="0" hangingPunct="0">
              <a:defRPr sz="3600">
                <a:solidFill>
                  <a:schemeClr val="tx1"/>
                </a:solidFill>
                <a:latin typeface="Tahoma" panose="020B0604030504040204" pitchFamily="34" charset="0"/>
              </a:defRPr>
            </a:lvl3pPr>
            <a:lvl4pPr marL="1600200" indent="-228600" eaLnBrk="0" hangingPunct="0">
              <a:defRPr sz="3600">
                <a:solidFill>
                  <a:schemeClr val="tx1"/>
                </a:solidFill>
                <a:latin typeface="Tahoma" panose="020B0604030504040204" pitchFamily="34" charset="0"/>
              </a:defRPr>
            </a:lvl4pPr>
            <a:lvl5pPr marL="2057400" indent="-228600" eaLnBrk="0" hangingPunct="0">
              <a:defRPr sz="3600">
                <a:solidFill>
                  <a:schemeClr val="tx1"/>
                </a:solidFill>
                <a:latin typeface="Tahoma" panose="020B0604030504040204" pitchFamily="34" charset="0"/>
              </a:defRPr>
            </a:lvl5pPr>
            <a:lvl6pPr marL="2514600" indent="-228600" eaLnBrk="0" fontAlgn="base" hangingPunct="0">
              <a:lnSpc>
                <a:spcPct val="90000"/>
              </a:lnSpc>
              <a:spcBef>
                <a:spcPct val="10000"/>
              </a:spcBef>
              <a:spcAft>
                <a:spcPct val="0"/>
              </a:spcAft>
              <a:buFont typeface="Wingdings" panose="05000000000000000000" pitchFamily="2" charset="2"/>
              <a:buChar char="§"/>
              <a:defRPr sz="3600">
                <a:solidFill>
                  <a:schemeClr val="tx1"/>
                </a:solidFill>
                <a:latin typeface="Tahoma" panose="020B0604030504040204" pitchFamily="34" charset="0"/>
              </a:defRPr>
            </a:lvl6pPr>
            <a:lvl7pPr marL="2971800" indent="-228600" eaLnBrk="0" fontAlgn="base" hangingPunct="0">
              <a:lnSpc>
                <a:spcPct val="90000"/>
              </a:lnSpc>
              <a:spcBef>
                <a:spcPct val="10000"/>
              </a:spcBef>
              <a:spcAft>
                <a:spcPct val="0"/>
              </a:spcAft>
              <a:buFont typeface="Wingdings" panose="05000000000000000000" pitchFamily="2" charset="2"/>
              <a:buChar char="§"/>
              <a:defRPr sz="3600">
                <a:solidFill>
                  <a:schemeClr val="tx1"/>
                </a:solidFill>
                <a:latin typeface="Tahoma" panose="020B0604030504040204" pitchFamily="34" charset="0"/>
              </a:defRPr>
            </a:lvl7pPr>
            <a:lvl8pPr marL="3429000" indent="-228600" eaLnBrk="0" fontAlgn="base" hangingPunct="0">
              <a:lnSpc>
                <a:spcPct val="90000"/>
              </a:lnSpc>
              <a:spcBef>
                <a:spcPct val="10000"/>
              </a:spcBef>
              <a:spcAft>
                <a:spcPct val="0"/>
              </a:spcAft>
              <a:buFont typeface="Wingdings" panose="05000000000000000000" pitchFamily="2" charset="2"/>
              <a:buChar char="§"/>
              <a:defRPr sz="3600">
                <a:solidFill>
                  <a:schemeClr val="tx1"/>
                </a:solidFill>
                <a:latin typeface="Tahoma" panose="020B0604030504040204" pitchFamily="34" charset="0"/>
              </a:defRPr>
            </a:lvl8pPr>
            <a:lvl9pPr marL="3886200" indent="-228600" eaLnBrk="0" fontAlgn="base" hangingPunct="0">
              <a:lnSpc>
                <a:spcPct val="90000"/>
              </a:lnSpc>
              <a:spcBef>
                <a:spcPct val="10000"/>
              </a:spcBef>
              <a:spcAft>
                <a:spcPct val="0"/>
              </a:spcAft>
              <a:buFont typeface="Wingdings" panose="05000000000000000000" pitchFamily="2" charset="2"/>
              <a:buChar char="§"/>
              <a:defRPr sz="3600">
                <a:solidFill>
                  <a:schemeClr val="tx1"/>
                </a:solidFill>
                <a:latin typeface="Tahoma" panose="020B0604030504040204" pitchFamily="34" charset="0"/>
              </a:defRPr>
            </a:lvl9pPr>
          </a:lstStyle>
          <a:p>
            <a:pPr eaLnBrk="1" hangingPunct="1"/>
            <a:endParaRPr lang="zh-CN" altLang="zh-CN"/>
          </a:p>
        </p:txBody>
      </p:sp>
      <p:sp>
        <p:nvSpPr>
          <p:cNvPr id="4" name="文本框 3"/>
          <p:cNvSpPr txBox="1"/>
          <p:nvPr/>
        </p:nvSpPr>
        <p:spPr>
          <a:xfrm>
            <a:off x="4721939" y="2772797"/>
            <a:ext cx="778166" cy="369332"/>
          </a:xfrm>
          <a:prstGeom prst="rect">
            <a:avLst/>
          </a:prstGeom>
          <a:noFill/>
        </p:spPr>
        <p:txBody>
          <a:bodyPr wrap="square" rtlCol="0">
            <a:spAutoFit/>
          </a:bodyPr>
          <a:lstStyle/>
          <a:p>
            <a:r>
              <a:rPr lang="en-US" altLang="zh-CN" dirty="0">
                <a:solidFill>
                  <a:srgbClr val="C00000"/>
                </a:solidFill>
              </a:rPr>
              <a:t>2018</a:t>
            </a:r>
            <a:endParaRPr lang="zh-CN" altLang="en-US" dirty="0">
              <a:solidFill>
                <a:srgbClr val="C00000"/>
              </a:solidFill>
            </a:endParaRPr>
          </a:p>
        </p:txBody>
      </p:sp>
      <p:pic>
        <p:nvPicPr>
          <p:cNvPr id="436236"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973" y="-106923"/>
            <a:ext cx="9369470" cy="6128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436237" name="Rectangle 13"/>
          <p:cNvSpPr>
            <a:spLocks noChangeArrowheads="1"/>
          </p:cNvSpPr>
          <p:nvPr/>
        </p:nvSpPr>
        <p:spPr bwMode="auto">
          <a:xfrm>
            <a:off x="5580063" y="2420938"/>
            <a:ext cx="3195637"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defRPr sz="3600">
                <a:solidFill>
                  <a:schemeClr val="tx1"/>
                </a:solidFill>
                <a:latin typeface="Tahoma" panose="020B0604030504040204" pitchFamily="34" charset="0"/>
              </a:defRPr>
            </a:lvl1pPr>
            <a:lvl2pPr marL="742950" indent="-285750" eaLnBrk="0" hangingPunct="0">
              <a:defRPr sz="3600">
                <a:solidFill>
                  <a:schemeClr val="tx1"/>
                </a:solidFill>
                <a:latin typeface="Tahoma" panose="020B0604030504040204" pitchFamily="34" charset="0"/>
              </a:defRPr>
            </a:lvl2pPr>
            <a:lvl3pPr marL="1143000" indent="-228600" eaLnBrk="0" hangingPunct="0">
              <a:defRPr sz="3600">
                <a:solidFill>
                  <a:schemeClr val="tx1"/>
                </a:solidFill>
                <a:latin typeface="Tahoma" panose="020B0604030504040204" pitchFamily="34" charset="0"/>
              </a:defRPr>
            </a:lvl3pPr>
            <a:lvl4pPr marL="1600200" indent="-228600" eaLnBrk="0" hangingPunct="0">
              <a:defRPr sz="3600">
                <a:solidFill>
                  <a:schemeClr val="tx1"/>
                </a:solidFill>
                <a:latin typeface="Tahoma" panose="020B0604030504040204" pitchFamily="34" charset="0"/>
              </a:defRPr>
            </a:lvl4pPr>
            <a:lvl5pPr marL="2057400" indent="-228600" eaLnBrk="0" hangingPunct="0">
              <a:defRPr sz="3600">
                <a:solidFill>
                  <a:schemeClr val="tx1"/>
                </a:solidFill>
                <a:latin typeface="Tahoma" panose="020B0604030504040204" pitchFamily="34" charset="0"/>
              </a:defRPr>
            </a:lvl5pPr>
            <a:lvl6pPr marL="2514600" indent="-228600" eaLnBrk="0" fontAlgn="base" hangingPunct="0">
              <a:lnSpc>
                <a:spcPct val="90000"/>
              </a:lnSpc>
              <a:spcBef>
                <a:spcPct val="10000"/>
              </a:spcBef>
              <a:spcAft>
                <a:spcPct val="0"/>
              </a:spcAft>
              <a:buFont typeface="Wingdings" panose="05000000000000000000" pitchFamily="2" charset="2"/>
              <a:buChar char="§"/>
              <a:defRPr sz="3600">
                <a:solidFill>
                  <a:schemeClr val="tx1"/>
                </a:solidFill>
                <a:latin typeface="Tahoma" panose="020B0604030504040204" pitchFamily="34" charset="0"/>
              </a:defRPr>
            </a:lvl6pPr>
            <a:lvl7pPr marL="2971800" indent="-228600" eaLnBrk="0" fontAlgn="base" hangingPunct="0">
              <a:lnSpc>
                <a:spcPct val="90000"/>
              </a:lnSpc>
              <a:spcBef>
                <a:spcPct val="10000"/>
              </a:spcBef>
              <a:spcAft>
                <a:spcPct val="0"/>
              </a:spcAft>
              <a:buFont typeface="Wingdings" panose="05000000000000000000" pitchFamily="2" charset="2"/>
              <a:buChar char="§"/>
              <a:defRPr sz="3600">
                <a:solidFill>
                  <a:schemeClr val="tx1"/>
                </a:solidFill>
                <a:latin typeface="Tahoma" panose="020B0604030504040204" pitchFamily="34" charset="0"/>
              </a:defRPr>
            </a:lvl7pPr>
            <a:lvl8pPr marL="3429000" indent="-228600" eaLnBrk="0" fontAlgn="base" hangingPunct="0">
              <a:lnSpc>
                <a:spcPct val="90000"/>
              </a:lnSpc>
              <a:spcBef>
                <a:spcPct val="10000"/>
              </a:spcBef>
              <a:spcAft>
                <a:spcPct val="0"/>
              </a:spcAft>
              <a:buFont typeface="Wingdings" panose="05000000000000000000" pitchFamily="2" charset="2"/>
              <a:buChar char="§"/>
              <a:defRPr sz="3600">
                <a:solidFill>
                  <a:schemeClr val="tx1"/>
                </a:solidFill>
                <a:latin typeface="Tahoma" panose="020B0604030504040204" pitchFamily="34" charset="0"/>
              </a:defRPr>
            </a:lvl8pPr>
            <a:lvl9pPr marL="3886200" indent="-228600" eaLnBrk="0" fontAlgn="base" hangingPunct="0">
              <a:lnSpc>
                <a:spcPct val="90000"/>
              </a:lnSpc>
              <a:spcBef>
                <a:spcPct val="10000"/>
              </a:spcBef>
              <a:spcAft>
                <a:spcPct val="0"/>
              </a:spcAft>
              <a:buFont typeface="Wingdings" panose="05000000000000000000" pitchFamily="2" charset="2"/>
              <a:buChar char="§"/>
              <a:defRPr sz="3600">
                <a:solidFill>
                  <a:schemeClr val="tx1"/>
                </a:solidFill>
                <a:latin typeface="Tahoma" panose="020B0604030504040204" pitchFamily="34" charset="0"/>
              </a:defRPr>
            </a:lvl9pPr>
          </a:lstStyle>
          <a:p>
            <a:pPr eaLnBrk="1" hangingPunct="1">
              <a:lnSpc>
                <a:spcPct val="100000"/>
              </a:lnSpc>
              <a:spcBef>
                <a:spcPct val="0"/>
              </a:spcBef>
              <a:buFontTx/>
              <a:buNone/>
            </a:pPr>
            <a:r>
              <a:rPr kumimoji="1" lang="en-US" sz="1600">
                <a:solidFill>
                  <a:srgbClr val="2A69A4"/>
                </a:solidFill>
                <a:latin typeface="Arial Black" panose="020B0A04020102020204" pitchFamily="34" charset="0"/>
              </a:rPr>
              <a:t>Paradigm Change in HPC</a:t>
            </a:r>
          </a:p>
        </p:txBody>
      </p:sp>
      <p:sp>
        <p:nvSpPr>
          <p:cNvPr id="2" name="灯片编号占位符 1"/>
          <p:cNvSpPr>
            <a:spLocks noGrp="1"/>
          </p:cNvSpPr>
          <p:nvPr>
            <p:ph type="sldNum" sz="quarter" idx="12"/>
          </p:nvPr>
        </p:nvSpPr>
        <p:spPr/>
        <p:txBody>
          <a:bodyPr/>
          <a:lstStyle/>
          <a:p>
            <a:pPr>
              <a:defRPr/>
            </a:pPr>
            <a:fld id="{6A351363-8622-4F94-AF08-C4D4F2EA033E}" type="slidenum">
              <a:rPr lang="zh-CN" altLang="en-US" smtClean="0"/>
              <a:pPr>
                <a:defRPr/>
              </a:pPr>
              <a:t>28</a:t>
            </a:fld>
            <a:endParaRPr lang="en-US" altLang="zh-CN"/>
          </a:p>
        </p:txBody>
      </p:sp>
    </p:spTree>
    <p:extLst>
      <p:ext uri="{BB962C8B-B14F-4D97-AF65-F5344CB8AC3E}">
        <p14:creationId xmlns:p14="http://schemas.microsoft.com/office/powerpoint/2010/main" val="35842717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36231"/>
                                        </p:tgtEl>
                                        <p:attrNameLst>
                                          <p:attrName>style.visibility</p:attrName>
                                        </p:attrNameLst>
                                      </p:cBhvr>
                                      <p:to>
                                        <p:strVal val="visible"/>
                                      </p:to>
                                    </p:set>
                                    <p:anim calcmode="lin" valueType="num">
                                      <p:cBhvr additive="base">
                                        <p:cTn id="7" dur="500" fill="hold"/>
                                        <p:tgtEl>
                                          <p:spTgt spid="436231"/>
                                        </p:tgtEl>
                                        <p:attrNameLst>
                                          <p:attrName>ppt_x</p:attrName>
                                        </p:attrNameLst>
                                      </p:cBhvr>
                                      <p:tavLst>
                                        <p:tav tm="0">
                                          <p:val>
                                            <p:strVal val="#ppt_x"/>
                                          </p:val>
                                        </p:tav>
                                        <p:tav tm="100000">
                                          <p:val>
                                            <p:strVal val="#ppt_x"/>
                                          </p:val>
                                        </p:tav>
                                      </p:tavLst>
                                    </p:anim>
                                    <p:anim calcmode="lin" valueType="num">
                                      <p:cBhvr additive="base">
                                        <p:cTn id="8" dur="500" fill="hold"/>
                                        <p:tgtEl>
                                          <p:spTgt spid="43623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36233"/>
                                        </p:tgtEl>
                                        <p:attrNameLst>
                                          <p:attrName>style.visibility</p:attrName>
                                        </p:attrNameLst>
                                      </p:cBhvr>
                                      <p:to>
                                        <p:strVal val="visible"/>
                                      </p:to>
                                    </p:set>
                                    <p:anim calcmode="lin" valueType="num">
                                      <p:cBhvr additive="base">
                                        <p:cTn id="11" dur="500" fill="hold"/>
                                        <p:tgtEl>
                                          <p:spTgt spid="436233"/>
                                        </p:tgtEl>
                                        <p:attrNameLst>
                                          <p:attrName>ppt_x</p:attrName>
                                        </p:attrNameLst>
                                      </p:cBhvr>
                                      <p:tavLst>
                                        <p:tav tm="0">
                                          <p:val>
                                            <p:strVal val="#ppt_x"/>
                                          </p:val>
                                        </p:tav>
                                        <p:tav tm="100000">
                                          <p:val>
                                            <p:strVal val="#ppt_x"/>
                                          </p:val>
                                        </p:tav>
                                      </p:tavLst>
                                    </p:anim>
                                    <p:anim calcmode="lin" valueType="num">
                                      <p:cBhvr additive="base">
                                        <p:cTn id="12" dur="500" fill="hold"/>
                                        <p:tgtEl>
                                          <p:spTgt spid="436233"/>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36232"/>
                                        </p:tgtEl>
                                        <p:attrNameLst>
                                          <p:attrName>style.visibility</p:attrName>
                                        </p:attrNameLst>
                                      </p:cBhvr>
                                      <p:to>
                                        <p:strVal val="visible"/>
                                      </p:to>
                                    </p:set>
                                    <p:anim calcmode="lin" valueType="num">
                                      <p:cBhvr additive="base">
                                        <p:cTn id="17" dur="500" fill="hold"/>
                                        <p:tgtEl>
                                          <p:spTgt spid="436232"/>
                                        </p:tgtEl>
                                        <p:attrNameLst>
                                          <p:attrName>ppt_x</p:attrName>
                                        </p:attrNameLst>
                                      </p:cBhvr>
                                      <p:tavLst>
                                        <p:tav tm="0">
                                          <p:val>
                                            <p:strVal val="#ppt_x"/>
                                          </p:val>
                                        </p:tav>
                                        <p:tav tm="100000">
                                          <p:val>
                                            <p:strVal val="#ppt_x"/>
                                          </p:val>
                                        </p:tav>
                                      </p:tavLst>
                                    </p:anim>
                                    <p:anim calcmode="lin" valueType="num">
                                      <p:cBhvr additive="base">
                                        <p:cTn id="18" dur="500" fill="hold"/>
                                        <p:tgtEl>
                                          <p:spTgt spid="43623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36234"/>
                                        </p:tgtEl>
                                        <p:attrNameLst>
                                          <p:attrName>style.visibility</p:attrName>
                                        </p:attrNameLst>
                                      </p:cBhvr>
                                      <p:to>
                                        <p:strVal val="visible"/>
                                      </p:to>
                                    </p:set>
                                    <p:anim calcmode="lin" valueType="num">
                                      <p:cBhvr additive="base">
                                        <p:cTn id="21" dur="500" fill="hold"/>
                                        <p:tgtEl>
                                          <p:spTgt spid="436234"/>
                                        </p:tgtEl>
                                        <p:attrNameLst>
                                          <p:attrName>ppt_x</p:attrName>
                                        </p:attrNameLst>
                                      </p:cBhvr>
                                      <p:tavLst>
                                        <p:tav tm="0">
                                          <p:val>
                                            <p:strVal val="#ppt_x"/>
                                          </p:val>
                                        </p:tav>
                                        <p:tav tm="100000">
                                          <p:val>
                                            <p:strVal val="#ppt_x"/>
                                          </p:val>
                                        </p:tav>
                                      </p:tavLst>
                                    </p:anim>
                                    <p:anim calcmode="lin" valueType="num">
                                      <p:cBhvr additive="base">
                                        <p:cTn id="22" dur="500" fill="hold"/>
                                        <p:tgtEl>
                                          <p:spTgt spid="43623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36235"/>
                                        </p:tgtEl>
                                        <p:attrNameLst>
                                          <p:attrName>style.visibility</p:attrName>
                                        </p:attrNameLst>
                                      </p:cBhvr>
                                      <p:to>
                                        <p:strVal val="visible"/>
                                      </p:to>
                                    </p:set>
                                    <p:anim calcmode="lin" valueType="num">
                                      <p:cBhvr additive="base">
                                        <p:cTn id="25" dur="500" fill="hold"/>
                                        <p:tgtEl>
                                          <p:spTgt spid="436235"/>
                                        </p:tgtEl>
                                        <p:attrNameLst>
                                          <p:attrName>ppt_x</p:attrName>
                                        </p:attrNameLst>
                                      </p:cBhvr>
                                      <p:tavLst>
                                        <p:tav tm="0">
                                          <p:val>
                                            <p:strVal val="#ppt_x"/>
                                          </p:val>
                                        </p:tav>
                                        <p:tav tm="100000">
                                          <p:val>
                                            <p:strVal val="#ppt_x"/>
                                          </p:val>
                                        </p:tav>
                                      </p:tavLst>
                                    </p:anim>
                                    <p:anim calcmode="lin" valueType="num">
                                      <p:cBhvr additive="base">
                                        <p:cTn id="26" dur="500" fill="hold"/>
                                        <p:tgtEl>
                                          <p:spTgt spid="436235"/>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436236"/>
                                        </p:tgtEl>
                                        <p:attrNameLst>
                                          <p:attrName>style.visibility</p:attrName>
                                        </p:attrNameLst>
                                      </p:cBhvr>
                                      <p:to>
                                        <p:strVal val="visible"/>
                                      </p:to>
                                    </p:set>
                                    <p:anim calcmode="lin" valueType="num">
                                      <p:cBhvr additive="base">
                                        <p:cTn id="31" dur="500" fill="hold"/>
                                        <p:tgtEl>
                                          <p:spTgt spid="436236"/>
                                        </p:tgtEl>
                                        <p:attrNameLst>
                                          <p:attrName>ppt_x</p:attrName>
                                        </p:attrNameLst>
                                      </p:cBhvr>
                                      <p:tavLst>
                                        <p:tav tm="0">
                                          <p:val>
                                            <p:strVal val="#ppt_x"/>
                                          </p:val>
                                        </p:tav>
                                        <p:tav tm="100000">
                                          <p:val>
                                            <p:strVal val="#ppt_x"/>
                                          </p:val>
                                        </p:tav>
                                      </p:tavLst>
                                    </p:anim>
                                    <p:anim calcmode="lin" valueType="num">
                                      <p:cBhvr additive="base">
                                        <p:cTn id="32" dur="500" fill="hold"/>
                                        <p:tgtEl>
                                          <p:spTgt spid="436236"/>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36237"/>
                                        </p:tgtEl>
                                        <p:attrNameLst>
                                          <p:attrName>style.visibility</p:attrName>
                                        </p:attrNameLst>
                                      </p:cBhvr>
                                      <p:to>
                                        <p:strVal val="visible"/>
                                      </p:to>
                                    </p:set>
                                    <p:anim calcmode="lin" valueType="num">
                                      <p:cBhvr additive="base">
                                        <p:cTn id="37" dur="500" fill="hold"/>
                                        <p:tgtEl>
                                          <p:spTgt spid="436237"/>
                                        </p:tgtEl>
                                        <p:attrNameLst>
                                          <p:attrName>ppt_x</p:attrName>
                                        </p:attrNameLst>
                                      </p:cBhvr>
                                      <p:tavLst>
                                        <p:tav tm="0">
                                          <p:val>
                                            <p:strVal val="#ppt_x"/>
                                          </p:val>
                                        </p:tav>
                                        <p:tav tm="100000">
                                          <p:val>
                                            <p:strVal val="#ppt_x"/>
                                          </p:val>
                                        </p:tav>
                                      </p:tavLst>
                                    </p:anim>
                                    <p:anim calcmode="lin" valueType="num">
                                      <p:cBhvr additive="base">
                                        <p:cTn id="38" dur="500" fill="hold"/>
                                        <p:tgtEl>
                                          <p:spTgt spid="4362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6231" grpId="0" animBg="1"/>
      <p:bldP spid="436232" grpId="0" animBg="1"/>
      <p:bldP spid="436233" grpId="0" animBg="1"/>
      <p:bldP spid="436234" grpId="0" animBg="1"/>
      <p:bldP spid="436235" grpId="0" animBg="1"/>
      <p:bldP spid="43623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8" name="Rectangle 2"/>
          <p:cNvSpPr>
            <a:spLocks noGrp="1" noChangeArrowheads="1"/>
          </p:cNvSpPr>
          <p:nvPr>
            <p:ph type="title"/>
          </p:nvPr>
        </p:nvSpPr>
        <p:spPr>
          <a:xfrm>
            <a:off x="457200" y="228600"/>
            <a:ext cx="3411190" cy="543739"/>
          </a:xfrm>
          <a:noFill/>
          <a:ln/>
          <a:extLs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3500" tIns="25400" rIns="63500" bIns="25400" anchor="t">
            <a:spAutoFit/>
          </a:bodyPr>
          <a:lstStyle/>
          <a:p>
            <a:r>
              <a:rPr lang="zh-CN" altLang="en-US" sz="3200" dirty="0">
                <a:solidFill>
                  <a:srgbClr val="FF0000"/>
                </a:solidFill>
                <a:ea typeface="宋体" pitchFamily="2" charset="-122"/>
              </a:rPr>
              <a:t>内存容量飞快增长</a:t>
            </a:r>
            <a:endParaRPr lang="en-US" altLang="zh-CN" sz="3200" dirty="0">
              <a:solidFill>
                <a:srgbClr val="FF0000"/>
              </a:solidFill>
              <a:ea typeface="宋体" pitchFamily="2" charset="-122"/>
            </a:endParaRPr>
          </a:p>
        </p:txBody>
      </p:sp>
      <p:sp>
        <p:nvSpPr>
          <p:cNvPr id="5" name="灯片编号占位符 4"/>
          <p:cNvSpPr>
            <a:spLocks noGrp="1"/>
          </p:cNvSpPr>
          <p:nvPr>
            <p:ph type="sldNum" sz="quarter" idx="12"/>
          </p:nvPr>
        </p:nvSpPr>
        <p:spPr/>
        <p:txBody>
          <a:bodyPr/>
          <a:lstStyle/>
          <a:p>
            <a:fld id="{480391D7-FFEB-4372-AC32-DC54937EEC05}" type="slidenum">
              <a:rPr lang="zh-CN" altLang="en-US"/>
              <a:pPr/>
              <a:t>29</a:t>
            </a:fld>
            <a:endParaRPr lang="en-US" altLang="zh-CN"/>
          </a:p>
        </p:txBody>
      </p:sp>
      <p:pic>
        <p:nvPicPr>
          <p:cNvPr id="6184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190625"/>
            <a:ext cx="7543800" cy="521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19885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9575" y="1524000"/>
            <a:ext cx="3654425" cy="422910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标题 4"/>
          <p:cNvSpPr>
            <a:spLocks noGrp="1"/>
          </p:cNvSpPr>
          <p:nvPr>
            <p:ph type="title"/>
          </p:nvPr>
        </p:nvSpPr>
        <p:spPr/>
        <p:txBody>
          <a:bodyPr>
            <a:normAutofit/>
          </a:bodyPr>
          <a:lstStyle/>
          <a:p>
            <a:r>
              <a:rPr lang="zh-CN" altLang="en-US" b="1" dirty="0">
                <a:solidFill>
                  <a:srgbClr val="C00000"/>
                </a:solidFill>
              </a:rPr>
              <a:t>什么是并行程序设计？</a:t>
            </a:r>
          </a:p>
        </p:txBody>
      </p:sp>
      <p:sp>
        <p:nvSpPr>
          <p:cNvPr id="2" name="灯片编号占位符 1"/>
          <p:cNvSpPr>
            <a:spLocks noGrp="1"/>
          </p:cNvSpPr>
          <p:nvPr>
            <p:ph type="sldNum" sz="quarter" idx="12"/>
          </p:nvPr>
        </p:nvSpPr>
        <p:spPr/>
        <p:txBody>
          <a:bodyPr/>
          <a:lstStyle/>
          <a:p>
            <a:pPr>
              <a:defRPr/>
            </a:pPr>
            <a:fld id="{49F2E1D5-E14E-4C32-8BEE-9C4DEDAC5804}" type="slidenum">
              <a:rPr lang="zh-CN" altLang="en-US" smtClean="0"/>
              <a:pPr>
                <a:defRPr/>
              </a:pPr>
              <a:t>3</a:t>
            </a:fld>
            <a:endParaRPr lang="en-US" altLang="zh-CN"/>
          </a:p>
        </p:txBody>
      </p:sp>
      <p:sp>
        <p:nvSpPr>
          <p:cNvPr id="7" name="内容占位符 6"/>
          <p:cNvSpPr>
            <a:spLocks noGrp="1"/>
          </p:cNvSpPr>
          <p:nvPr>
            <p:ph sz="quarter" idx="1"/>
          </p:nvPr>
        </p:nvSpPr>
        <p:spPr>
          <a:xfrm>
            <a:off x="457200" y="1219200"/>
            <a:ext cx="4648200" cy="4937760"/>
          </a:xfrm>
        </p:spPr>
        <p:txBody>
          <a:bodyPr/>
          <a:lstStyle/>
          <a:p>
            <a:r>
              <a:rPr lang="zh-CN" altLang="en-US" sz="3200" dirty="0">
                <a:ea typeface="SimSun" pitchFamily="2" charset="-122"/>
              </a:rPr>
              <a:t>协调多个处理单元共同解决一个问题（</a:t>
            </a:r>
            <a:r>
              <a:rPr lang="en-US" altLang="zh-CN" sz="3200" dirty="0">
                <a:ea typeface="SimSun" pitchFamily="2" charset="-122"/>
              </a:rPr>
              <a:t>Coordinating multiple processing elements to solve a problem</a:t>
            </a:r>
            <a:r>
              <a:rPr lang="zh-CN" altLang="en-US" sz="3200" dirty="0">
                <a:ea typeface="SimSun" pitchFamily="2" charset="-122"/>
              </a:rPr>
              <a:t>）</a:t>
            </a:r>
            <a:endParaRPr lang="en-US" altLang="zh-CN" sz="3200" dirty="0">
              <a:ea typeface="SimSun" pitchFamily="2" charset="-122"/>
            </a:endParaRPr>
          </a:p>
          <a:p>
            <a:endParaRPr lang="en-US" altLang="zh-CN" sz="3200" dirty="0">
              <a:ea typeface="SimSun" pitchFamily="2" charset="-122"/>
            </a:endParaRPr>
          </a:p>
          <a:p>
            <a:endParaRPr lang="zh-CN" altLang="en-US" dirty="0"/>
          </a:p>
        </p:txBody>
      </p:sp>
    </p:spTree>
    <p:extLst>
      <p:ext uri="{BB962C8B-B14F-4D97-AF65-F5344CB8AC3E}">
        <p14:creationId xmlns:p14="http://schemas.microsoft.com/office/powerpoint/2010/main" val="353681665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bwMode="auto">
          <a:xfrm>
            <a:off x="252392" y="1307866"/>
            <a:ext cx="4719638" cy="1143983"/>
          </a:xfrm>
          <a:prstGeom prst="rect">
            <a:avLst/>
          </a:prstGeom>
          <a:noFill/>
          <a:ln w="9525">
            <a:noFill/>
            <a:miter lim="800000"/>
            <a:headEnd/>
            <a:tailEnd/>
          </a:ln>
        </p:spPr>
        <p:txBody>
          <a:bodyPr lIns="92075" tIns="46038" rIns="92075" bIns="46038"/>
          <a:lstStyle>
            <a:lvl1pPr marL="230188" indent="-230188" eaLnBrk="0" hangingPunct="0">
              <a:defRPr b="1">
                <a:solidFill>
                  <a:schemeClr val="tx1"/>
                </a:solidFill>
                <a:latin typeface="Arial Narrow" panose="020B0606020202030204" pitchFamily="34" charset="0"/>
                <a:ea typeface="Gulim" panose="020B0600000101010101" pitchFamily="34" charset="-127"/>
              </a:defRPr>
            </a:lvl1pPr>
            <a:lvl2pPr marL="742950" indent="-285750" eaLnBrk="0" hangingPunct="0">
              <a:defRPr b="1">
                <a:solidFill>
                  <a:schemeClr val="tx1"/>
                </a:solidFill>
                <a:latin typeface="Arial Narrow" panose="020B0606020202030204" pitchFamily="34" charset="0"/>
                <a:ea typeface="Gulim" panose="020B0600000101010101" pitchFamily="34" charset="-127"/>
              </a:defRPr>
            </a:lvl2pPr>
            <a:lvl3pPr marL="1143000" indent="-228600" eaLnBrk="0" hangingPunct="0">
              <a:defRPr b="1">
                <a:solidFill>
                  <a:schemeClr val="tx1"/>
                </a:solidFill>
                <a:latin typeface="Arial Narrow" panose="020B0606020202030204" pitchFamily="34" charset="0"/>
                <a:ea typeface="Gulim" panose="020B0600000101010101" pitchFamily="34" charset="-127"/>
              </a:defRPr>
            </a:lvl3pPr>
            <a:lvl4pPr marL="1600200" indent="-228600" eaLnBrk="0" hangingPunct="0">
              <a:defRPr b="1">
                <a:solidFill>
                  <a:schemeClr val="tx1"/>
                </a:solidFill>
                <a:latin typeface="Arial Narrow" panose="020B0606020202030204" pitchFamily="34" charset="0"/>
                <a:ea typeface="Gulim" panose="020B0600000101010101" pitchFamily="34" charset="-127"/>
              </a:defRPr>
            </a:lvl4pPr>
            <a:lvl5pPr marL="2057400" indent="-228600" eaLnBrk="0" hangingPunct="0">
              <a:defRPr b="1">
                <a:solidFill>
                  <a:schemeClr val="tx1"/>
                </a:solidFill>
                <a:latin typeface="Arial Narrow" panose="020B0606020202030204" pitchFamily="34" charset="0"/>
                <a:ea typeface="Gulim" panose="020B0600000101010101" pitchFamily="34" charset="-127"/>
              </a:defRPr>
            </a:lvl5pPr>
            <a:lvl6pPr marL="2514600" indent="-228600" eaLnBrk="0" fontAlgn="base" latinLnBrk="1" hangingPunct="0">
              <a:spcBef>
                <a:spcPct val="0"/>
              </a:spcBef>
              <a:spcAft>
                <a:spcPct val="0"/>
              </a:spcAft>
              <a:defRPr b="1">
                <a:solidFill>
                  <a:schemeClr val="tx1"/>
                </a:solidFill>
                <a:latin typeface="Arial Narrow" panose="020B0606020202030204" pitchFamily="34" charset="0"/>
                <a:ea typeface="Gulim" panose="020B0600000101010101" pitchFamily="34" charset="-127"/>
              </a:defRPr>
            </a:lvl6pPr>
            <a:lvl7pPr marL="2971800" indent="-228600" eaLnBrk="0" fontAlgn="base" latinLnBrk="1" hangingPunct="0">
              <a:spcBef>
                <a:spcPct val="0"/>
              </a:spcBef>
              <a:spcAft>
                <a:spcPct val="0"/>
              </a:spcAft>
              <a:defRPr b="1">
                <a:solidFill>
                  <a:schemeClr val="tx1"/>
                </a:solidFill>
                <a:latin typeface="Arial Narrow" panose="020B0606020202030204" pitchFamily="34" charset="0"/>
                <a:ea typeface="Gulim" panose="020B0600000101010101" pitchFamily="34" charset="-127"/>
              </a:defRPr>
            </a:lvl7pPr>
            <a:lvl8pPr marL="3429000" indent="-228600" eaLnBrk="0" fontAlgn="base" latinLnBrk="1" hangingPunct="0">
              <a:spcBef>
                <a:spcPct val="0"/>
              </a:spcBef>
              <a:spcAft>
                <a:spcPct val="0"/>
              </a:spcAft>
              <a:defRPr b="1">
                <a:solidFill>
                  <a:schemeClr val="tx1"/>
                </a:solidFill>
                <a:latin typeface="Arial Narrow" panose="020B0606020202030204" pitchFamily="34" charset="0"/>
                <a:ea typeface="Gulim" panose="020B0600000101010101" pitchFamily="34" charset="-127"/>
              </a:defRPr>
            </a:lvl8pPr>
            <a:lvl9pPr marL="3886200" indent="-228600" eaLnBrk="0" fontAlgn="base" latinLnBrk="1" hangingPunct="0">
              <a:spcBef>
                <a:spcPct val="0"/>
              </a:spcBef>
              <a:spcAft>
                <a:spcPct val="0"/>
              </a:spcAft>
              <a:defRPr b="1">
                <a:solidFill>
                  <a:schemeClr val="tx1"/>
                </a:solidFill>
                <a:latin typeface="Arial Narrow" panose="020B0606020202030204" pitchFamily="34" charset="0"/>
                <a:ea typeface="Gulim" panose="020B0600000101010101" pitchFamily="34" charset="-127"/>
              </a:defRPr>
            </a:lvl9pPr>
          </a:lstStyle>
          <a:p>
            <a:pPr algn="just" latinLnBrk="0">
              <a:lnSpc>
                <a:spcPct val="80000"/>
              </a:lnSpc>
              <a:spcBef>
                <a:spcPct val="10000"/>
              </a:spcBef>
              <a:buClr>
                <a:srgbClr val="FF0000"/>
              </a:buClr>
              <a:buFontTx/>
              <a:buChar char="•"/>
            </a:pPr>
            <a:r>
              <a:rPr lang="en-US" altLang="ko-KR" sz="2400" b="0" dirty="0">
                <a:latin typeface="Arial" panose="020B0604020202020204" pitchFamily="34" charset="0"/>
                <a:cs typeface="Arial" panose="020B0604020202020204" pitchFamily="34" charset="0"/>
                <a:sym typeface="Wingdings" panose="05000000000000000000" pitchFamily="2" charset="2"/>
              </a:rPr>
              <a:t>DRAM</a:t>
            </a:r>
            <a:r>
              <a:rPr lang="zh-CN" altLang="en-US" sz="2400" b="0" dirty="0">
                <a:latin typeface="Arial" panose="020B0604020202020204" pitchFamily="34" charset="0"/>
                <a:cs typeface="Arial" panose="020B0604020202020204" pitchFamily="34" charset="0"/>
                <a:sym typeface="Wingdings" panose="05000000000000000000" pitchFamily="2" charset="2"/>
              </a:rPr>
              <a:t>的密度每隔</a:t>
            </a:r>
            <a:r>
              <a:rPr lang="en-US" altLang="zh-CN" sz="2400" b="0" dirty="0">
                <a:latin typeface="Arial" panose="020B0604020202020204" pitchFamily="34" charset="0"/>
                <a:cs typeface="Arial" panose="020B0604020202020204" pitchFamily="34" charset="0"/>
                <a:sym typeface="Wingdings" panose="05000000000000000000" pitchFamily="2" charset="2"/>
              </a:rPr>
              <a:t>3</a:t>
            </a:r>
            <a:r>
              <a:rPr lang="zh-CN" altLang="en-US" sz="2400" b="0" dirty="0">
                <a:latin typeface="Arial" panose="020B0604020202020204" pitchFamily="34" charset="0"/>
                <a:cs typeface="Arial" panose="020B0604020202020204" pitchFamily="34" charset="0"/>
                <a:sym typeface="Wingdings" panose="05000000000000000000" pitchFamily="2" charset="2"/>
              </a:rPr>
              <a:t>年翻一番</a:t>
            </a:r>
            <a:endParaRPr lang="en-US" altLang="ko-KR" sz="2400" b="0" dirty="0">
              <a:solidFill>
                <a:srgbClr val="FF0000"/>
              </a:solidFill>
              <a:latin typeface="Arial" panose="020B0604020202020204" pitchFamily="34" charset="0"/>
              <a:cs typeface="Arial" panose="020B0604020202020204" pitchFamily="34" charset="0"/>
              <a:sym typeface="Wingdings" panose="05000000000000000000" pitchFamily="2" charset="2"/>
            </a:endParaRPr>
          </a:p>
        </p:txBody>
      </p:sp>
      <p:sp>
        <p:nvSpPr>
          <p:cNvPr id="7170" name="Title 1"/>
          <p:cNvSpPr>
            <a:spLocks noGrp="1"/>
          </p:cNvSpPr>
          <p:nvPr>
            <p:ph type="title"/>
          </p:nvPr>
        </p:nvSpPr>
        <p:spPr>
          <a:xfrm>
            <a:off x="838200" y="-1"/>
            <a:ext cx="7773338" cy="762001"/>
          </a:xfrm>
        </p:spPr>
        <p:txBody>
          <a:bodyPr/>
          <a:lstStyle/>
          <a:p>
            <a:r>
              <a:rPr lang="en-US" altLang="ko-KR" dirty="0">
                <a:ea typeface="Gulim" panose="020B0600000101010101" pitchFamily="34" charset="-127"/>
              </a:rPr>
              <a:t>DRAM</a:t>
            </a:r>
            <a:r>
              <a:rPr lang="zh-CN" altLang="en-US" dirty="0">
                <a:ea typeface="Gulim" panose="020B0600000101010101" pitchFamily="34" charset="-127"/>
              </a:rPr>
              <a:t>发展趋势</a:t>
            </a:r>
            <a:endParaRPr lang="ko-KR" altLang="en-US" dirty="0">
              <a:ea typeface="Gulim" panose="020B0600000101010101" pitchFamily="34" charset="-127"/>
            </a:endParaRPr>
          </a:p>
        </p:txBody>
      </p:sp>
      <p:graphicFrame>
        <p:nvGraphicFramePr>
          <p:cNvPr id="22" name="C 3"/>
          <p:cNvGraphicFramePr>
            <a:graphicFrameLocks noGrp="1"/>
          </p:cNvGraphicFramePr>
          <p:nvPr>
            <p:ph sz="quarter" idx="1"/>
            <p:extLst>
              <p:ext uri="{D42A27DB-BD31-4B8C-83A1-F6EECF244321}">
                <p14:modId xmlns:p14="http://schemas.microsoft.com/office/powerpoint/2010/main" val="317861609"/>
              </p:ext>
            </p:extLst>
          </p:nvPr>
        </p:nvGraphicFramePr>
        <p:xfrm>
          <a:off x="381000" y="1882315"/>
          <a:ext cx="3920301" cy="346683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9" name="C 2"/>
          <p:cNvGraphicFramePr>
            <a:graphicFrameLocks/>
          </p:cNvGraphicFramePr>
          <p:nvPr>
            <p:extLst>
              <p:ext uri="{D42A27DB-BD31-4B8C-83A1-F6EECF244321}">
                <p14:modId xmlns:p14="http://schemas.microsoft.com/office/powerpoint/2010/main" val="333682031"/>
              </p:ext>
            </p:extLst>
          </p:nvPr>
        </p:nvGraphicFramePr>
        <p:xfrm>
          <a:off x="4665250" y="3024754"/>
          <a:ext cx="4560124" cy="3550723"/>
        </p:xfrm>
        <a:graphic>
          <a:graphicData uri="http://schemas.openxmlformats.org/drawingml/2006/chart">
            <c:chart xmlns:c="http://schemas.openxmlformats.org/drawingml/2006/chart" xmlns:r="http://schemas.openxmlformats.org/officeDocument/2006/relationships" r:id="rId4"/>
          </a:graphicData>
        </a:graphic>
      </p:graphicFrame>
      <p:sp>
        <p:nvSpPr>
          <p:cNvPr id="7" name="Content Placeholder 2"/>
          <p:cNvSpPr txBox="1">
            <a:spLocks/>
          </p:cNvSpPr>
          <p:nvPr/>
        </p:nvSpPr>
        <p:spPr bwMode="auto">
          <a:xfrm>
            <a:off x="5029200" y="1219200"/>
            <a:ext cx="3832225" cy="2278062"/>
          </a:xfrm>
          <a:prstGeom prst="rect">
            <a:avLst/>
          </a:prstGeom>
          <a:noFill/>
          <a:ln w="9525">
            <a:noFill/>
            <a:miter lim="800000"/>
            <a:headEnd/>
            <a:tailEnd/>
          </a:ln>
        </p:spPr>
        <p:txBody>
          <a:bodyPr lIns="92075" tIns="46038" rIns="92075" bIns="46038"/>
          <a:lstStyle/>
          <a:p>
            <a:pPr marL="230188" indent="-230188" algn="just" eaLnBrk="0" latinLnBrk="0" hangingPunct="0">
              <a:lnSpc>
                <a:spcPct val="80000"/>
              </a:lnSpc>
              <a:spcBef>
                <a:spcPct val="10000"/>
              </a:spcBef>
              <a:buClr>
                <a:srgbClr val="FF0000"/>
              </a:buClr>
              <a:buFontTx/>
              <a:buChar char="•"/>
              <a:defRPr/>
            </a:pPr>
            <a:r>
              <a:rPr lang="en-US" altLang="ko-KR" sz="2000" b="0" kern="0" dirty="0">
                <a:latin typeface="Arial" charset="0"/>
                <a:ea typeface="굴림" pitchFamily="34" charset="-127"/>
                <a:cs typeface="Arial" charset="0"/>
                <a:sym typeface="Wingdings" pitchFamily="2" charset="2"/>
              </a:rPr>
              <a:t>DRAM</a:t>
            </a:r>
            <a:r>
              <a:rPr lang="zh-CN" altLang="en-US" sz="2000" b="0" kern="0" dirty="0">
                <a:latin typeface="Arial" charset="0"/>
                <a:ea typeface="굴림" pitchFamily="34" charset="-127"/>
                <a:cs typeface="Arial" charset="0"/>
                <a:sym typeface="Wingdings" pitchFamily="2" charset="2"/>
              </a:rPr>
              <a:t>数据率每隔</a:t>
            </a:r>
            <a:r>
              <a:rPr lang="en-US" altLang="ko-KR" sz="2000" b="0" kern="0" dirty="0">
                <a:solidFill>
                  <a:srgbClr val="FF0000"/>
                </a:solidFill>
                <a:latin typeface="Arial" charset="0"/>
                <a:ea typeface="굴림" pitchFamily="34" charset="-127"/>
                <a:cs typeface="Arial" charset="0"/>
                <a:sym typeface="Wingdings" pitchFamily="2" charset="2"/>
              </a:rPr>
              <a:t>4-5 </a:t>
            </a:r>
            <a:r>
              <a:rPr lang="zh-CN" altLang="en-US" sz="2000" b="0" kern="0" dirty="0">
                <a:solidFill>
                  <a:srgbClr val="FF0000"/>
                </a:solidFill>
                <a:latin typeface="Arial" charset="0"/>
                <a:ea typeface="굴림" pitchFamily="34" charset="-127"/>
                <a:cs typeface="Arial" charset="0"/>
                <a:sym typeface="Wingdings" pitchFamily="2" charset="2"/>
              </a:rPr>
              <a:t>年翻一番</a:t>
            </a:r>
            <a:endParaRPr lang="en-US" altLang="ko-KR" sz="2000" b="0" kern="0" dirty="0">
              <a:solidFill>
                <a:srgbClr val="FF0000"/>
              </a:solidFill>
              <a:latin typeface="Arial" charset="0"/>
              <a:ea typeface="굴림" pitchFamily="34" charset="-127"/>
              <a:cs typeface="Arial" charset="0"/>
              <a:sym typeface="Wingdings" pitchFamily="2" charset="2"/>
            </a:endParaRPr>
          </a:p>
          <a:p>
            <a:pPr marL="230188" indent="-230188" algn="just" eaLnBrk="0" latinLnBrk="0" hangingPunct="0">
              <a:lnSpc>
                <a:spcPct val="80000"/>
              </a:lnSpc>
              <a:spcBef>
                <a:spcPct val="10000"/>
              </a:spcBef>
              <a:buClr>
                <a:srgbClr val="FF0000"/>
              </a:buClr>
              <a:buFontTx/>
              <a:buChar char="•"/>
              <a:defRPr/>
            </a:pPr>
            <a:r>
              <a:rPr lang="en-US" altLang="ko-KR" sz="2000" b="0" kern="0" dirty="0">
                <a:latin typeface="Arial" charset="0"/>
                <a:ea typeface="굴림" pitchFamily="34" charset="-127"/>
                <a:cs typeface="Arial" charset="0"/>
                <a:sym typeface="Wingdings" pitchFamily="2" charset="2"/>
              </a:rPr>
              <a:t>Projections for DRAM data rates revised upwards over time</a:t>
            </a:r>
          </a:p>
          <a:p>
            <a:pPr marL="230188" indent="-230188" algn="just" eaLnBrk="0" latinLnBrk="0" hangingPunct="0">
              <a:lnSpc>
                <a:spcPct val="80000"/>
              </a:lnSpc>
              <a:spcBef>
                <a:spcPct val="10000"/>
              </a:spcBef>
              <a:buClr>
                <a:srgbClr val="FF0000"/>
              </a:buClr>
              <a:buFontTx/>
              <a:buChar char="•"/>
              <a:defRPr/>
            </a:pPr>
            <a:r>
              <a:rPr lang="en-US" altLang="ko-KR" sz="2000" b="0" kern="0" dirty="0">
                <a:latin typeface="Arial" charset="0"/>
                <a:ea typeface="굴림" pitchFamily="34" charset="-127"/>
                <a:cs typeface="Arial" charset="0"/>
                <a:sym typeface="Wingdings" pitchFamily="2" charset="2"/>
              </a:rPr>
              <a:t>Current data-rates at    2.2 Gb/s</a:t>
            </a:r>
          </a:p>
        </p:txBody>
      </p:sp>
      <p:sp>
        <p:nvSpPr>
          <p:cNvPr id="2" name="灯片编号占位符 1"/>
          <p:cNvSpPr>
            <a:spLocks noGrp="1"/>
          </p:cNvSpPr>
          <p:nvPr>
            <p:ph type="sldNum" sz="quarter" idx="12"/>
          </p:nvPr>
        </p:nvSpPr>
        <p:spPr/>
        <p:txBody>
          <a:bodyPr/>
          <a:lstStyle/>
          <a:p>
            <a:pPr>
              <a:defRPr/>
            </a:pPr>
            <a:fld id="{6A351363-8622-4F94-AF08-C4D4F2EA033E}" type="slidenum">
              <a:rPr lang="zh-CN" altLang="en-US" smtClean="0"/>
              <a:pPr>
                <a:defRPr/>
              </a:pPr>
              <a:t>30</a:t>
            </a:fld>
            <a:endParaRPr lang="en-US" altLang="zh-CN"/>
          </a:p>
        </p:txBody>
      </p:sp>
    </p:spTree>
    <p:extLst>
      <p:ext uri="{BB962C8B-B14F-4D97-AF65-F5344CB8AC3E}">
        <p14:creationId xmlns:p14="http://schemas.microsoft.com/office/powerpoint/2010/main" val="23576296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Rectangle 2"/>
          <p:cNvSpPr>
            <a:spLocks noGrp="1" noChangeArrowheads="1"/>
          </p:cNvSpPr>
          <p:nvPr>
            <p:ph type="title"/>
          </p:nvPr>
        </p:nvSpPr>
        <p:spPr>
          <a:xfrm>
            <a:off x="990600" y="404813"/>
            <a:ext cx="6985000" cy="605294"/>
          </a:xfrm>
          <a:noFill/>
          <a:ln/>
          <a:extLs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3500" tIns="25400" rIns="63500" bIns="25400" anchor="t">
            <a:spAutoFit/>
          </a:bodyPr>
          <a:lstStyle/>
          <a:p>
            <a:r>
              <a:rPr lang="zh-CN" altLang="en-US" sz="3600" dirty="0">
                <a:solidFill>
                  <a:srgbClr val="FF0000"/>
                </a:solidFill>
              </a:rPr>
              <a:t>内存容量与速度分化</a:t>
            </a:r>
            <a:endParaRPr lang="en-US" altLang="zh-CN" sz="3600" dirty="0">
              <a:solidFill>
                <a:srgbClr val="FF0000"/>
              </a:solidFill>
              <a:ea typeface="宋体" pitchFamily="2" charset="-122"/>
            </a:endParaRPr>
          </a:p>
        </p:txBody>
      </p:sp>
      <p:sp>
        <p:nvSpPr>
          <p:cNvPr id="7" name="灯片编号占位符 4"/>
          <p:cNvSpPr>
            <a:spLocks noGrp="1"/>
          </p:cNvSpPr>
          <p:nvPr>
            <p:ph type="sldNum" sz="quarter" idx="12"/>
          </p:nvPr>
        </p:nvSpPr>
        <p:spPr/>
        <p:txBody>
          <a:bodyPr/>
          <a:lstStyle/>
          <a:p>
            <a:fld id="{A02BCC77-5B1C-4928-A10B-3C118417C493}" type="slidenum">
              <a:rPr lang="zh-CN" altLang="en-US"/>
              <a:pPr/>
              <a:t>31</a:t>
            </a:fld>
            <a:endParaRPr lang="en-US" altLang="zh-CN"/>
          </a:p>
        </p:txBody>
      </p:sp>
      <p:sp>
        <p:nvSpPr>
          <p:cNvPr id="621571" name="Rectangle 3"/>
          <p:cNvSpPr>
            <a:spLocks noGrp="1" noChangeArrowheads="1"/>
          </p:cNvSpPr>
          <p:nvPr>
            <p:ph sz="quarter" idx="1"/>
          </p:nvPr>
        </p:nvSpPr>
        <p:spPr>
          <a:xfrm>
            <a:off x="685800" y="1159970"/>
            <a:ext cx="8236974" cy="1676400"/>
          </a:xfrm>
          <a:noFill/>
          <a:ln/>
          <a:extLs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7" tIns="44450" rIns="90487" bIns="44450">
            <a:normAutofit lnSpcReduction="10000"/>
          </a:bodyPr>
          <a:lstStyle/>
          <a:p>
            <a:r>
              <a:rPr lang="zh-CN" altLang="en-US" dirty="0"/>
              <a:t>容量与速度分化愈大</a:t>
            </a:r>
            <a:endParaRPr lang="en-US" altLang="zh-CN" dirty="0"/>
          </a:p>
          <a:p>
            <a:pPr lvl="1"/>
            <a:r>
              <a:rPr lang="zh-CN" altLang="en-US" dirty="0"/>
              <a:t>容量增加了</a:t>
            </a:r>
            <a:r>
              <a:rPr lang="en-US" altLang="zh-CN" dirty="0"/>
              <a:t>1000x</a:t>
            </a:r>
            <a:r>
              <a:rPr lang="zh-CN" altLang="en-US" dirty="0"/>
              <a:t>（</a:t>
            </a:r>
            <a:r>
              <a:rPr lang="en-US" altLang="zh-CN" dirty="0"/>
              <a:t>1980-95</a:t>
            </a:r>
            <a:r>
              <a:rPr lang="zh-CN" altLang="en-US" dirty="0"/>
              <a:t>），每年增加</a:t>
            </a:r>
            <a:r>
              <a:rPr lang="en-US" altLang="zh-CN" dirty="0"/>
              <a:t>50%</a:t>
            </a:r>
          </a:p>
          <a:p>
            <a:pPr lvl="1">
              <a:spcBef>
                <a:spcPts val="600"/>
              </a:spcBef>
            </a:pPr>
            <a:r>
              <a:rPr lang="zh-CN" altLang="en-US" dirty="0"/>
              <a:t>延迟每年只减少</a:t>
            </a:r>
            <a:r>
              <a:rPr lang="en-US" altLang="zh-CN" dirty="0"/>
              <a:t>3%  (only 2x from 1980-95)</a:t>
            </a:r>
          </a:p>
          <a:p>
            <a:pPr lvl="1">
              <a:spcBef>
                <a:spcPts val="600"/>
              </a:spcBef>
            </a:pPr>
            <a:r>
              <a:rPr lang="zh-CN" altLang="en-US" dirty="0"/>
              <a:t>每一内存条带宽只增加</a:t>
            </a:r>
            <a:r>
              <a:rPr lang="en-US" altLang="zh-CN" dirty="0"/>
              <a:t>2</a:t>
            </a:r>
            <a:r>
              <a:rPr lang="zh-CN" altLang="en-US" dirty="0"/>
              <a:t>倍</a:t>
            </a:r>
            <a:endParaRPr lang="en-US" altLang="zh-CN" dirty="0"/>
          </a:p>
        </p:txBody>
      </p:sp>
      <p:pic>
        <p:nvPicPr>
          <p:cNvPr id="6215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2667000"/>
            <a:ext cx="5198432" cy="2722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1573" name="Rectangle 5"/>
          <p:cNvSpPr>
            <a:spLocks noChangeArrowheads="1"/>
          </p:cNvSpPr>
          <p:nvPr/>
        </p:nvSpPr>
        <p:spPr bwMode="auto">
          <a:xfrm>
            <a:off x="762000" y="5181600"/>
            <a:ext cx="784860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p>
            <a:pPr marL="342900" indent="-342900" algn="l">
              <a:buFont typeface="Wingdings" pitchFamily="2" charset="2"/>
              <a:buChar char="§"/>
            </a:pPr>
            <a:r>
              <a:rPr lang="zh-CN" altLang="en-US" dirty="0">
                <a:solidFill>
                  <a:schemeClr val="tx1"/>
                </a:solidFill>
                <a:effectLst>
                  <a:outerShdw blurRad="38100" dist="38100" dir="2700000" algn="tl">
                    <a:srgbClr val="C0C0C0"/>
                  </a:outerShdw>
                </a:effectLst>
                <a:ea typeface="宋体" pitchFamily="2" charset="-122"/>
              </a:rPr>
              <a:t>内存更大，但较慢</a:t>
            </a:r>
            <a:endParaRPr lang="en-US" altLang="zh-CN" dirty="0">
              <a:solidFill>
                <a:schemeClr val="tx1"/>
              </a:solidFill>
              <a:effectLst>
                <a:outerShdw blurRad="38100" dist="38100" dir="2700000" algn="tl">
                  <a:srgbClr val="C0C0C0"/>
                </a:outerShdw>
              </a:effectLst>
              <a:ea typeface="宋体" pitchFamily="2" charset="-122"/>
            </a:endParaRPr>
          </a:p>
          <a:p>
            <a:pPr marL="742950" lvl="1" indent="-285750" algn="l">
              <a:buFont typeface="Wingdings" pitchFamily="2" charset="2"/>
              <a:buChar char="§"/>
            </a:pPr>
            <a:r>
              <a:rPr lang="zh-CN" altLang="en-US" sz="2000" dirty="0">
                <a:solidFill>
                  <a:schemeClr val="tx1"/>
                </a:solidFill>
                <a:effectLst>
                  <a:outerShdw blurRad="38100" dist="38100" dir="2700000" algn="tl">
                    <a:srgbClr val="C0C0C0"/>
                  </a:outerShdw>
                </a:effectLst>
                <a:ea typeface="宋体" pitchFamily="2" charset="-122"/>
              </a:rPr>
              <a:t>需要并行传输数据</a:t>
            </a:r>
            <a:endParaRPr lang="en-US" altLang="zh-CN" sz="2000" dirty="0">
              <a:solidFill>
                <a:schemeClr val="tx1"/>
              </a:solidFill>
              <a:effectLst>
                <a:outerShdw blurRad="38100" dist="38100" dir="2700000" algn="tl">
                  <a:srgbClr val="C0C0C0"/>
                </a:outerShdw>
              </a:effectLst>
              <a:ea typeface="宋体" pitchFamily="2" charset="-122"/>
            </a:endParaRPr>
          </a:p>
          <a:p>
            <a:pPr marL="742950" lvl="1" indent="-285750" algn="l">
              <a:buFont typeface="Wingdings" pitchFamily="2" charset="2"/>
              <a:buChar char="§"/>
            </a:pPr>
            <a:r>
              <a:rPr lang="zh-CN" altLang="en-US" sz="2000" dirty="0">
                <a:solidFill>
                  <a:schemeClr val="tx1"/>
                </a:solidFill>
                <a:effectLst>
                  <a:outerShdw blurRad="38100" dist="38100" dir="2700000" algn="tl">
                    <a:srgbClr val="C0C0C0"/>
                  </a:outerShdw>
                </a:effectLst>
                <a:ea typeface="宋体" pitchFamily="2" charset="-122"/>
              </a:rPr>
              <a:t>需要更多的</a:t>
            </a:r>
            <a:r>
              <a:rPr lang="en-US" altLang="zh-CN" sz="2000" dirty="0">
                <a:solidFill>
                  <a:schemeClr val="tx1"/>
                </a:solidFill>
                <a:effectLst>
                  <a:outerShdw blurRad="38100" dist="38100" dir="2700000" algn="tl">
                    <a:srgbClr val="C0C0C0"/>
                  </a:outerShdw>
                </a:effectLst>
                <a:ea typeface="宋体" pitchFamily="2" charset="-122"/>
              </a:rPr>
              <a:t>cache</a:t>
            </a:r>
            <a:r>
              <a:rPr lang="zh-CN" altLang="en-US" sz="2000" dirty="0">
                <a:solidFill>
                  <a:schemeClr val="tx1"/>
                </a:solidFill>
                <a:effectLst>
                  <a:outerShdw blurRad="38100" dist="38100" dir="2700000" algn="tl">
                    <a:srgbClr val="C0C0C0"/>
                  </a:outerShdw>
                </a:effectLst>
                <a:ea typeface="宋体" pitchFamily="2" charset="-122"/>
              </a:rPr>
              <a:t>层次</a:t>
            </a:r>
            <a:endParaRPr lang="en-US" altLang="zh-CN" sz="2000" dirty="0">
              <a:solidFill>
                <a:schemeClr val="tx1"/>
              </a:solidFill>
              <a:effectLst>
                <a:outerShdw blurRad="38100" dist="38100" dir="2700000" algn="tl">
                  <a:srgbClr val="C0C0C0"/>
                </a:outerShdw>
              </a:effectLst>
              <a:ea typeface="宋体" pitchFamily="2" charset="-122"/>
            </a:endParaRPr>
          </a:p>
          <a:p>
            <a:pPr marL="742950" lvl="1" indent="-285750" algn="l">
              <a:buFont typeface="Wingdings" pitchFamily="2" charset="2"/>
              <a:buChar char="§"/>
            </a:pPr>
            <a:r>
              <a:rPr lang="zh-CN" altLang="en-US" sz="2000" dirty="0">
                <a:solidFill>
                  <a:schemeClr val="tx1"/>
                </a:solidFill>
                <a:effectLst>
                  <a:outerShdw blurRad="38100" dist="38100" dir="2700000" algn="tl">
                    <a:srgbClr val="C0C0C0"/>
                  </a:outerShdw>
                </a:effectLst>
                <a:ea typeface="宋体" pitchFamily="2" charset="-122"/>
              </a:rPr>
              <a:t>怎样组织</a:t>
            </a:r>
            <a:r>
              <a:rPr lang="en-US" altLang="zh-CN" sz="2000" dirty="0">
                <a:solidFill>
                  <a:schemeClr val="tx1"/>
                </a:solidFill>
                <a:effectLst>
                  <a:outerShdw blurRad="38100" dist="38100" dir="2700000" algn="tl">
                    <a:srgbClr val="C0C0C0"/>
                  </a:outerShdw>
                </a:effectLst>
                <a:ea typeface="宋体" pitchFamily="2" charset="-122"/>
              </a:rPr>
              <a:t>cache</a:t>
            </a:r>
            <a:r>
              <a:rPr lang="zh-CN" altLang="en-US" sz="2000" dirty="0">
                <a:solidFill>
                  <a:schemeClr val="tx1"/>
                </a:solidFill>
                <a:effectLst>
                  <a:outerShdw blurRad="38100" dist="38100" dir="2700000" algn="tl">
                    <a:srgbClr val="C0C0C0"/>
                  </a:outerShdw>
                </a:effectLst>
                <a:ea typeface="宋体" pitchFamily="2" charset="-122"/>
              </a:rPr>
              <a:t>？</a:t>
            </a:r>
            <a:endParaRPr lang="en-US" altLang="zh-CN" sz="2000" dirty="0">
              <a:solidFill>
                <a:schemeClr val="tx1"/>
              </a:solidFill>
              <a:effectLst>
                <a:outerShdw blurRad="38100" dist="38100" dir="2700000" algn="tl">
                  <a:srgbClr val="C0C0C0"/>
                </a:outerShdw>
              </a:effectLst>
              <a:ea typeface="宋体" pitchFamily="2" charset="-122"/>
            </a:endParaRPr>
          </a:p>
        </p:txBody>
      </p:sp>
    </p:spTree>
    <p:extLst>
      <p:ext uri="{BB962C8B-B14F-4D97-AF65-F5344CB8AC3E}">
        <p14:creationId xmlns:p14="http://schemas.microsoft.com/office/powerpoint/2010/main" val="171058375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Memory Gap”</a:t>
            </a:r>
          </a:p>
        </p:txBody>
      </p:sp>
      <p:pic>
        <p:nvPicPr>
          <p:cNvPr id="5" name="Content Placeholder 4"/>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57200" y="1404048"/>
            <a:ext cx="8229600" cy="4567428"/>
          </a:xfrm>
        </p:spPr>
      </p:pic>
      <p:cxnSp>
        <p:nvCxnSpPr>
          <p:cNvPr id="4" name="Straight Connector 3"/>
          <p:cNvCxnSpPr/>
          <p:nvPr/>
        </p:nvCxnSpPr>
        <p:spPr>
          <a:xfrm>
            <a:off x="0" y="11430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7958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a:xfrm>
            <a:off x="685332" y="72285"/>
            <a:ext cx="7773338" cy="1146915"/>
          </a:xfrm>
        </p:spPr>
        <p:txBody>
          <a:bodyPr/>
          <a:lstStyle/>
          <a:p>
            <a:r>
              <a:rPr lang="zh-CN" altLang="en-US" dirty="0"/>
              <a:t>存储层次</a:t>
            </a:r>
            <a:endParaRPr lang="en-US" dirty="0"/>
          </a:p>
        </p:txBody>
      </p:sp>
      <p:sp>
        <p:nvSpPr>
          <p:cNvPr id="25" name="Slide Number Placeholder 5"/>
          <p:cNvSpPr>
            <a:spLocks noGrp="1"/>
          </p:cNvSpPr>
          <p:nvPr>
            <p:ph type="sldNum" sz="quarter" idx="12"/>
          </p:nvPr>
        </p:nvSpPr>
        <p:spPr/>
        <p:txBody>
          <a:bodyPr/>
          <a:lstStyle/>
          <a:p>
            <a:fld id="{BC1A6DB6-2E4B-45D1-A39B-4DFE38558D9C}" type="slidenum">
              <a:rPr lang="en-US"/>
              <a:pPr/>
              <a:t>33</a:t>
            </a:fld>
            <a:endParaRPr lang="en-US"/>
          </a:p>
        </p:txBody>
      </p:sp>
      <p:sp>
        <p:nvSpPr>
          <p:cNvPr id="238595" name="Rectangle 3"/>
          <p:cNvSpPr>
            <a:spLocks noGrp="1" noChangeArrowheads="1"/>
          </p:cNvSpPr>
          <p:nvPr>
            <p:ph sz="quarter" idx="1"/>
          </p:nvPr>
        </p:nvSpPr>
        <p:spPr>
          <a:xfrm>
            <a:off x="1447800" y="4495800"/>
            <a:ext cx="6553200" cy="1905000"/>
          </a:xfrm>
          <a:prstGeom prst="rect">
            <a:avLst/>
          </a:prstGeom>
        </p:spPr>
        <p:txBody>
          <a:bodyPr>
            <a:normAutofit fontScale="85000" lnSpcReduction="20000"/>
          </a:bodyPr>
          <a:lstStyle/>
          <a:p>
            <a:r>
              <a:rPr lang="zh-CN" altLang="en-US" dirty="0"/>
              <a:t>每一层是下一层的</a:t>
            </a:r>
            <a:r>
              <a:rPr lang="en-US" altLang="zh-CN" dirty="0"/>
              <a:t>cache</a:t>
            </a:r>
          </a:p>
          <a:p>
            <a:pPr>
              <a:spcBef>
                <a:spcPts val="0"/>
              </a:spcBef>
            </a:pPr>
            <a:r>
              <a:rPr lang="zh-CN" altLang="en-US" dirty="0"/>
              <a:t>并行访问提高了存储层次结构中每层有效大小，同时没有增加访问时间</a:t>
            </a:r>
            <a:endParaRPr lang="en-US" altLang="zh-CN" dirty="0"/>
          </a:p>
          <a:p>
            <a:pPr>
              <a:spcBef>
                <a:spcPts val="0"/>
              </a:spcBef>
            </a:pPr>
            <a:r>
              <a:rPr lang="zh-CN" altLang="en-US" dirty="0"/>
              <a:t>并行访问和内存系统的局部性</a:t>
            </a:r>
            <a:endParaRPr lang="en-US" altLang="zh-CN" dirty="0"/>
          </a:p>
          <a:p>
            <a:pPr lvl="1"/>
            <a:r>
              <a:rPr lang="zh-CN" altLang="en-US" sz="2400" dirty="0"/>
              <a:t>考虑到狭窄的接口，加上快速的流水线</a:t>
            </a:r>
            <a:endParaRPr lang="en-US" altLang="zh-CN" sz="2400" dirty="0"/>
          </a:p>
          <a:p>
            <a:pPr lvl="1"/>
            <a:r>
              <a:rPr lang="zh-CN" altLang="en-US" sz="2400" dirty="0"/>
              <a:t>缓存最近访问的数据</a:t>
            </a:r>
            <a:endParaRPr lang="en-US" altLang="zh-CN" sz="2400" dirty="0"/>
          </a:p>
          <a:p>
            <a:endParaRPr lang="en-US" dirty="0"/>
          </a:p>
        </p:txBody>
      </p:sp>
      <p:sp>
        <p:nvSpPr>
          <p:cNvPr id="238602" name="Line 10"/>
          <p:cNvSpPr>
            <a:spLocks noChangeShapeType="1"/>
          </p:cNvSpPr>
          <p:nvPr/>
        </p:nvSpPr>
        <p:spPr bwMode="auto">
          <a:xfrm>
            <a:off x="4699000" y="1752600"/>
            <a:ext cx="0" cy="2362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8596" name="Rectangle 4"/>
          <p:cNvSpPr>
            <a:spLocks noChangeArrowheads="1"/>
          </p:cNvSpPr>
          <p:nvPr/>
        </p:nvSpPr>
        <p:spPr bwMode="auto">
          <a:xfrm>
            <a:off x="3860800" y="1371600"/>
            <a:ext cx="1600200" cy="381000"/>
          </a:xfrm>
          <a:prstGeom prst="rect">
            <a:avLst/>
          </a:prstGeom>
          <a:solidFill>
            <a:srgbClr val="FFEFEB"/>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t>CPU registers</a:t>
            </a:r>
          </a:p>
        </p:txBody>
      </p:sp>
      <p:sp>
        <p:nvSpPr>
          <p:cNvPr id="238597" name="Rectangle 5"/>
          <p:cNvSpPr>
            <a:spLocks noChangeArrowheads="1"/>
          </p:cNvSpPr>
          <p:nvPr/>
        </p:nvSpPr>
        <p:spPr bwMode="auto">
          <a:xfrm>
            <a:off x="3708400" y="1905000"/>
            <a:ext cx="1981200" cy="381000"/>
          </a:xfrm>
          <a:prstGeom prst="rect">
            <a:avLst/>
          </a:prstGeom>
          <a:solidFill>
            <a:srgbClr val="CC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t>L1 cache</a:t>
            </a:r>
          </a:p>
        </p:txBody>
      </p:sp>
      <p:sp>
        <p:nvSpPr>
          <p:cNvPr id="238598" name="Rectangle 6"/>
          <p:cNvSpPr>
            <a:spLocks noChangeArrowheads="1"/>
          </p:cNvSpPr>
          <p:nvPr/>
        </p:nvSpPr>
        <p:spPr bwMode="auto">
          <a:xfrm>
            <a:off x="3479800" y="2438400"/>
            <a:ext cx="2438400" cy="381000"/>
          </a:xfrm>
          <a:prstGeom prst="rect">
            <a:avLst/>
          </a:prstGeom>
          <a:solidFill>
            <a:srgbClr val="CC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t>L2 cache</a:t>
            </a:r>
          </a:p>
        </p:txBody>
      </p:sp>
      <p:sp>
        <p:nvSpPr>
          <p:cNvPr id="238599" name="Rectangle 7"/>
          <p:cNvSpPr>
            <a:spLocks noChangeArrowheads="1"/>
          </p:cNvSpPr>
          <p:nvPr/>
        </p:nvSpPr>
        <p:spPr bwMode="auto">
          <a:xfrm>
            <a:off x="3098800" y="2971800"/>
            <a:ext cx="3276600" cy="38100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t>Primary Memory</a:t>
            </a:r>
          </a:p>
        </p:txBody>
      </p:sp>
      <p:sp>
        <p:nvSpPr>
          <p:cNvPr id="238600" name="Rectangle 8"/>
          <p:cNvSpPr>
            <a:spLocks noChangeArrowheads="1"/>
          </p:cNvSpPr>
          <p:nvPr/>
        </p:nvSpPr>
        <p:spPr bwMode="auto">
          <a:xfrm>
            <a:off x="1955800" y="3505200"/>
            <a:ext cx="5410200" cy="381000"/>
          </a:xfrm>
          <a:prstGeom prst="rect">
            <a:avLst/>
          </a:prstGeom>
          <a:solidFill>
            <a:srgbClr val="FFEFEB"/>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t>Secondary Storage</a:t>
            </a:r>
          </a:p>
        </p:txBody>
      </p:sp>
      <p:sp>
        <p:nvSpPr>
          <p:cNvPr id="238601" name="Rectangle 9"/>
          <p:cNvSpPr>
            <a:spLocks noChangeArrowheads="1"/>
          </p:cNvSpPr>
          <p:nvPr/>
        </p:nvSpPr>
        <p:spPr bwMode="auto">
          <a:xfrm>
            <a:off x="1270000" y="4038600"/>
            <a:ext cx="6781800" cy="381000"/>
          </a:xfrm>
          <a:prstGeom prst="rect">
            <a:avLst/>
          </a:prstGeom>
          <a:solidFill>
            <a:schemeClr val="fo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t>Tertiary Storage</a:t>
            </a:r>
          </a:p>
        </p:txBody>
      </p:sp>
      <p:sp>
        <p:nvSpPr>
          <p:cNvPr id="238603" name="Text Box 11"/>
          <p:cNvSpPr txBox="1">
            <a:spLocks noChangeArrowheads="1"/>
          </p:cNvSpPr>
          <p:nvPr/>
        </p:nvSpPr>
        <p:spPr bwMode="auto">
          <a:xfrm>
            <a:off x="2908300" y="1371600"/>
            <a:ext cx="952500" cy="304800"/>
          </a:xfrm>
          <a:prstGeom prst="rect">
            <a:avLst/>
          </a:prstGeom>
          <a:noFill/>
          <a:ln>
            <a:noFill/>
          </a:ln>
          <a:effectLst/>
          <a:extLst>
            <a:ext uri="{909E8E84-426E-40DD-AFC4-6F175D3DCCD1}">
              <a14:hiddenFill xmlns:a14="http://schemas.microsoft.com/office/drawing/2010/main">
                <a:solidFill>
                  <a:srgbClr val="EBEB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a:solidFill>
                  <a:schemeClr val="accent2"/>
                </a:solidFill>
              </a:rPr>
              <a:t>100 bytes</a:t>
            </a:r>
          </a:p>
        </p:txBody>
      </p:sp>
      <p:sp>
        <p:nvSpPr>
          <p:cNvPr id="238604" name="Text Box 12"/>
          <p:cNvSpPr txBox="1">
            <a:spLocks noChangeArrowheads="1"/>
          </p:cNvSpPr>
          <p:nvPr/>
        </p:nvSpPr>
        <p:spPr bwMode="auto">
          <a:xfrm>
            <a:off x="3098800" y="1905000"/>
            <a:ext cx="619125" cy="304800"/>
          </a:xfrm>
          <a:prstGeom prst="rect">
            <a:avLst/>
          </a:prstGeom>
          <a:noFill/>
          <a:ln>
            <a:noFill/>
          </a:ln>
          <a:effectLst/>
          <a:extLst>
            <a:ext uri="{909E8E84-426E-40DD-AFC4-6F175D3DCCD1}">
              <a14:hiddenFill xmlns:a14="http://schemas.microsoft.com/office/drawing/2010/main">
                <a:solidFill>
                  <a:srgbClr val="EBEB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a:solidFill>
                  <a:schemeClr val="accent2"/>
                </a:solidFill>
              </a:rPr>
              <a:t>32KB</a:t>
            </a:r>
          </a:p>
        </p:txBody>
      </p:sp>
      <p:sp>
        <p:nvSpPr>
          <p:cNvPr id="238605" name="Text Box 13"/>
          <p:cNvSpPr txBox="1">
            <a:spLocks noChangeArrowheads="1"/>
          </p:cNvSpPr>
          <p:nvPr/>
        </p:nvSpPr>
        <p:spPr bwMode="auto">
          <a:xfrm>
            <a:off x="2762250" y="2438400"/>
            <a:ext cx="717550" cy="304800"/>
          </a:xfrm>
          <a:prstGeom prst="rect">
            <a:avLst/>
          </a:prstGeom>
          <a:noFill/>
          <a:ln>
            <a:noFill/>
          </a:ln>
          <a:effectLst/>
          <a:extLst>
            <a:ext uri="{909E8E84-426E-40DD-AFC4-6F175D3DCCD1}">
              <a14:hiddenFill xmlns:a14="http://schemas.microsoft.com/office/drawing/2010/main">
                <a:solidFill>
                  <a:srgbClr val="EBEB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a:solidFill>
                  <a:schemeClr val="accent2"/>
                </a:solidFill>
              </a:rPr>
              <a:t>256KB</a:t>
            </a:r>
          </a:p>
        </p:txBody>
      </p:sp>
      <p:sp>
        <p:nvSpPr>
          <p:cNvPr id="238606" name="Text Box 14"/>
          <p:cNvSpPr txBox="1">
            <a:spLocks noChangeArrowheads="1"/>
          </p:cNvSpPr>
          <p:nvPr/>
        </p:nvSpPr>
        <p:spPr bwMode="auto">
          <a:xfrm>
            <a:off x="2559050" y="2971800"/>
            <a:ext cx="539750" cy="304800"/>
          </a:xfrm>
          <a:prstGeom prst="rect">
            <a:avLst/>
          </a:prstGeom>
          <a:noFill/>
          <a:ln>
            <a:noFill/>
          </a:ln>
          <a:effectLst/>
          <a:extLst>
            <a:ext uri="{909E8E84-426E-40DD-AFC4-6F175D3DCCD1}">
              <a14:hiddenFill xmlns:a14="http://schemas.microsoft.com/office/drawing/2010/main">
                <a:solidFill>
                  <a:srgbClr val="EBEB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a:solidFill>
                  <a:schemeClr val="accent2"/>
                </a:solidFill>
              </a:rPr>
              <a:t>1GB</a:t>
            </a:r>
          </a:p>
        </p:txBody>
      </p:sp>
      <p:sp>
        <p:nvSpPr>
          <p:cNvPr id="238607" name="Text Box 15"/>
          <p:cNvSpPr txBox="1">
            <a:spLocks noChangeArrowheads="1"/>
          </p:cNvSpPr>
          <p:nvPr/>
        </p:nvSpPr>
        <p:spPr bwMode="auto">
          <a:xfrm>
            <a:off x="1333500" y="3505200"/>
            <a:ext cx="509588" cy="304800"/>
          </a:xfrm>
          <a:prstGeom prst="rect">
            <a:avLst/>
          </a:prstGeom>
          <a:noFill/>
          <a:ln>
            <a:noFill/>
          </a:ln>
          <a:effectLst/>
          <a:extLst>
            <a:ext uri="{909E8E84-426E-40DD-AFC4-6F175D3DCCD1}">
              <a14:hiddenFill xmlns:a14="http://schemas.microsoft.com/office/drawing/2010/main">
                <a:solidFill>
                  <a:srgbClr val="EBEB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a:solidFill>
                  <a:schemeClr val="accent2"/>
                </a:solidFill>
              </a:rPr>
              <a:t>1TB</a:t>
            </a:r>
          </a:p>
        </p:txBody>
      </p:sp>
      <p:sp>
        <p:nvSpPr>
          <p:cNvPr id="238608" name="Text Box 16"/>
          <p:cNvSpPr txBox="1">
            <a:spLocks noChangeArrowheads="1"/>
          </p:cNvSpPr>
          <p:nvPr/>
        </p:nvSpPr>
        <p:spPr bwMode="auto">
          <a:xfrm>
            <a:off x="525463" y="4114800"/>
            <a:ext cx="520700" cy="304800"/>
          </a:xfrm>
          <a:prstGeom prst="rect">
            <a:avLst/>
          </a:prstGeom>
          <a:noFill/>
          <a:ln>
            <a:noFill/>
          </a:ln>
          <a:effectLst/>
          <a:extLst>
            <a:ext uri="{909E8E84-426E-40DD-AFC4-6F175D3DCCD1}">
              <a14:hiddenFill xmlns:a14="http://schemas.microsoft.com/office/drawing/2010/main">
                <a:solidFill>
                  <a:srgbClr val="EBEB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a:solidFill>
                  <a:schemeClr val="accent2"/>
                </a:solidFill>
              </a:rPr>
              <a:t>1PB</a:t>
            </a:r>
          </a:p>
        </p:txBody>
      </p:sp>
      <p:sp>
        <p:nvSpPr>
          <p:cNvPr id="238609" name="Text Box 17"/>
          <p:cNvSpPr txBox="1">
            <a:spLocks noChangeArrowheads="1"/>
          </p:cNvSpPr>
          <p:nvPr/>
        </p:nvSpPr>
        <p:spPr bwMode="auto">
          <a:xfrm>
            <a:off x="7348538" y="3505200"/>
            <a:ext cx="666750" cy="304800"/>
          </a:xfrm>
          <a:prstGeom prst="rect">
            <a:avLst/>
          </a:prstGeom>
          <a:noFill/>
          <a:ln>
            <a:noFill/>
          </a:ln>
          <a:effectLst/>
          <a:extLst>
            <a:ext uri="{909E8E84-426E-40DD-AFC4-6F175D3DCCD1}">
              <a14:hiddenFill xmlns:a14="http://schemas.microsoft.com/office/drawing/2010/main">
                <a:solidFill>
                  <a:srgbClr val="EBEB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a:solidFill>
                  <a:srgbClr val="FF0000"/>
                </a:solidFill>
              </a:rPr>
              <a:t>10 ms</a:t>
            </a:r>
          </a:p>
        </p:txBody>
      </p:sp>
      <p:sp>
        <p:nvSpPr>
          <p:cNvPr id="238610" name="Text Box 18"/>
          <p:cNvSpPr txBox="1">
            <a:spLocks noChangeArrowheads="1"/>
          </p:cNvSpPr>
          <p:nvPr/>
        </p:nvSpPr>
        <p:spPr bwMode="auto">
          <a:xfrm>
            <a:off x="8077200" y="4038600"/>
            <a:ext cx="685800" cy="304800"/>
          </a:xfrm>
          <a:prstGeom prst="rect">
            <a:avLst/>
          </a:prstGeom>
          <a:noFill/>
          <a:ln>
            <a:noFill/>
          </a:ln>
          <a:effectLst/>
          <a:extLst>
            <a:ext uri="{909E8E84-426E-40DD-AFC4-6F175D3DCCD1}">
              <a14:hiddenFill xmlns:a14="http://schemas.microsoft.com/office/drawing/2010/main">
                <a:solidFill>
                  <a:srgbClr val="EBEB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a:solidFill>
                  <a:srgbClr val="FF0000"/>
                </a:solidFill>
              </a:rPr>
              <a:t>1s-1hr</a:t>
            </a:r>
          </a:p>
        </p:txBody>
      </p:sp>
      <p:sp>
        <p:nvSpPr>
          <p:cNvPr id="238611" name="Text Box 19"/>
          <p:cNvSpPr txBox="1">
            <a:spLocks noChangeArrowheads="1"/>
          </p:cNvSpPr>
          <p:nvPr/>
        </p:nvSpPr>
        <p:spPr bwMode="auto">
          <a:xfrm>
            <a:off x="5383213" y="1371600"/>
            <a:ext cx="671512" cy="304800"/>
          </a:xfrm>
          <a:prstGeom prst="rect">
            <a:avLst/>
          </a:prstGeom>
          <a:noFill/>
          <a:ln>
            <a:noFill/>
          </a:ln>
          <a:effectLst/>
          <a:extLst>
            <a:ext uri="{909E8E84-426E-40DD-AFC4-6F175D3DCCD1}">
              <a14:hiddenFill xmlns:a14="http://schemas.microsoft.com/office/drawing/2010/main">
                <a:solidFill>
                  <a:srgbClr val="EBEB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a:solidFill>
                  <a:srgbClr val="FF0000"/>
                </a:solidFill>
              </a:rPr>
              <a:t>&lt; 1 ns</a:t>
            </a:r>
          </a:p>
        </p:txBody>
      </p:sp>
      <p:sp>
        <p:nvSpPr>
          <p:cNvPr id="238612" name="Text Box 20"/>
          <p:cNvSpPr txBox="1">
            <a:spLocks noChangeArrowheads="1"/>
          </p:cNvSpPr>
          <p:nvPr/>
        </p:nvSpPr>
        <p:spPr bwMode="auto">
          <a:xfrm>
            <a:off x="5686425" y="1905000"/>
            <a:ext cx="519113" cy="304800"/>
          </a:xfrm>
          <a:prstGeom prst="rect">
            <a:avLst/>
          </a:prstGeom>
          <a:noFill/>
          <a:ln>
            <a:noFill/>
          </a:ln>
          <a:effectLst/>
          <a:extLst>
            <a:ext uri="{909E8E84-426E-40DD-AFC4-6F175D3DCCD1}">
              <a14:hiddenFill xmlns:a14="http://schemas.microsoft.com/office/drawing/2010/main">
                <a:solidFill>
                  <a:srgbClr val="EBEB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a:solidFill>
                  <a:srgbClr val="FF0000"/>
                </a:solidFill>
              </a:rPr>
              <a:t>1 ns</a:t>
            </a:r>
          </a:p>
        </p:txBody>
      </p:sp>
      <p:sp>
        <p:nvSpPr>
          <p:cNvPr id="238613" name="Text Box 21"/>
          <p:cNvSpPr txBox="1">
            <a:spLocks noChangeArrowheads="1"/>
          </p:cNvSpPr>
          <p:nvPr/>
        </p:nvSpPr>
        <p:spPr bwMode="auto">
          <a:xfrm>
            <a:off x="5900738" y="2438400"/>
            <a:ext cx="519112" cy="304800"/>
          </a:xfrm>
          <a:prstGeom prst="rect">
            <a:avLst/>
          </a:prstGeom>
          <a:noFill/>
          <a:ln>
            <a:noFill/>
          </a:ln>
          <a:effectLst/>
          <a:extLst>
            <a:ext uri="{909E8E84-426E-40DD-AFC4-6F175D3DCCD1}">
              <a14:hiddenFill xmlns:a14="http://schemas.microsoft.com/office/drawing/2010/main">
                <a:solidFill>
                  <a:srgbClr val="EBEB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a:solidFill>
                  <a:srgbClr val="FF0000"/>
                </a:solidFill>
              </a:rPr>
              <a:t>4 ns</a:t>
            </a:r>
          </a:p>
        </p:txBody>
      </p:sp>
      <p:sp>
        <p:nvSpPr>
          <p:cNvPr id="238614" name="Text Box 22"/>
          <p:cNvSpPr txBox="1">
            <a:spLocks noChangeArrowheads="1"/>
          </p:cNvSpPr>
          <p:nvPr/>
        </p:nvSpPr>
        <p:spPr bwMode="auto">
          <a:xfrm>
            <a:off x="6350000" y="2971800"/>
            <a:ext cx="617538" cy="304800"/>
          </a:xfrm>
          <a:prstGeom prst="rect">
            <a:avLst/>
          </a:prstGeom>
          <a:noFill/>
          <a:ln>
            <a:noFill/>
          </a:ln>
          <a:effectLst/>
          <a:extLst>
            <a:ext uri="{909E8E84-426E-40DD-AFC4-6F175D3DCCD1}">
              <a14:hiddenFill xmlns:a14="http://schemas.microsoft.com/office/drawing/2010/main">
                <a:solidFill>
                  <a:srgbClr val="EBEB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a:solidFill>
                  <a:srgbClr val="FF0000"/>
                </a:solidFill>
              </a:rPr>
              <a:t>60 ns</a:t>
            </a:r>
          </a:p>
        </p:txBody>
      </p:sp>
    </p:spTree>
    <p:extLst>
      <p:ext uri="{BB962C8B-B14F-4D97-AF65-F5344CB8AC3E}">
        <p14:creationId xmlns:p14="http://schemas.microsoft.com/office/powerpoint/2010/main" val="8660164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7" name="Rectangle 3"/>
          <p:cNvSpPr>
            <a:spLocks noGrp="1" noChangeArrowheads="1"/>
          </p:cNvSpPr>
          <p:nvPr>
            <p:ph type="title"/>
          </p:nvPr>
        </p:nvSpPr>
        <p:spPr>
          <a:xfrm>
            <a:off x="684862" y="152400"/>
            <a:ext cx="7773338" cy="676882"/>
          </a:xfrm>
          <a:noFill/>
          <a:ln/>
        </p:spPr>
        <p:txBody>
          <a:bodyPr/>
          <a:lstStyle/>
          <a:p>
            <a:r>
              <a:rPr lang="zh-CN" altLang="en-US" dirty="0"/>
              <a:t>磁盘趋势</a:t>
            </a:r>
            <a:endParaRPr lang="en-US" dirty="0"/>
          </a:p>
        </p:txBody>
      </p:sp>
      <p:sp>
        <p:nvSpPr>
          <p:cNvPr id="6" name="Slide Number Placeholder 5"/>
          <p:cNvSpPr>
            <a:spLocks noGrp="1"/>
          </p:cNvSpPr>
          <p:nvPr>
            <p:ph type="sldNum" sz="quarter" idx="12"/>
          </p:nvPr>
        </p:nvSpPr>
        <p:spPr/>
        <p:txBody>
          <a:bodyPr/>
          <a:lstStyle/>
          <a:p>
            <a:fld id="{48E1F645-AD23-4445-836E-73F127FA67CC}" type="slidenum">
              <a:rPr lang="en-US"/>
              <a:pPr/>
              <a:t>34</a:t>
            </a:fld>
            <a:endParaRPr lang="en-US"/>
          </a:p>
        </p:txBody>
      </p:sp>
      <p:sp>
        <p:nvSpPr>
          <p:cNvPr id="277506" name="Rectangle 2"/>
          <p:cNvSpPr>
            <a:spLocks noGrp="1" noChangeArrowheads="1"/>
          </p:cNvSpPr>
          <p:nvPr>
            <p:ph sz="quarter" idx="1"/>
          </p:nvPr>
        </p:nvSpPr>
        <p:spPr>
          <a:xfrm>
            <a:off x="685800" y="1143000"/>
            <a:ext cx="7772400" cy="5105400"/>
          </a:xfrm>
          <a:prstGeom prst="rect">
            <a:avLst/>
          </a:prstGeom>
        </p:spPr>
        <p:txBody>
          <a:bodyPr>
            <a:normAutofit/>
          </a:bodyPr>
          <a:lstStyle/>
          <a:p>
            <a:r>
              <a:rPr lang="en-US" altLang="zh-CN" dirty="0"/>
              <a:t>Disks too: Parallel disks plus caching</a:t>
            </a:r>
            <a:endParaRPr lang="en-US" dirty="0"/>
          </a:p>
          <a:p>
            <a:r>
              <a:rPr lang="en-US" dirty="0"/>
              <a:t>Disk capacity, 1975-1989</a:t>
            </a:r>
          </a:p>
          <a:p>
            <a:pPr lvl="1"/>
            <a:r>
              <a:rPr lang="en-US" dirty="0"/>
              <a:t>doubled every 3+ years</a:t>
            </a:r>
          </a:p>
          <a:p>
            <a:pPr lvl="1"/>
            <a:r>
              <a:rPr lang="en-US" dirty="0"/>
              <a:t>25% improvement each year</a:t>
            </a:r>
          </a:p>
          <a:p>
            <a:pPr lvl="1"/>
            <a:r>
              <a:rPr lang="en-US" dirty="0"/>
              <a:t>factor of 10 every decade</a:t>
            </a:r>
          </a:p>
          <a:p>
            <a:pPr lvl="1"/>
            <a:r>
              <a:rPr lang="en-US" dirty="0">
                <a:solidFill>
                  <a:srgbClr val="00CC00"/>
                </a:solidFill>
              </a:rPr>
              <a:t>Still exponential, but far less rapid than processor performance</a:t>
            </a:r>
          </a:p>
          <a:p>
            <a:r>
              <a:rPr lang="en-US" dirty="0"/>
              <a:t>Disk capacity, 1990-recently</a:t>
            </a:r>
          </a:p>
          <a:p>
            <a:pPr lvl="1"/>
            <a:r>
              <a:rPr lang="en-US" dirty="0"/>
              <a:t>doubling every 12 months</a:t>
            </a:r>
          </a:p>
          <a:p>
            <a:pPr lvl="1"/>
            <a:r>
              <a:rPr lang="en-US" dirty="0"/>
              <a:t>100% improvement each year</a:t>
            </a:r>
          </a:p>
          <a:p>
            <a:pPr lvl="1"/>
            <a:r>
              <a:rPr lang="en-US" dirty="0"/>
              <a:t>factor of 1000 every decade</a:t>
            </a:r>
          </a:p>
          <a:p>
            <a:pPr lvl="1"/>
            <a:r>
              <a:rPr lang="en-US" dirty="0">
                <a:solidFill>
                  <a:srgbClr val="CC3300"/>
                </a:solidFill>
              </a:rPr>
              <a:t>Capacity growth 10x as fast as processor performance!</a:t>
            </a:r>
          </a:p>
          <a:p>
            <a:endParaRPr lang="en-US" dirty="0"/>
          </a:p>
        </p:txBody>
      </p:sp>
    </p:spTree>
    <p:extLst>
      <p:ext uri="{BB962C8B-B14F-4D97-AF65-F5344CB8AC3E}">
        <p14:creationId xmlns:p14="http://schemas.microsoft.com/office/powerpoint/2010/main" val="1989510875"/>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6A351363-8622-4F94-AF08-C4D4F2EA033E}" type="slidenum">
              <a:rPr lang="zh-CN" altLang="en-US" smtClean="0"/>
              <a:pPr>
                <a:defRPr/>
              </a:pPr>
              <a:t>35</a:t>
            </a:fld>
            <a:endParaRPr lang="en-US" altLang="zh-CN"/>
          </a:p>
        </p:txBody>
      </p:sp>
      <p:sp>
        <p:nvSpPr>
          <p:cNvPr id="3" name="内容占位符 2"/>
          <p:cNvSpPr>
            <a:spLocks noGrp="1"/>
          </p:cNvSpPr>
          <p:nvPr>
            <p:ph sz="quarter" idx="1"/>
          </p:nvPr>
        </p:nvSpPr>
        <p:spPr>
          <a:xfrm>
            <a:off x="685330" y="1295401"/>
            <a:ext cx="7772870" cy="4495800"/>
          </a:xfrm>
        </p:spPr>
        <p:txBody>
          <a:bodyPr>
            <a:normAutofit/>
          </a:bodyPr>
          <a:lstStyle/>
          <a:p>
            <a:r>
              <a:rPr lang="zh-CN" altLang="en-US" sz="3600" dirty="0"/>
              <a:t>总之，</a:t>
            </a:r>
            <a:r>
              <a:rPr lang="en-US" altLang="zh-CN" sz="3600" dirty="0">
                <a:solidFill>
                  <a:srgbClr val="FF0000"/>
                </a:solidFill>
              </a:rPr>
              <a:t>processor speed, storage capacity </a:t>
            </a:r>
            <a:r>
              <a:rPr lang="zh-CN" altLang="en-US" sz="3600" dirty="0">
                <a:solidFill>
                  <a:srgbClr val="FF0000"/>
                </a:solidFill>
              </a:rPr>
              <a:t>和</a:t>
            </a:r>
            <a:r>
              <a:rPr lang="en-US" altLang="zh-CN" sz="3600" dirty="0">
                <a:solidFill>
                  <a:srgbClr val="FF0000"/>
                </a:solidFill>
              </a:rPr>
              <a:t> bandwidths</a:t>
            </a:r>
            <a:r>
              <a:rPr lang="en-US" altLang="zh-CN" sz="3600" dirty="0"/>
              <a:t> </a:t>
            </a:r>
            <a:r>
              <a:rPr lang="zh-CN" altLang="en-US" sz="3600" dirty="0"/>
              <a:t>相对于</a:t>
            </a:r>
            <a:r>
              <a:rPr lang="en-US" altLang="zh-CN" sz="3600" dirty="0">
                <a:solidFill>
                  <a:srgbClr val="00B050"/>
                </a:solidFill>
              </a:rPr>
              <a:t>latency (especially)</a:t>
            </a:r>
            <a:r>
              <a:rPr lang="zh-CN" altLang="en-US" sz="3600" dirty="0">
                <a:solidFill>
                  <a:srgbClr val="00B050"/>
                </a:solidFill>
              </a:rPr>
              <a:t>和</a:t>
            </a:r>
            <a:r>
              <a:rPr lang="en-US" altLang="zh-CN" sz="3600" dirty="0">
                <a:solidFill>
                  <a:srgbClr val="00B050"/>
                </a:solidFill>
              </a:rPr>
              <a:t>clock speed</a:t>
            </a:r>
            <a:r>
              <a:rPr lang="zh-CN" altLang="en-US" sz="3600" dirty="0"/>
              <a:t>的增长指引了体系结构发展的方向，即并行</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6A351363-8622-4F94-AF08-C4D4F2EA033E}" type="slidenum">
              <a:rPr lang="zh-CN" altLang="en-US" smtClean="0"/>
              <a:pPr>
                <a:defRPr/>
              </a:pPr>
              <a:t>36</a:t>
            </a:fld>
            <a:endParaRPr lang="en-US" altLang="zh-CN"/>
          </a:p>
        </p:txBody>
      </p:sp>
      <p:sp>
        <p:nvSpPr>
          <p:cNvPr id="3" name="内容占位符 2"/>
          <p:cNvSpPr>
            <a:spLocks noGrp="1"/>
          </p:cNvSpPr>
          <p:nvPr>
            <p:ph sz="quarter" idx="1"/>
          </p:nvPr>
        </p:nvSpPr>
        <p:spPr>
          <a:xfrm>
            <a:off x="612648" y="1219200"/>
            <a:ext cx="7772870" cy="5029200"/>
          </a:xfrm>
        </p:spPr>
        <p:txBody>
          <a:bodyPr/>
          <a:lstStyle/>
          <a:p>
            <a:pPr marL="660400" indent="-660400">
              <a:lnSpc>
                <a:spcPct val="110000"/>
              </a:lnSpc>
              <a:buNone/>
            </a:pPr>
            <a:r>
              <a:rPr lang="en-US" altLang="zh-CN" sz="4000" dirty="0"/>
              <a:t>If you want your program to </a:t>
            </a:r>
          </a:p>
          <a:p>
            <a:pPr marL="660400" indent="-660400">
              <a:lnSpc>
                <a:spcPct val="110000"/>
              </a:lnSpc>
              <a:buNone/>
            </a:pPr>
            <a:r>
              <a:rPr lang="en-US" altLang="zh-CN" sz="4000" dirty="0"/>
              <a:t>run significantly faster … </a:t>
            </a:r>
          </a:p>
          <a:p>
            <a:pPr marL="660400" indent="-660400">
              <a:lnSpc>
                <a:spcPct val="110000"/>
              </a:lnSpc>
              <a:buNone/>
            </a:pPr>
            <a:r>
              <a:rPr lang="en-US" altLang="zh-CN" sz="4000" dirty="0"/>
              <a:t>you’re going to have to </a:t>
            </a:r>
          </a:p>
          <a:p>
            <a:pPr marL="660400" indent="-660400">
              <a:lnSpc>
                <a:spcPct val="110000"/>
              </a:lnSpc>
              <a:buNone/>
            </a:pPr>
            <a:r>
              <a:rPr lang="en-US" altLang="zh-CN" sz="4000" dirty="0"/>
              <a:t>parallelize it </a:t>
            </a:r>
            <a:endParaRPr lang="zh-CN" altLang="en-US" dirty="0"/>
          </a:p>
        </p:txBody>
      </p:sp>
    </p:spTree>
    <p:extLst>
      <p:ext uri="{BB962C8B-B14F-4D97-AF65-F5344CB8AC3E}">
        <p14:creationId xmlns:p14="http://schemas.microsoft.com/office/powerpoint/2010/main" val="15288213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192" y="822788"/>
            <a:ext cx="8147893" cy="573095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218" name="Rectangle 2"/>
          <p:cNvSpPr>
            <a:spLocks noGrp="1" noChangeArrowheads="1"/>
          </p:cNvSpPr>
          <p:nvPr>
            <p:ph type="title"/>
          </p:nvPr>
        </p:nvSpPr>
        <p:spPr>
          <a:xfrm>
            <a:off x="224505" y="76200"/>
            <a:ext cx="8696418" cy="822789"/>
          </a:xfrm>
          <a:ln/>
        </p:spPr>
        <p:txBody>
          <a:bodyPr vert="horz" lIns="0" tIns="0" rIns="0" bIns="0" rtlCol="0" anchor="t">
            <a:noAutofit/>
          </a:bodyPr>
          <a:lstStyle/>
          <a:p>
            <a:pPr algn="just">
              <a:lnSpc>
                <a:spcPct val="95000"/>
              </a:lnSpc>
              <a:tabLst>
                <a:tab pos="0" algn="l"/>
                <a:tab pos="822777" algn="l"/>
                <a:tab pos="1645554" algn="l"/>
                <a:tab pos="2468331" algn="l"/>
                <a:tab pos="3291108" algn="l"/>
                <a:tab pos="4113886" algn="l"/>
                <a:tab pos="4936663" algn="l"/>
                <a:tab pos="5759440" algn="l"/>
                <a:tab pos="6582217" algn="l"/>
                <a:tab pos="7404994" algn="l"/>
                <a:tab pos="8227771" algn="l"/>
                <a:tab pos="9050548" algn="l"/>
              </a:tabLst>
            </a:pPr>
            <a:r>
              <a:rPr lang="en-US" altLang="zh-CN" sz="3200" dirty="0">
                <a:solidFill>
                  <a:srgbClr val="FF0000"/>
                </a:solidFill>
                <a:ea typeface="宋体" pitchFamily="2" charset="-122"/>
              </a:rPr>
              <a:t>Drivers of Parallel Computing – </a:t>
            </a:r>
            <a:r>
              <a:rPr lang="zh-CN" altLang="en-US" dirty="0">
                <a:solidFill>
                  <a:srgbClr val="FF0000"/>
                </a:solidFill>
                <a:ea typeface="宋体" pitchFamily="2" charset="-122"/>
              </a:rPr>
              <a:t>应用需求</a:t>
            </a:r>
            <a:endParaRPr lang="en-US" sz="3200" dirty="0">
              <a:latin typeface="Arial" panose="020B0604020202020204" pitchFamily="34" charset="0"/>
            </a:endParaRPr>
          </a:p>
        </p:txBody>
      </p:sp>
      <p:sp>
        <p:nvSpPr>
          <p:cNvPr id="9219" name="Text Box 3"/>
          <p:cNvSpPr txBox="1">
            <a:spLocks noChangeArrowheads="1"/>
          </p:cNvSpPr>
          <p:nvPr/>
        </p:nvSpPr>
        <p:spPr bwMode="auto">
          <a:xfrm>
            <a:off x="41663" y="6582308"/>
            <a:ext cx="5862369" cy="1710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defRPr>
            </a:lvl9pPr>
          </a:lstStyle>
          <a:p>
            <a:pPr>
              <a:lnSpc>
                <a:spcPct val="95000"/>
              </a:lnSpc>
            </a:pPr>
            <a:r>
              <a:rPr lang="en-US" sz="1170">
                <a:latin typeface="Arial" panose="020B0604020202020204" pitchFamily="34" charset="0"/>
              </a:rPr>
              <a:t>ref: </a:t>
            </a:r>
            <a:r>
              <a:rPr lang="en-US" sz="1170" u="sng">
                <a:solidFill>
                  <a:srgbClr val="0000FF"/>
                </a:solidFill>
                <a:latin typeface="Arial" panose="020B0604020202020204" pitchFamily="34" charset="0"/>
              </a:rPr>
              <a:t>http://www.nvidia.com/object/tesla_computing_solutions.html</a:t>
            </a:r>
          </a:p>
        </p:txBody>
      </p:sp>
      <p:sp>
        <p:nvSpPr>
          <p:cNvPr id="2" name="灯片编号占位符 1"/>
          <p:cNvSpPr>
            <a:spLocks noGrp="1"/>
          </p:cNvSpPr>
          <p:nvPr>
            <p:ph type="sldNum" sz="quarter" idx="12"/>
          </p:nvPr>
        </p:nvSpPr>
        <p:spPr/>
        <p:txBody>
          <a:bodyPr/>
          <a:lstStyle/>
          <a:p>
            <a:pPr>
              <a:defRPr/>
            </a:pPr>
            <a:fld id="{6A351363-8622-4F94-AF08-C4D4F2EA033E}" type="slidenum">
              <a:rPr lang="zh-CN" altLang="en-US" smtClean="0"/>
              <a:pPr>
                <a:defRPr/>
              </a:pPr>
              <a:t>37</a:t>
            </a:fld>
            <a:endParaRPr lang="en-US" altLang="zh-CN"/>
          </a:p>
        </p:txBody>
      </p:sp>
    </p:spTree>
    <p:extLst>
      <p:ext uri="{BB962C8B-B14F-4D97-AF65-F5344CB8AC3E}">
        <p14:creationId xmlns:p14="http://schemas.microsoft.com/office/powerpoint/2010/main" val="2299087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08152" y="4845354"/>
            <a:ext cx="1346203" cy="1199322"/>
            <a:chOff x="-1308415" y="4196354"/>
            <a:chExt cx="1346203" cy="1199322"/>
          </a:xfrm>
        </p:grpSpPr>
        <p:pic>
          <p:nvPicPr>
            <p:cNvPr id="11" name="Picture 1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08415" y="4196354"/>
              <a:ext cx="1346203" cy="1199322"/>
            </a:xfrm>
            <a:prstGeom prst="roundRect">
              <a:avLst/>
            </a:prstGeom>
          </p:spPr>
        </p:pic>
        <p:sp>
          <p:nvSpPr>
            <p:cNvPr id="62" name="Content Placeholder 2"/>
            <p:cNvSpPr txBox="1">
              <a:spLocks/>
            </p:cNvSpPr>
            <p:nvPr/>
          </p:nvSpPr>
          <p:spPr>
            <a:xfrm>
              <a:off x="-1308415" y="5103744"/>
              <a:ext cx="1308415" cy="272701"/>
            </a:xfrm>
            <a:prstGeom prst="rect">
              <a:avLst/>
            </a:prstGeom>
            <a:noFill/>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2800" b="1"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solidFill>
                    <a:schemeClr val="bg1"/>
                  </a:solidFill>
                </a:rPr>
                <a:t>Photon Science</a:t>
              </a:r>
              <a:endParaRPr lang="en-US" sz="1200" b="0" dirty="0">
                <a:solidFill>
                  <a:schemeClr val="bg1"/>
                </a:solidFill>
              </a:endParaRPr>
            </a:p>
          </p:txBody>
        </p:sp>
      </p:grpSp>
      <p:grpSp>
        <p:nvGrpSpPr>
          <p:cNvPr id="61" name="Group 60"/>
          <p:cNvGrpSpPr/>
          <p:nvPr/>
        </p:nvGrpSpPr>
        <p:grpSpPr>
          <a:xfrm>
            <a:off x="821806" y="4285463"/>
            <a:ext cx="1186539" cy="1001040"/>
            <a:chOff x="6383523" y="5165226"/>
            <a:chExt cx="1186539" cy="1001040"/>
          </a:xfrm>
        </p:grpSpPr>
        <p:pic>
          <p:nvPicPr>
            <p:cNvPr id="59" name="Picture 5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383523" y="5165226"/>
              <a:ext cx="1186539" cy="1001040"/>
            </a:xfrm>
            <a:prstGeom prst="roundRect">
              <a:avLst/>
            </a:prstGeom>
          </p:spPr>
        </p:pic>
        <p:sp>
          <p:nvSpPr>
            <p:cNvPr id="60" name="Content Placeholder 2"/>
            <p:cNvSpPr txBox="1">
              <a:spLocks/>
            </p:cNvSpPr>
            <p:nvPr/>
          </p:nvSpPr>
          <p:spPr>
            <a:xfrm>
              <a:off x="6697981" y="5870538"/>
              <a:ext cx="748965" cy="287273"/>
            </a:xfrm>
            <a:prstGeom prst="rect">
              <a:avLst/>
            </a:prstGeom>
            <a:solidFill>
              <a:schemeClr val="bg1">
                <a:lumMod val="50000"/>
                <a:alpha val="47000"/>
              </a:schemeClr>
            </a:solidFill>
            <a:effectLst>
              <a:glow rad="101600">
                <a:schemeClr val="bg1">
                  <a:lumMod val="50000"/>
                  <a:alpha val="19000"/>
                </a:schemeClr>
              </a:glow>
            </a:effectLst>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800" b="1"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solidFill>
                    <a:schemeClr val="bg1"/>
                  </a:solidFill>
                </a:rPr>
                <a:t>Urban</a:t>
              </a:r>
              <a:endParaRPr lang="en-US" sz="1200" b="0" dirty="0">
                <a:solidFill>
                  <a:schemeClr val="bg1"/>
                </a:solidFill>
              </a:endParaRPr>
            </a:p>
          </p:txBody>
        </p:sp>
      </p:grpSp>
      <p:grpSp>
        <p:nvGrpSpPr>
          <p:cNvPr id="58" name="Group 57"/>
          <p:cNvGrpSpPr/>
          <p:nvPr/>
        </p:nvGrpSpPr>
        <p:grpSpPr>
          <a:xfrm>
            <a:off x="37788" y="3465871"/>
            <a:ext cx="1312820" cy="1146902"/>
            <a:chOff x="1578990" y="2188761"/>
            <a:chExt cx="1312820" cy="1146902"/>
          </a:xfrm>
        </p:grpSpPr>
        <p:pic>
          <p:nvPicPr>
            <p:cNvPr id="56" name="Picture 55"/>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578990" y="2188761"/>
              <a:ext cx="1312820" cy="1146902"/>
            </a:xfrm>
            <a:prstGeom prst="roundRect">
              <a:avLst/>
            </a:prstGeom>
          </p:spPr>
        </p:pic>
        <p:sp>
          <p:nvSpPr>
            <p:cNvPr id="57" name="Content Placeholder 2"/>
            <p:cNvSpPr txBox="1">
              <a:spLocks/>
            </p:cNvSpPr>
            <p:nvPr/>
          </p:nvSpPr>
          <p:spPr>
            <a:xfrm>
              <a:off x="1656744" y="3008353"/>
              <a:ext cx="1112296" cy="277992"/>
            </a:xfrm>
            <a:prstGeom prst="rect">
              <a:avLst/>
            </a:prstGeom>
            <a:noFill/>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2800" b="1"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solidFill>
                    <a:schemeClr val="bg1"/>
                  </a:solidFill>
                </a:rPr>
                <a:t>Transportation</a:t>
              </a:r>
              <a:endParaRPr lang="en-US" sz="1200" b="0" dirty="0">
                <a:solidFill>
                  <a:schemeClr val="bg1"/>
                </a:solidFill>
              </a:endParaRPr>
            </a:p>
          </p:txBody>
        </p:sp>
      </p:grpSp>
      <p:grpSp>
        <p:nvGrpSpPr>
          <p:cNvPr id="22" name="Group 21"/>
          <p:cNvGrpSpPr/>
          <p:nvPr/>
        </p:nvGrpSpPr>
        <p:grpSpPr>
          <a:xfrm>
            <a:off x="476684" y="2576548"/>
            <a:ext cx="1324469" cy="1159587"/>
            <a:chOff x="4517239" y="4580229"/>
            <a:chExt cx="1324469" cy="1159587"/>
          </a:xfrm>
        </p:grpSpPr>
        <p:pic>
          <p:nvPicPr>
            <p:cNvPr id="23" name="Picture 22"/>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517239" y="4580229"/>
              <a:ext cx="1324469" cy="1149879"/>
            </a:xfrm>
            <a:prstGeom prst="roundRect">
              <a:avLst/>
            </a:prstGeom>
          </p:spPr>
        </p:pic>
        <p:sp>
          <p:nvSpPr>
            <p:cNvPr id="24" name="Content Placeholder 2"/>
            <p:cNvSpPr txBox="1">
              <a:spLocks/>
            </p:cNvSpPr>
            <p:nvPr/>
          </p:nvSpPr>
          <p:spPr>
            <a:xfrm>
              <a:off x="4725981" y="5461824"/>
              <a:ext cx="1112296" cy="277992"/>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1"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solidFill>
                    <a:schemeClr val="bg1"/>
                  </a:solidFill>
                </a:rPr>
                <a:t>Genomics</a:t>
              </a:r>
              <a:endParaRPr lang="en-US" sz="1200" b="0" dirty="0">
                <a:solidFill>
                  <a:schemeClr val="bg1"/>
                </a:solidFill>
              </a:endParaRPr>
            </a:p>
          </p:txBody>
        </p:sp>
      </p:grpSp>
      <p:grpSp>
        <p:nvGrpSpPr>
          <p:cNvPr id="51" name="Group 50"/>
          <p:cNvGrpSpPr/>
          <p:nvPr/>
        </p:nvGrpSpPr>
        <p:grpSpPr>
          <a:xfrm>
            <a:off x="260070" y="1778345"/>
            <a:ext cx="1333062" cy="1199322"/>
            <a:chOff x="227508" y="1550425"/>
            <a:chExt cx="1333062" cy="1199322"/>
          </a:xfrm>
        </p:grpSpPr>
        <p:pic>
          <p:nvPicPr>
            <p:cNvPr id="49" name="Picture 48"/>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27508" y="1550425"/>
              <a:ext cx="1333062" cy="1199322"/>
            </a:xfrm>
            <a:prstGeom prst="roundRect">
              <a:avLst/>
            </a:prstGeom>
          </p:spPr>
        </p:pic>
        <p:sp>
          <p:nvSpPr>
            <p:cNvPr id="50" name="Content Placeholder 2"/>
            <p:cNvSpPr txBox="1">
              <a:spLocks/>
            </p:cNvSpPr>
            <p:nvPr/>
          </p:nvSpPr>
          <p:spPr>
            <a:xfrm>
              <a:off x="349722" y="2453802"/>
              <a:ext cx="1112296" cy="277992"/>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1"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solidFill>
                    <a:schemeClr val="bg1"/>
                  </a:solidFill>
                </a:rPr>
                <a:t>Climate</a:t>
              </a:r>
              <a:endParaRPr lang="en-US" sz="1200" b="0" dirty="0">
                <a:solidFill>
                  <a:schemeClr val="bg1"/>
                </a:solidFill>
              </a:endParaRPr>
            </a:p>
          </p:txBody>
        </p:sp>
      </p:grpSp>
      <p:grpSp>
        <p:nvGrpSpPr>
          <p:cNvPr id="9" name="Group 8"/>
          <p:cNvGrpSpPr/>
          <p:nvPr/>
        </p:nvGrpSpPr>
        <p:grpSpPr>
          <a:xfrm>
            <a:off x="1349902" y="5208497"/>
            <a:ext cx="1272476" cy="1042156"/>
            <a:chOff x="360342" y="2388725"/>
            <a:chExt cx="1272476" cy="1042156"/>
          </a:xfrm>
        </p:grpSpPr>
        <p:pic>
          <p:nvPicPr>
            <p:cNvPr id="6" name="Picture 5"/>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360342" y="2388725"/>
              <a:ext cx="1272476" cy="1042156"/>
            </a:xfrm>
            <a:prstGeom prst="roundRect">
              <a:avLst/>
            </a:prstGeom>
          </p:spPr>
        </p:pic>
        <p:sp>
          <p:nvSpPr>
            <p:cNvPr id="48" name="Content Placeholder 2"/>
            <p:cNvSpPr txBox="1">
              <a:spLocks/>
            </p:cNvSpPr>
            <p:nvPr/>
          </p:nvSpPr>
          <p:spPr>
            <a:xfrm>
              <a:off x="464795" y="2393506"/>
              <a:ext cx="1112296" cy="277992"/>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1"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solidFill>
                    <a:schemeClr val="bg1"/>
                  </a:solidFill>
                </a:rPr>
                <a:t>Brain</a:t>
              </a:r>
              <a:endParaRPr lang="en-US" sz="1200" b="0" dirty="0">
                <a:solidFill>
                  <a:schemeClr val="bg1"/>
                </a:solidFill>
              </a:endParaRPr>
            </a:p>
          </p:txBody>
        </p:sp>
      </p:grpSp>
      <p:grpSp>
        <p:nvGrpSpPr>
          <p:cNvPr id="10" name="Group 9"/>
          <p:cNvGrpSpPr/>
          <p:nvPr/>
        </p:nvGrpSpPr>
        <p:grpSpPr>
          <a:xfrm>
            <a:off x="1268357" y="1206907"/>
            <a:ext cx="1272476" cy="1230422"/>
            <a:chOff x="1096427" y="1065166"/>
            <a:chExt cx="1272476" cy="1230422"/>
          </a:xfrm>
        </p:grpSpPr>
        <p:pic>
          <p:nvPicPr>
            <p:cNvPr id="46" name="Picture 45"/>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1096427" y="1065166"/>
              <a:ext cx="1272476" cy="1230422"/>
            </a:xfrm>
            <a:prstGeom prst="roundRect">
              <a:avLst/>
            </a:prstGeom>
            <a:ln>
              <a:solidFill>
                <a:sysClr val="windowText" lastClr="000000"/>
              </a:solidFill>
            </a:ln>
          </p:spPr>
        </p:pic>
        <p:sp>
          <p:nvSpPr>
            <p:cNvPr id="47" name="Content Placeholder 2"/>
            <p:cNvSpPr txBox="1">
              <a:spLocks/>
            </p:cNvSpPr>
            <p:nvPr/>
          </p:nvSpPr>
          <p:spPr>
            <a:xfrm>
              <a:off x="1138919" y="1978774"/>
              <a:ext cx="1112296" cy="277992"/>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1"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solidFill>
                    <a:schemeClr val="bg1"/>
                  </a:solidFill>
                </a:rPr>
                <a:t>Cancer</a:t>
              </a:r>
              <a:endParaRPr lang="en-US" sz="1200" b="0" dirty="0">
                <a:solidFill>
                  <a:schemeClr val="bg1"/>
                </a:solidFill>
              </a:endParaRPr>
            </a:p>
          </p:txBody>
        </p:sp>
      </p:grpSp>
      <p:grpSp>
        <p:nvGrpSpPr>
          <p:cNvPr id="40" name="Group 39"/>
          <p:cNvGrpSpPr/>
          <p:nvPr/>
        </p:nvGrpSpPr>
        <p:grpSpPr>
          <a:xfrm>
            <a:off x="5976013" y="5103745"/>
            <a:ext cx="1324469" cy="1149879"/>
            <a:chOff x="6049862" y="3872773"/>
            <a:chExt cx="1324469" cy="1149879"/>
          </a:xfrm>
        </p:grpSpPr>
        <p:sp>
          <p:nvSpPr>
            <p:cNvPr id="41" name="Rounded Rectangle 40"/>
            <p:cNvSpPr>
              <a:spLocks noChangeAspect="1"/>
            </p:cNvSpPr>
            <p:nvPr/>
          </p:nvSpPr>
          <p:spPr>
            <a:xfrm>
              <a:off x="6049862" y="3872773"/>
              <a:ext cx="1324469" cy="1149879"/>
            </a:xfrm>
            <a:prstGeom prst="roundRect">
              <a:avLst/>
            </a:prstGeom>
            <a:blipFill>
              <a:blip r:embed="rId10" cstate="screen">
                <a:extLst>
                  <a:ext uri="{28A0092B-C50C-407E-A947-70E740481C1C}">
                    <a14:useLocalDpi xmlns:a14="http://schemas.microsoft.com/office/drawing/2010/main"/>
                  </a:ext>
                </a:extLst>
              </a:blip>
              <a:srcRect/>
              <a:stretch>
                <a:fillRect/>
              </a:stretch>
            </a:blipFill>
            <a:scene3d>
              <a:camera prst="orthographicFront"/>
              <a:lightRig rig="chilly" dir="t"/>
            </a:scene3d>
            <a:sp3d z="-25700" extrusionH="63500" contourW="12700" prstMaterial="matte">
              <a:contourClr>
                <a:schemeClr val="lt1"/>
              </a:contourClr>
            </a:sp3d>
          </p:spPr>
          <p:style>
            <a:lnRef idx="0">
              <a:schemeClr val="lt1">
                <a:hueOff val="0"/>
                <a:satOff val="0"/>
                <a:lumOff val="0"/>
                <a:alphaOff val="0"/>
              </a:schemeClr>
            </a:lnRef>
            <a:fillRef idx="1">
              <a:scrgbClr r="0" g="0" b="0"/>
            </a:fillRef>
            <a:effectRef idx="0">
              <a:schemeClr val="accent4">
                <a:tint val="50000"/>
                <a:hueOff val="3779601"/>
                <a:satOff val="4379"/>
                <a:lumOff val="4806"/>
                <a:alphaOff val="0"/>
              </a:schemeClr>
            </a:effectRef>
            <a:fontRef idx="minor">
              <a:schemeClr val="lt1">
                <a:hueOff val="0"/>
                <a:satOff val="0"/>
                <a:lumOff val="0"/>
                <a:alphaOff val="0"/>
              </a:schemeClr>
            </a:fontRef>
          </p:style>
        </p:sp>
        <p:sp>
          <p:nvSpPr>
            <p:cNvPr id="42" name="Content Placeholder 2"/>
            <p:cNvSpPr txBox="1">
              <a:spLocks/>
            </p:cNvSpPr>
            <p:nvPr/>
          </p:nvSpPr>
          <p:spPr>
            <a:xfrm>
              <a:off x="6199585" y="4770908"/>
              <a:ext cx="1072314" cy="244852"/>
            </a:xfrm>
            <a:prstGeom prst="rect">
              <a:avLst/>
            </a:prstGeom>
            <a:solidFill>
              <a:schemeClr val="bg1">
                <a:lumMod val="50000"/>
                <a:alpha val="62000"/>
              </a:schemeClr>
            </a:solidFill>
          </p:spPr>
          <p:txBody>
            <a:bodyPr vert="horz" lIns="0" tIns="0" rIns="0" bIns="0" rtlCol="0">
              <a:noAutofit/>
            </a:bodyPr>
            <a:lstStyle>
              <a:lvl1pPr marL="342900" indent="-342900" algn="l" defTabSz="457200" rtl="0" eaLnBrk="1" latinLnBrk="0" hangingPunct="1">
                <a:spcBef>
                  <a:spcPct val="20000"/>
                </a:spcBef>
                <a:buFont typeface="Arial"/>
                <a:buChar char="•"/>
                <a:defRPr sz="2800" b="1"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200" dirty="0">
                  <a:solidFill>
                    <a:schemeClr val="bg1"/>
                  </a:solidFill>
                </a:rPr>
                <a:t>Earthquakes</a:t>
              </a:r>
              <a:endParaRPr lang="en-US" sz="1200" b="0" dirty="0">
                <a:solidFill>
                  <a:schemeClr val="bg1"/>
                </a:solidFill>
              </a:endParaRPr>
            </a:p>
          </p:txBody>
        </p:sp>
      </p:grpSp>
      <p:grpSp>
        <p:nvGrpSpPr>
          <p:cNvPr id="37" name="Group 36"/>
          <p:cNvGrpSpPr/>
          <p:nvPr/>
        </p:nvGrpSpPr>
        <p:grpSpPr>
          <a:xfrm>
            <a:off x="7149122" y="5031339"/>
            <a:ext cx="1508737" cy="1244777"/>
            <a:chOff x="132209" y="3304726"/>
            <a:chExt cx="1508737" cy="1244777"/>
          </a:xfrm>
        </p:grpSpPr>
        <p:pic>
          <p:nvPicPr>
            <p:cNvPr id="38" name="Picture 37"/>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132209" y="3304726"/>
              <a:ext cx="1321461" cy="1149880"/>
            </a:xfrm>
            <a:prstGeom prst="roundRect">
              <a:avLst/>
            </a:prstGeom>
          </p:spPr>
        </p:pic>
        <p:sp>
          <p:nvSpPr>
            <p:cNvPr id="39" name="Content Placeholder 2"/>
            <p:cNvSpPr txBox="1">
              <a:spLocks/>
            </p:cNvSpPr>
            <p:nvPr/>
          </p:nvSpPr>
          <p:spPr>
            <a:xfrm>
              <a:off x="271463" y="4205833"/>
              <a:ext cx="1369483" cy="343670"/>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1"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solidFill>
                    <a:srgbClr val="FFFFFF"/>
                  </a:solidFill>
                </a:rPr>
                <a:t>Subsurface</a:t>
              </a:r>
              <a:endParaRPr lang="en-US" sz="1200" b="0" dirty="0">
                <a:solidFill>
                  <a:srgbClr val="FFFFFF"/>
                </a:solidFill>
              </a:endParaRPr>
            </a:p>
          </p:txBody>
        </p:sp>
      </p:grpSp>
      <p:graphicFrame>
        <p:nvGraphicFramePr>
          <p:cNvPr id="12" name="Diagram 11"/>
          <p:cNvGraphicFramePr/>
          <p:nvPr/>
        </p:nvGraphicFramePr>
        <p:xfrm>
          <a:off x="1138919" y="448393"/>
          <a:ext cx="6630096" cy="605355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13" name="Diagram 12"/>
          <p:cNvGraphicFramePr/>
          <p:nvPr/>
        </p:nvGraphicFramePr>
        <p:xfrm>
          <a:off x="1494803" y="1444892"/>
          <a:ext cx="6096000" cy="406400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2" name="Title 1"/>
          <p:cNvSpPr>
            <a:spLocks noGrp="1"/>
          </p:cNvSpPr>
          <p:nvPr>
            <p:ph type="title"/>
          </p:nvPr>
        </p:nvSpPr>
        <p:spPr>
          <a:xfrm>
            <a:off x="381000" y="0"/>
            <a:ext cx="8077199" cy="435504"/>
          </a:xfrm>
          <a:noFill/>
        </p:spPr>
        <p:txBody>
          <a:bodyPr>
            <a:normAutofit fontScale="90000"/>
          </a:bodyPr>
          <a:lstStyle/>
          <a:p>
            <a:pPr indent="0"/>
            <a:r>
              <a:rPr lang="en-US" dirty="0"/>
              <a:t>Breakthrough Science at the Exascale will combine simulation and data analysis</a:t>
            </a:r>
          </a:p>
        </p:txBody>
      </p:sp>
      <p:sp>
        <p:nvSpPr>
          <p:cNvPr id="5" name="Slide Number Placeholder 4"/>
          <p:cNvSpPr>
            <a:spLocks noGrp="1"/>
          </p:cNvSpPr>
          <p:nvPr>
            <p:ph type="sldNum" sz="quarter" idx="10"/>
          </p:nvPr>
        </p:nvSpPr>
        <p:spPr/>
        <p:txBody>
          <a:bodyPr/>
          <a:lstStyle/>
          <a:p>
            <a:r>
              <a:rPr lang="en-US"/>
              <a:t>- </a:t>
            </a:r>
            <a:fld id="{D174BAF6-F8F2-EF4F-936C-8DF63288C82F}" type="slidenum">
              <a:rPr lang="en-US" smtClean="0"/>
              <a:pPr/>
              <a:t>38</a:t>
            </a:fld>
            <a:r>
              <a:rPr lang="en-US"/>
              <a:t> -</a:t>
            </a:r>
            <a:endParaRPr lang="en-US" dirty="0"/>
          </a:p>
        </p:txBody>
      </p:sp>
      <p:sp>
        <p:nvSpPr>
          <p:cNvPr id="7" name="Rectangle 6"/>
          <p:cNvSpPr/>
          <p:nvPr/>
        </p:nvSpPr>
        <p:spPr>
          <a:xfrm>
            <a:off x="2017715" y="1242153"/>
            <a:ext cx="4846320" cy="4846320"/>
          </a:xfrm>
          <a:prstGeom prst="rect">
            <a:avLst/>
          </a:prstGeom>
          <a:noFill/>
          <a:scene3d>
            <a:camera prst="orthographicFront">
              <a:rot lat="0" lon="0" rev="3600000"/>
            </a:camera>
            <a:lightRig rig="threePt" dir="t"/>
          </a:scene3d>
        </p:spPr>
        <p:txBody>
          <a:bodyPr wrap="none" lIns="91440" tIns="45720" rIns="91440" bIns="45720">
            <a:prstTxWarp prst="textCircle">
              <a:avLst/>
            </a:prstTxWarp>
            <a:spAutoFit/>
          </a:bodyPr>
          <a:lstStyle/>
          <a:p>
            <a:r>
              <a:rPr lang="en-US" sz="2000" b="1" dirty="0">
                <a:ln w="12700">
                  <a:noFill/>
                  <a:prstDash val="solid"/>
                </a:ln>
                <a:solidFill>
                  <a:schemeClr val="bg1"/>
                </a:solidFill>
                <a:effectLst>
                  <a:outerShdw blurRad="41275" dist="20320" dir="1800000" algn="tl" rotWithShape="0">
                    <a:srgbClr val="000000">
                      <a:alpha val="40000"/>
                    </a:srgbClr>
                  </a:outerShdw>
                </a:effectLst>
              </a:rPr>
              <a:t>                          complexity                   data size</a:t>
            </a:r>
            <a:r>
              <a:rPr lang="en-US" sz="2000" b="1" cap="none" spc="0" dirty="0">
                <a:ln w="12700">
                  <a:noFill/>
                  <a:prstDash val="solid"/>
                </a:ln>
                <a:effectLst>
                  <a:outerShdw blurRad="41275" dist="20320" dir="1800000" algn="tl" rotWithShape="0">
                    <a:srgbClr val="000000">
                      <a:alpha val="40000"/>
                    </a:srgbClr>
                  </a:outerShdw>
                </a:effectLst>
              </a:rPr>
              <a:t> </a:t>
            </a:r>
            <a:endParaRPr lang="en-US" sz="2000" b="1" dirty="0">
              <a:ln w="12700">
                <a:noFill/>
                <a:prstDash val="solid"/>
              </a:ln>
              <a:effectLst>
                <a:outerShdw blurRad="41275" dist="20320" dir="1800000" algn="tl" rotWithShape="0">
                  <a:srgbClr val="000000">
                    <a:alpha val="40000"/>
                  </a:srgbClr>
                </a:outerShdw>
              </a:effectLst>
            </a:endParaRPr>
          </a:p>
        </p:txBody>
      </p:sp>
      <p:sp>
        <p:nvSpPr>
          <p:cNvPr id="8" name="Rectangle 7"/>
          <p:cNvSpPr/>
          <p:nvPr/>
        </p:nvSpPr>
        <p:spPr>
          <a:xfrm>
            <a:off x="1871734" y="1388142"/>
            <a:ext cx="5033255" cy="4769669"/>
          </a:xfrm>
          <a:prstGeom prst="rect">
            <a:avLst/>
          </a:prstGeom>
          <a:noFill/>
          <a:scene3d>
            <a:camera prst="orthographicFront">
              <a:rot lat="0" lon="0" rev="15000000"/>
            </a:camera>
            <a:lightRig rig="threePt" dir="t"/>
          </a:scene3d>
        </p:spPr>
        <p:txBody>
          <a:bodyPr wrap="none" lIns="91440" tIns="45720" rIns="91440" bIns="45720">
            <a:prstTxWarp prst="textCircle">
              <a:avLst/>
            </a:prstTxWarp>
            <a:spAutoFit/>
          </a:bodyPr>
          <a:lstStyle/>
          <a:p>
            <a:r>
              <a:rPr lang="en-US" sz="2000" b="1" dirty="0">
                <a:ln w="12700">
                  <a:noFill/>
                  <a:prstDash val="solid"/>
                </a:ln>
                <a:solidFill>
                  <a:schemeClr val="bg1"/>
                </a:solidFill>
                <a:effectLst>
                  <a:outerShdw blurRad="41275" dist="20320" dir="1800000" algn="tl" rotWithShape="0">
                    <a:srgbClr val="000000">
                      <a:alpha val="40000"/>
                    </a:srgbClr>
                  </a:outerShdw>
                </a:effectLst>
              </a:rPr>
              <a:t>resolution               </a:t>
            </a:r>
            <a:r>
              <a:rPr lang="en-US" sz="2000" b="1" dirty="0" err="1">
                <a:ln w="12700">
                  <a:noFill/>
                  <a:prstDash val="solid"/>
                </a:ln>
                <a:solidFill>
                  <a:schemeClr val="bg1"/>
                </a:solidFill>
                <a:effectLst>
                  <a:outerShdw blurRad="41275" dist="20320" dir="1800000" algn="tl" rotWithShape="0">
                    <a:srgbClr val="000000">
                      <a:alpha val="40000"/>
                    </a:srgbClr>
                  </a:outerShdw>
                </a:effectLst>
              </a:rPr>
              <a:t>multiphysics</a:t>
            </a:r>
            <a:r>
              <a:rPr lang="en-US" sz="2000" b="1" dirty="0">
                <a:ln w="12700">
                  <a:noFill/>
                  <a:prstDash val="solid"/>
                </a:ln>
                <a:solidFill>
                  <a:schemeClr val="bg1"/>
                </a:solidFill>
                <a:effectLst>
                  <a:outerShdw blurRad="41275" dist="20320" dir="1800000" algn="tl" rotWithShape="0">
                    <a:srgbClr val="000000">
                      <a:alpha val="40000"/>
                    </a:srgbClr>
                  </a:outerShdw>
                </a:effectLst>
              </a:rPr>
              <a:t>                        </a:t>
            </a:r>
            <a:endParaRPr lang="en-US" sz="2000" b="1" dirty="0">
              <a:ln w="12700">
                <a:noFill/>
                <a:prstDash val="solid"/>
              </a:ln>
              <a:effectLst>
                <a:outerShdw blurRad="41275" dist="20320" dir="1800000" algn="tl" rotWithShape="0">
                  <a:srgbClr val="000000">
                    <a:alpha val="40000"/>
                  </a:srgbClr>
                </a:outerShdw>
              </a:effectLst>
            </a:endParaRPr>
          </a:p>
        </p:txBody>
      </p:sp>
      <p:sp>
        <p:nvSpPr>
          <p:cNvPr id="14" name="TextBox 13"/>
          <p:cNvSpPr txBox="1"/>
          <p:nvPr/>
        </p:nvSpPr>
        <p:spPr>
          <a:xfrm>
            <a:off x="4451638" y="3335663"/>
            <a:ext cx="1517813" cy="461665"/>
          </a:xfrm>
          <a:prstGeom prst="rect">
            <a:avLst/>
          </a:prstGeom>
          <a:noFill/>
        </p:spPr>
        <p:txBody>
          <a:bodyPr wrap="none" rtlCol="0">
            <a:spAutoFit/>
          </a:bodyPr>
          <a:lstStyle/>
          <a:p>
            <a:r>
              <a:rPr lang="en-US" sz="2400" dirty="0">
                <a:solidFill>
                  <a:srgbClr val="FFFFFF"/>
                </a:solidFill>
              </a:rPr>
              <a:t>Simulation</a:t>
            </a:r>
          </a:p>
        </p:txBody>
      </p:sp>
      <p:sp>
        <p:nvSpPr>
          <p:cNvPr id="15" name="TextBox 14"/>
          <p:cNvSpPr txBox="1"/>
          <p:nvPr/>
        </p:nvSpPr>
        <p:spPr>
          <a:xfrm>
            <a:off x="3320179" y="3335663"/>
            <a:ext cx="771966" cy="461665"/>
          </a:xfrm>
          <a:prstGeom prst="rect">
            <a:avLst/>
          </a:prstGeom>
          <a:noFill/>
        </p:spPr>
        <p:txBody>
          <a:bodyPr wrap="none" rtlCol="0">
            <a:spAutoFit/>
          </a:bodyPr>
          <a:lstStyle/>
          <a:p>
            <a:r>
              <a:rPr lang="en-US" sz="2400" dirty="0">
                <a:solidFill>
                  <a:srgbClr val="FFFFFF"/>
                </a:solidFill>
              </a:rPr>
              <a:t>Data</a:t>
            </a:r>
          </a:p>
        </p:txBody>
      </p:sp>
      <p:sp>
        <p:nvSpPr>
          <p:cNvPr id="16" name="Rectangle 15"/>
          <p:cNvSpPr/>
          <p:nvPr/>
        </p:nvSpPr>
        <p:spPr>
          <a:xfrm>
            <a:off x="1973921" y="1198356"/>
            <a:ext cx="4846320" cy="4846320"/>
          </a:xfrm>
          <a:prstGeom prst="rect">
            <a:avLst/>
          </a:prstGeom>
          <a:noFill/>
          <a:scene3d>
            <a:camera prst="orthographicFront">
              <a:rot lat="0" lon="0" rev="0"/>
            </a:camera>
            <a:lightRig rig="threePt" dir="t"/>
          </a:scene3d>
        </p:spPr>
        <p:txBody>
          <a:bodyPr vert="horz" wrap="none" lIns="91440" tIns="45720" rIns="91440" bIns="45720" anchor="b" anchorCtr="0">
            <a:prstTxWarp prst="textArchDown">
              <a:avLst/>
            </a:prstTxWarp>
            <a:spAutoFit/>
          </a:bodyPr>
          <a:lstStyle/>
          <a:p>
            <a:r>
              <a:rPr lang="en-US" sz="2000" b="1" dirty="0">
                <a:ln w="12700">
                  <a:noFill/>
                  <a:prstDash val="solid"/>
                </a:ln>
                <a:solidFill>
                  <a:schemeClr val="bg1"/>
                </a:solidFill>
                <a:effectLst>
                  <a:outerShdw blurRad="41275" dist="20320" dir="1800000" algn="tl" rotWithShape="0">
                    <a:srgbClr val="000000">
                      <a:alpha val="40000"/>
                    </a:srgbClr>
                  </a:outerShdw>
                </a:effectLst>
              </a:rPr>
              <a:t>                              multimodal         </a:t>
            </a:r>
            <a:r>
              <a:rPr lang="en-US" sz="2000" b="1" dirty="0" err="1">
                <a:ln w="12700">
                  <a:noFill/>
                  <a:prstDash val="solid"/>
                </a:ln>
                <a:solidFill>
                  <a:schemeClr val="bg1"/>
                </a:solidFill>
                <a:effectLst>
                  <a:outerShdw blurRad="41275" dist="20320" dir="1800000" algn="tl" rotWithShape="0">
                    <a:srgbClr val="000000">
                      <a:alpha val="40000"/>
                    </a:srgbClr>
                  </a:outerShdw>
                </a:effectLst>
              </a:rPr>
              <a:t>multiscale</a:t>
            </a:r>
            <a:r>
              <a:rPr lang="en-US" sz="2000" b="1" dirty="0">
                <a:ln w="12700">
                  <a:noFill/>
                  <a:prstDash val="solid"/>
                </a:ln>
                <a:solidFill>
                  <a:schemeClr val="bg1"/>
                </a:solidFill>
                <a:effectLst>
                  <a:outerShdw blurRad="41275" dist="20320" dir="1800000" algn="tl" rotWithShape="0">
                    <a:srgbClr val="000000">
                      <a:alpha val="40000"/>
                    </a:srgbClr>
                  </a:outerShdw>
                </a:effectLst>
              </a:rPr>
              <a:t>     </a:t>
            </a:r>
          </a:p>
        </p:txBody>
      </p:sp>
      <p:grpSp>
        <p:nvGrpSpPr>
          <p:cNvPr id="19" name="Group 18"/>
          <p:cNvGrpSpPr/>
          <p:nvPr/>
        </p:nvGrpSpPr>
        <p:grpSpPr>
          <a:xfrm>
            <a:off x="7764706" y="4528805"/>
            <a:ext cx="1444896" cy="1193591"/>
            <a:chOff x="2335093" y="4467007"/>
            <a:chExt cx="1444896" cy="1193591"/>
          </a:xfrm>
        </p:grpSpPr>
        <p:pic>
          <p:nvPicPr>
            <p:cNvPr id="20" name="Picture 19"/>
            <p:cNvPicPr>
              <a:picLocks noChangeAspect="1"/>
            </p:cNvPicPr>
            <p:nvPr/>
          </p:nvPicPr>
          <p:blipFill rotWithShape="1">
            <a:blip r:embed="rId22" cstate="screen">
              <a:extLst>
                <a:ext uri="{28A0092B-C50C-407E-A947-70E740481C1C}">
                  <a14:useLocalDpi xmlns:a14="http://schemas.microsoft.com/office/drawing/2010/main"/>
                </a:ext>
              </a:extLst>
            </a:blip>
            <a:srcRect/>
            <a:stretch/>
          </p:blipFill>
          <p:spPr>
            <a:xfrm>
              <a:off x="2335093" y="4467007"/>
              <a:ext cx="1324469" cy="1149879"/>
            </a:xfrm>
            <a:prstGeom prst="roundRect">
              <a:avLst/>
            </a:prstGeom>
          </p:spPr>
        </p:pic>
        <p:sp>
          <p:nvSpPr>
            <p:cNvPr id="21" name="Content Placeholder 2"/>
            <p:cNvSpPr txBox="1">
              <a:spLocks/>
            </p:cNvSpPr>
            <p:nvPr/>
          </p:nvSpPr>
          <p:spPr>
            <a:xfrm>
              <a:off x="2568550" y="5400837"/>
              <a:ext cx="1211439" cy="259761"/>
            </a:xfrm>
            <a:prstGeom prst="rect">
              <a:avLst/>
            </a:prstGeom>
            <a:noFill/>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2800" b="1"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solidFill>
                    <a:srgbClr val="FFFFFF"/>
                  </a:solidFill>
                </a:rPr>
                <a:t>Materials</a:t>
              </a:r>
              <a:endParaRPr lang="en-US" sz="1200" b="0" dirty="0">
                <a:solidFill>
                  <a:srgbClr val="FFFFFF"/>
                </a:solidFill>
              </a:endParaRPr>
            </a:p>
          </p:txBody>
        </p:sp>
      </p:grpSp>
      <p:grpSp>
        <p:nvGrpSpPr>
          <p:cNvPr id="25" name="Group 24"/>
          <p:cNvGrpSpPr/>
          <p:nvPr/>
        </p:nvGrpSpPr>
        <p:grpSpPr>
          <a:xfrm>
            <a:off x="6980940" y="3735353"/>
            <a:ext cx="1324469" cy="1149879"/>
            <a:chOff x="128114" y="4580229"/>
            <a:chExt cx="1324469" cy="1149879"/>
          </a:xfrm>
        </p:grpSpPr>
        <p:pic>
          <p:nvPicPr>
            <p:cNvPr id="26" name="Picture 25"/>
            <p:cNvPicPr>
              <a:picLocks noChangeAspect="1"/>
            </p:cNvPicPr>
            <p:nvPr/>
          </p:nvPicPr>
          <p:blipFill rotWithShape="1">
            <a:blip r:embed="rId23" cstate="screen">
              <a:extLst>
                <a:ext uri="{28A0092B-C50C-407E-A947-70E740481C1C}">
                  <a14:useLocalDpi xmlns:a14="http://schemas.microsoft.com/office/drawing/2010/main"/>
                </a:ext>
              </a:extLst>
            </a:blip>
            <a:srcRect l="-1" t="-1"/>
            <a:stretch/>
          </p:blipFill>
          <p:spPr>
            <a:xfrm>
              <a:off x="128114" y="4580229"/>
              <a:ext cx="1324469" cy="1149879"/>
            </a:xfrm>
            <a:prstGeom prst="roundRect">
              <a:avLst/>
            </a:prstGeom>
          </p:spPr>
        </p:pic>
        <p:sp>
          <p:nvSpPr>
            <p:cNvPr id="27" name="Content Placeholder 2"/>
            <p:cNvSpPr txBox="1">
              <a:spLocks/>
            </p:cNvSpPr>
            <p:nvPr/>
          </p:nvSpPr>
          <p:spPr>
            <a:xfrm>
              <a:off x="241282" y="5457649"/>
              <a:ext cx="1155025" cy="225795"/>
            </a:xfrm>
            <a:prstGeom prst="rect">
              <a:avLst/>
            </a:prstGeom>
            <a:noFill/>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800" b="1"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solidFill>
                    <a:srgbClr val="FFFFFF"/>
                  </a:solidFill>
                </a:rPr>
                <a:t>Chemistry</a:t>
              </a:r>
              <a:endParaRPr lang="en-US" sz="1200" b="0" dirty="0">
                <a:solidFill>
                  <a:srgbClr val="FFFFFF"/>
                </a:solidFill>
              </a:endParaRPr>
            </a:p>
          </p:txBody>
        </p:sp>
      </p:grpSp>
      <p:grpSp>
        <p:nvGrpSpPr>
          <p:cNvPr id="43" name="Group 42"/>
          <p:cNvGrpSpPr/>
          <p:nvPr/>
        </p:nvGrpSpPr>
        <p:grpSpPr>
          <a:xfrm>
            <a:off x="7731189" y="3046475"/>
            <a:ext cx="1412811" cy="1149879"/>
            <a:chOff x="2328927" y="2057690"/>
            <a:chExt cx="1412811" cy="1149879"/>
          </a:xfrm>
        </p:grpSpPr>
        <p:pic>
          <p:nvPicPr>
            <p:cNvPr id="44" name="Picture 43"/>
            <p:cNvPicPr>
              <a:picLocks noChangeAspect="1"/>
            </p:cNvPicPr>
            <p:nvPr/>
          </p:nvPicPr>
          <p:blipFill rotWithShape="1">
            <a:blip r:embed="rId24" cstate="screen">
              <a:extLst>
                <a:ext uri="{28A0092B-C50C-407E-A947-70E740481C1C}">
                  <a14:useLocalDpi xmlns:a14="http://schemas.microsoft.com/office/drawing/2010/main"/>
                </a:ext>
              </a:extLst>
            </a:blip>
            <a:srcRect/>
            <a:stretch/>
          </p:blipFill>
          <p:spPr>
            <a:xfrm>
              <a:off x="2328927" y="2057690"/>
              <a:ext cx="1324469" cy="1149879"/>
            </a:xfrm>
            <a:prstGeom prst="roundRect">
              <a:avLst/>
            </a:prstGeom>
          </p:spPr>
        </p:pic>
        <p:sp>
          <p:nvSpPr>
            <p:cNvPr id="45" name="Content Placeholder 2"/>
            <p:cNvSpPr txBox="1">
              <a:spLocks/>
            </p:cNvSpPr>
            <p:nvPr/>
          </p:nvSpPr>
          <p:spPr>
            <a:xfrm>
              <a:off x="2362444" y="2922881"/>
              <a:ext cx="1379294" cy="282702"/>
            </a:xfrm>
            <a:prstGeom prst="rect">
              <a:avLst/>
            </a:prstGeom>
            <a:noFill/>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800" b="1"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solidFill>
                    <a:srgbClr val="FFFFFF"/>
                  </a:solidFill>
                </a:rPr>
                <a:t>Carbon Capture</a:t>
              </a:r>
              <a:endParaRPr lang="en-US" sz="1200" b="0" dirty="0">
                <a:solidFill>
                  <a:srgbClr val="FFFFFF"/>
                </a:solidFill>
              </a:endParaRPr>
            </a:p>
          </p:txBody>
        </p:sp>
      </p:grpSp>
      <p:grpSp>
        <p:nvGrpSpPr>
          <p:cNvPr id="28" name="Group 27"/>
          <p:cNvGrpSpPr/>
          <p:nvPr/>
        </p:nvGrpSpPr>
        <p:grpSpPr>
          <a:xfrm>
            <a:off x="7037395" y="2256766"/>
            <a:ext cx="1324469" cy="1151326"/>
            <a:chOff x="136771" y="2058315"/>
            <a:chExt cx="1324469" cy="1151326"/>
          </a:xfrm>
        </p:grpSpPr>
        <p:pic>
          <p:nvPicPr>
            <p:cNvPr id="29" name="Picture 28"/>
            <p:cNvPicPr>
              <a:picLocks noChangeAspect="1"/>
            </p:cNvPicPr>
            <p:nvPr/>
          </p:nvPicPr>
          <p:blipFill rotWithShape="1">
            <a:blip r:embed="rId25" cstate="screen">
              <a:extLst>
                <a:ext uri="{28A0092B-C50C-407E-A947-70E740481C1C}">
                  <a14:useLocalDpi xmlns:a14="http://schemas.microsoft.com/office/drawing/2010/main"/>
                </a:ext>
              </a:extLst>
            </a:blip>
            <a:srcRect/>
            <a:stretch/>
          </p:blipFill>
          <p:spPr>
            <a:xfrm>
              <a:off x="136771" y="2058315"/>
              <a:ext cx="1324469" cy="1151326"/>
            </a:xfrm>
            <a:prstGeom prst="roundRect">
              <a:avLst/>
            </a:prstGeom>
          </p:spPr>
        </p:pic>
        <p:sp>
          <p:nvSpPr>
            <p:cNvPr id="30" name="Content Placeholder 2"/>
            <p:cNvSpPr txBox="1">
              <a:spLocks/>
            </p:cNvSpPr>
            <p:nvPr/>
          </p:nvSpPr>
          <p:spPr>
            <a:xfrm>
              <a:off x="194759" y="2948898"/>
              <a:ext cx="1184112" cy="259761"/>
            </a:xfrm>
            <a:prstGeom prst="rect">
              <a:avLst/>
            </a:prstGeom>
            <a:noFill/>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2800" b="1"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solidFill>
                    <a:schemeClr val="bg1"/>
                  </a:solidFill>
                </a:rPr>
                <a:t>Accelerators</a:t>
              </a:r>
              <a:endParaRPr lang="en-US" sz="1200" b="0" dirty="0">
                <a:solidFill>
                  <a:schemeClr val="bg1"/>
                </a:solidFill>
              </a:endParaRPr>
            </a:p>
          </p:txBody>
        </p:sp>
      </p:grpSp>
      <p:grpSp>
        <p:nvGrpSpPr>
          <p:cNvPr id="31" name="Group 30"/>
          <p:cNvGrpSpPr/>
          <p:nvPr/>
        </p:nvGrpSpPr>
        <p:grpSpPr>
          <a:xfrm>
            <a:off x="7348571" y="1466766"/>
            <a:ext cx="1324469" cy="1240888"/>
            <a:chOff x="6633322" y="2057690"/>
            <a:chExt cx="1324469" cy="1240888"/>
          </a:xfrm>
        </p:grpSpPr>
        <p:pic>
          <p:nvPicPr>
            <p:cNvPr id="32" name="Picture 31"/>
            <p:cNvPicPr>
              <a:picLocks noChangeAspect="1"/>
            </p:cNvPicPr>
            <p:nvPr/>
          </p:nvPicPr>
          <p:blipFill rotWithShape="1">
            <a:blip r:embed="rId26" cstate="screen">
              <a:extLst>
                <a:ext uri="{28A0092B-C50C-407E-A947-70E740481C1C}">
                  <a14:useLocalDpi xmlns:a14="http://schemas.microsoft.com/office/drawing/2010/main"/>
                </a:ext>
              </a:extLst>
            </a:blip>
            <a:srcRect b="-343"/>
            <a:stretch/>
          </p:blipFill>
          <p:spPr>
            <a:xfrm>
              <a:off x="6633322" y="2057690"/>
              <a:ext cx="1324469" cy="1149879"/>
            </a:xfrm>
            <a:prstGeom prst="roundRect">
              <a:avLst/>
            </a:prstGeom>
          </p:spPr>
        </p:pic>
        <p:sp>
          <p:nvSpPr>
            <p:cNvPr id="33" name="Content Placeholder 2"/>
            <p:cNvSpPr txBox="1">
              <a:spLocks/>
            </p:cNvSpPr>
            <p:nvPr/>
          </p:nvSpPr>
          <p:spPr>
            <a:xfrm>
              <a:off x="6696940" y="2954908"/>
              <a:ext cx="1246018" cy="343670"/>
            </a:xfrm>
            <a:prstGeom prst="rect">
              <a:avLst/>
            </a:prstGeom>
            <a:noFill/>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800" b="1"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solidFill>
                    <a:srgbClr val="FFFFFF"/>
                  </a:solidFill>
                </a:rPr>
                <a:t>Astrophysics</a:t>
              </a:r>
              <a:endParaRPr lang="en-US" sz="1200" b="0" dirty="0">
                <a:solidFill>
                  <a:srgbClr val="FFFFFF"/>
                </a:solidFill>
              </a:endParaRPr>
            </a:p>
          </p:txBody>
        </p:sp>
      </p:grpSp>
      <p:grpSp>
        <p:nvGrpSpPr>
          <p:cNvPr id="34" name="Group 33"/>
          <p:cNvGrpSpPr/>
          <p:nvPr/>
        </p:nvGrpSpPr>
        <p:grpSpPr>
          <a:xfrm>
            <a:off x="6190568" y="1130497"/>
            <a:ext cx="1324469" cy="1251130"/>
            <a:chOff x="4530202" y="2057690"/>
            <a:chExt cx="1324469" cy="1251130"/>
          </a:xfrm>
        </p:grpSpPr>
        <p:pic>
          <p:nvPicPr>
            <p:cNvPr id="35" name="Picture 34"/>
            <p:cNvPicPr>
              <a:picLocks noChangeAspect="1"/>
            </p:cNvPicPr>
            <p:nvPr/>
          </p:nvPicPr>
          <p:blipFill rotWithShape="1">
            <a:blip r:embed="rId27" cstate="screen">
              <a:extLst>
                <a:ext uri="{28A0092B-C50C-407E-A947-70E740481C1C}">
                  <a14:useLocalDpi xmlns:a14="http://schemas.microsoft.com/office/drawing/2010/main"/>
                </a:ext>
              </a:extLst>
            </a:blip>
            <a:srcRect/>
            <a:stretch/>
          </p:blipFill>
          <p:spPr>
            <a:xfrm>
              <a:off x="4530202" y="2057690"/>
              <a:ext cx="1324469" cy="1149879"/>
            </a:xfrm>
            <a:prstGeom prst="roundRect">
              <a:avLst/>
            </a:prstGeom>
          </p:spPr>
        </p:pic>
        <p:sp>
          <p:nvSpPr>
            <p:cNvPr id="36" name="Content Placeholder 2"/>
            <p:cNvSpPr txBox="1">
              <a:spLocks/>
            </p:cNvSpPr>
            <p:nvPr/>
          </p:nvSpPr>
          <p:spPr>
            <a:xfrm>
              <a:off x="4679182" y="2965150"/>
              <a:ext cx="1139960" cy="343670"/>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1"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solidFill>
                    <a:srgbClr val="FFFFFF"/>
                  </a:solidFill>
                </a:rPr>
                <a:t>Cosmology</a:t>
              </a:r>
              <a:endParaRPr lang="en-US" sz="1200" b="0" dirty="0">
                <a:solidFill>
                  <a:srgbClr val="FFFFFF"/>
                </a:solidFill>
              </a:endParaRPr>
            </a:p>
          </p:txBody>
        </p:sp>
      </p:grpSp>
      <p:sp>
        <p:nvSpPr>
          <p:cNvPr id="3" name="Oval 2"/>
          <p:cNvSpPr/>
          <p:nvPr/>
        </p:nvSpPr>
        <p:spPr>
          <a:xfrm>
            <a:off x="2763367" y="1836236"/>
            <a:ext cx="3190729" cy="3203445"/>
          </a:xfrm>
          <a:prstGeom prst="ellipse">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Simulation and Data</a:t>
            </a:r>
          </a:p>
        </p:txBody>
      </p:sp>
    </p:spTree>
    <p:extLst>
      <p:ext uri="{BB962C8B-B14F-4D97-AF65-F5344CB8AC3E}">
        <p14:creationId xmlns:p14="http://schemas.microsoft.com/office/powerpoint/2010/main" val="195356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6" grpId="0"/>
      <p:bldP spid="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zh-CN" altLang="en-US" dirty="0">
                <a:ea typeface="ＭＳ Ｐゴシック" panose="020B0600070205080204" pitchFamily="34" charset="-128"/>
              </a:rPr>
              <a:t>全球气候暖化</a:t>
            </a:r>
            <a:endParaRPr lang="en-US" altLang="zh-CN" dirty="0">
              <a:ea typeface="ＭＳ Ｐゴシック" panose="020B0600070205080204" pitchFamily="34" charset="-128"/>
            </a:endParaRPr>
          </a:p>
        </p:txBody>
      </p:sp>
      <p:sp>
        <p:nvSpPr>
          <p:cNvPr id="18435" name="Rectangle 3"/>
          <p:cNvSpPr>
            <a:spLocks noGrp="1" noChangeArrowheads="1"/>
          </p:cNvSpPr>
          <p:nvPr>
            <p:ph type="body" idx="1"/>
          </p:nvPr>
        </p:nvSpPr>
        <p:spPr>
          <a:xfrm>
            <a:off x="152400" y="1066800"/>
            <a:ext cx="4038600" cy="5072063"/>
          </a:xfrm>
        </p:spPr>
        <p:txBody>
          <a:bodyPr/>
          <a:lstStyle/>
          <a:p>
            <a:pPr eaLnBrk="1" hangingPunct="1"/>
            <a:r>
              <a:rPr lang="zh-CN" altLang="en-US" sz="2000" b="1" dirty="0">
                <a:ea typeface="ＭＳ Ｐゴシック" panose="020B0600070205080204" pitchFamily="34" charset="-128"/>
              </a:rPr>
              <a:t>事实</a:t>
            </a:r>
            <a:r>
              <a:rPr lang="en-US" altLang="zh-CN" sz="2000" dirty="0">
                <a:ea typeface="ＭＳ Ｐゴシック" panose="020B0600070205080204" pitchFamily="34" charset="-128"/>
              </a:rPr>
              <a:t>: </a:t>
            </a:r>
            <a:r>
              <a:rPr lang="zh-CN" altLang="en-US" sz="2000" dirty="0">
                <a:ea typeface="ＭＳ Ｐゴシック" panose="020B0600070205080204" pitchFamily="34" charset="-128"/>
              </a:rPr>
              <a:t>全球地表空气温度上升</a:t>
            </a:r>
            <a:endParaRPr lang="en-US" altLang="zh-CN" sz="2000" dirty="0">
              <a:ea typeface="ＭＳ Ｐゴシック" panose="020B0600070205080204" pitchFamily="34" charset="-128"/>
            </a:endParaRPr>
          </a:p>
          <a:p>
            <a:pPr eaLnBrk="1" hangingPunct="1"/>
            <a:endParaRPr lang="en-US" altLang="zh-CN" sz="2000" dirty="0">
              <a:ea typeface="ＭＳ Ｐゴシック" panose="020B0600070205080204" pitchFamily="34" charset="-128"/>
            </a:endParaRPr>
          </a:p>
          <a:p>
            <a:pPr eaLnBrk="1" hangingPunct="1"/>
            <a:r>
              <a:rPr lang="zh-CN" altLang="en-US" sz="2000" dirty="0">
                <a:ea typeface="ＭＳ Ｐゴシック" panose="020B0600070205080204" pitchFamily="34" charset="-128"/>
              </a:rPr>
              <a:t>暖化是否是由于人的因素</a:t>
            </a:r>
            <a:r>
              <a:rPr lang="en-US" altLang="zh-CN" sz="2000" dirty="0">
                <a:ea typeface="ＭＳ Ｐゴシック" panose="020B0600070205080204" pitchFamily="34" charset="-128"/>
              </a:rPr>
              <a:t>?</a:t>
            </a:r>
          </a:p>
          <a:p>
            <a:pPr lvl="1" eaLnBrk="1" hangingPunct="1"/>
            <a:r>
              <a:rPr lang="zh-CN" altLang="en-US" sz="2000" dirty="0">
                <a:ea typeface="ＭＳ Ｐゴシック" panose="020B0600070205080204" pitchFamily="34" charset="-128"/>
              </a:rPr>
              <a:t>能否数量化自然变化？有用信号与噪音</a:t>
            </a:r>
            <a:r>
              <a:rPr lang="en-US" altLang="zh-CN" sz="2000" dirty="0">
                <a:ea typeface="ＭＳ Ｐゴシック" panose="020B0600070205080204" pitchFamily="34" charset="-128"/>
              </a:rPr>
              <a:t>.</a:t>
            </a:r>
          </a:p>
          <a:p>
            <a:pPr lvl="1" eaLnBrk="1" hangingPunct="1"/>
            <a:r>
              <a:rPr lang="zh-CN" altLang="en-US" sz="2000" dirty="0">
                <a:ea typeface="ＭＳ Ｐゴシック" panose="020B0600070205080204" pitchFamily="34" charset="-128"/>
              </a:rPr>
              <a:t>是否能够理解暖化的原因</a:t>
            </a:r>
            <a:r>
              <a:rPr lang="en-US" altLang="zh-CN" sz="2000" dirty="0">
                <a:ea typeface="ＭＳ Ｐゴシック" panose="020B0600070205080204" pitchFamily="34" charset="-128"/>
              </a:rPr>
              <a:t>?</a:t>
            </a:r>
          </a:p>
          <a:p>
            <a:pPr eaLnBrk="1" hangingPunct="1"/>
            <a:r>
              <a:rPr lang="zh-CN" altLang="en-US" sz="2000" dirty="0">
                <a:ea typeface="ＭＳ Ｐゴシック" panose="020B0600070205080204" pitchFamily="34" charset="-128"/>
              </a:rPr>
              <a:t>将来的趋势如何</a:t>
            </a:r>
            <a:r>
              <a:rPr lang="en-US" altLang="zh-CN" sz="2000" dirty="0">
                <a:ea typeface="ＭＳ Ｐゴシック" panose="020B0600070205080204" pitchFamily="34" charset="-128"/>
              </a:rPr>
              <a:t>?</a:t>
            </a:r>
          </a:p>
          <a:p>
            <a:pPr eaLnBrk="1" hangingPunct="1"/>
            <a:r>
              <a:rPr lang="zh-CN" altLang="en-US" sz="2000" dirty="0">
                <a:ea typeface="ＭＳ Ｐゴシック" panose="020B0600070205080204" pitchFamily="34" charset="-128"/>
              </a:rPr>
              <a:t>建模可以在某种程度上回答上述问题</a:t>
            </a:r>
            <a:endParaRPr lang="en-US" altLang="zh-CN" sz="2000" dirty="0">
              <a:ea typeface="ＭＳ Ｐゴシック" panose="020B0600070205080204" pitchFamily="34" charset="-128"/>
            </a:endParaRPr>
          </a:p>
        </p:txBody>
      </p:sp>
      <p:pic>
        <p:nvPicPr>
          <p:cNvPr id="18436" name="Picture 4" descr="ipcc_fig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10548" y="29497"/>
            <a:ext cx="456088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6322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并行实现方法</a:t>
            </a:r>
          </a:p>
        </p:txBody>
      </p:sp>
      <p:sp>
        <p:nvSpPr>
          <p:cNvPr id="3" name="灯片编号占位符 2"/>
          <p:cNvSpPr>
            <a:spLocks noGrp="1"/>
          </p:cNvSpPr>
          <p:nvPr>
            <p:ph type="sldNum" sz="quarter" idx="12"/>
          </p:nvPr>
        </p:nvSpPr>
        <p:spPr/>
        <p:txBody>
          <a:bodyPr/>
          <a:lstStyle/>
          <a:p>
            <a:pPr>
              <a:defRPr/>
            </a:pPr>
            <a:fld id="{BD42BB15-426C-4748-99F9-A904B2702190}" type="slidenum">
              <a:rPr lang="zh-CN" altLang="en-US" smtClean="0"/>
              <a:pPr>
                <a:defRPr/>
              </a:pPr>
              <a:t>4</a:t>
            </a:fld>
            <a:endParaRPr lang="en-US" altLang="zh-CN"/>
          </a:p>
        </p:txBody>
      </p:sp>
      <p:sp>
        <p:nvSpPr>
          <p:cNvPr id="7" name="内容占位符 6"/>
          <p:cNvSpPr>
            <a:spLocks noGrp="1"/>
          </p:cNvSpPr>
          <p:nvPr>
            <p:ph sz="quarter" idx="1"/>
          </p:nvPr>
        </p:nvSpPr>
        <p:spPr/>
        <p:txBody>
          <a:bodyPr/>
          <a:lstStyle/>
          <a:p>
            <a:pPr>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3200" dirty="0"/>
              <a:t>两种方法</a:t>
            </a:r>
            <a:r>
              <a:rPr lang="en-US" altLang="zh-CN" sz="3200" dirty="0"/>
              <a:t> -</a:t>
            </a:r>
          </a:p>
          <a:p>
            <a:pPr lvl="1">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800" dirty="0"/>
              <a:t>数据并行（</a:t>
            </a:r>
            <a:r>
              <a:rPr lang="en-US" altLang="zh-CN" sz="2800" dirty="0"/>
              <a:t>Data Parallelism</a:t>
            </a:r>
            <a:r>
              <a:rPr lang="zh-CN" altLang="en-US" sz="2800" dirty="0"/>
              <a:t>）</a:t>
            </a:r>
            <a:endParaRPr lang="en-US" altLang="zh-CN" sz="2800" dirty="0"/>
          </a:p>
          <a:p>
            <a:pPr lvl="2">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800" dirty="0"/>
              <a:t>将数据分割，在每一处理单元处理其中一份数据</a:t>
            </a:r>
            <a:r>
              <a:rPr lang="en-US" altLang="zh-CN" sz="2800" dirty="0"/>
              <a:t>.</a:t>
            </a:r>
            <a:endParaRPr lang="en-US" altLang="zh-CN" sz="2500" dirty="0"/>
          </a:p>
          <a:p>
            <a:pPr lvl="1">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800" dirty="0"/>
              <a:t>功能或控制并行 </a:t>
            </a:r>
            <a:r>
              <a:rPr lang="en-US" altLang="zh-CN" sz="2800" dirty="0"/>
              <a:t>(Functional or Control Parallelism)</a:t>
            </a:r>
          </a:p>
          <a:p>
            <a:pPr lvl="2">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600" dirty="0"/>
              <a:t>将问题分割成任务，然后在不同的单元执行任务</a:t>
            </a:r>
            <a:endParaRPr lang="en-US" altLang="zh-CN" sz="2600" dirty="0"/>
          </a:p>
          <a:p>
            <a:endParaRPr lang="zh-CN" altLang="en-US" dirty="0"/>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688080"/>
            <a:ext cx="3962400" cy="26416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TextBox 4"/>
          <p:cNvSpPr txBox="1">
            <a:spLocks noChangeArrowheads="1"/>
          </p:cNvSpPr>
          <p:nvPr/>
        </p:nvSpPr>
        <p:spPr bwMode="auto">
          <a:xfrm>
            <a:off x="5410200" y="4152990"/>
            <a:ext cx="2590799"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r>
              <a:rPr lang="zh-CN" altLang="en-US" dirty="0">
                <a:solidFill>
                  <a:srgbClr val="000000"/>
                </a:solidFill>
                <a:latin typeface="Tahoma" charset="0"/>
                <a:cs typeface="Arial" charset="0"/>
              </a:rPr>
              <a:t>造车步骤：任务</a:t>
            </a:r>
            <a:endParaRPr lang="en-US" altLang="zh-CN" dirty="0">
              <a:solidFill>
                <a:srgbClr val="000000"/>
              </a:solidFill>
              <a:latin typeface="Tahoma" charset="0"/>
              <a:cs typeface="Arial" charset="0"/>
            </a:endParaRPr>
          </a:p>
          <a:p>
            <a:pPr algn="l" eaLnBrk="1" hangingPunct="1"/>
            <a:r>
              <a:rPr lang="zh-CN" altLang="en-US" dirty="0">
                <a:solidFill>
                  <a:srgbClr val="000000"/>
                </a:solidFill>
                <a:latin typeface="Tahoma" charset="0"/>
                <a:cs typeface="Arial" charset="0"/>
              </a:rPr>
              <a:t>零件：数据</a:t>
            </a:r>
            <a:endParaRPr lang="en-US" altLang="zh-CN" dirty="0">
              <a:solidFill>
                <a:srgbClr val="000000"/>
              </a:solidFill>
              <a:latin typeface="Tahoma" charset="0"/>
              <a:cs typeface="Arial" charset="0"/>
            </a:endParaRPr>
          </a:p>
        </p:txBody>
      </p:sp>
      <p:sp>
        <p:nvSpPr>
          <p:cNvPr id="10" name="TextBox 4"/>
          <p:cNvSpPr txBox="1">
            <a:spLocks noChangeArrowheads="1"/>
          </p:cNvSpPr>
          <p:nvPr/>
        </p:nvSpPr>
        <p:spPr bwMode="auto">
          <a:xfrm>
            <a:off x="5424948" y="5174640"/>
            <a:ext cx="2590799"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r>
              <a:rPr lang="zh-CN" altLang="en-US" dirty="0">
                <a:solidFill>
                  <a:srgbClr val="000000"/>
                </a:solidFill>
                <a:latin typeface="Tahoma" charset="0"/>
                <a:cs typeface="Arial" charset="0"/>
              </a:rPr>
              <a:t>水平：数据并行</a:t>
            </a:r>
            <a:endParaRPr lang="en-US" altLang="zh-CN" dirty="0">
              <a:solidFill>
                <a:srgbClr val="000000"/>
              </a:solidFill>
              <a:latin typeface="Tahoma" charset="0"/>
              <a:cs typeface="Arial" charset="0"/>
            </a:endParaRPr>
          </a:p>
          <a:p>
            <a:pPr algn="l" eaLnBrk="1" hangingPunct="1"/>
            <a:r>
              <a:rPr lang="zh-CN" altLang="en-US" dirty="0">
                <a:solidFill>
                  <a:srgbClr val="000000"/>
                </a:solidFill>
                <a:latin typeface="Tahoma" charset="0"/>
                <a:cs typeface="Arial" charset="0"/>
              </a:rPr>
              <a:t>纵向：功能并行</a:t>
            </a:r>
            <a:endParaRPr lang="en-US" dirty="0">
              <a:cs typeface="Arial" charset="0"/>
            </a:endParaRPr>
          </a:p>
        </p:txBody>
      </p:sp>
    </p:spTree>
    <p:extLst>
      <p:ext uri="{BB962C8B-B14F-4D97-AF65-F5344CB8AC3E}">
        <p14:creationId xmlns:p14="http://schemas.microsoft.com/office/powerpoint/2010/main" val="1166275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p:txBody>
          <a:bodyPr/>
          <a:lstStyle/>
          <a:p>
            <a:endParaRPr lang="en-US">
              <a:latin typeface="Arial" charset="0"/>
              <a:ea typeface="ＭＳ Ｐゴシック" charset="0"/>
              <a:cs typeface="ＭＳ Ｐゴシック" charset="0"/>
            </a:endParaRPr>
          </a:p>
        </p:txBody>
      </p:sp>
      <p:sp>
        <p:nvSpPr>
          <p:cNvPr id="44034" name="Content Placeholder 2"/>
          <p:cNvSpPr>
            <a:spLocks noGrp="1"/>
          </p:cNvSpPr>
          <p:nvPr>
            <p:ph idx="1"/>
          </p:nvPr>
        </p:nvSpPr>
        <p:spPr/>
        <p:txBody>
          <a:bodyPr/>
          <a:lstStyle/>
          <a:p>
            <a:endParaRPr lang="en-US">
              <a:latin typeface="Arial" charset="0"/>
              <a:ea typeface="ＭＳ Ｐゴシック" charset="0"/>
              <a:cs typeface="ＭＳ Ｐゴシック" charset="0"/>
            </a:endParaRPr>
          </a:p>
        </p:txBody>
      </p:sp>
      <p:pic>
        <p:nvPicPr>
          <p:cNvPr id="44035" name="Picture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153988"/>
            <a:ext cx="7658100" cy="7011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5833900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zh-CN" altLang="en-US" sz="2800" dirty="0">
                <a:ea typeface="ＭＳ Ｐゴシック" panose="020B0600070205080204" pitchFamily="34" charset="-128"/>
              </a:rPr>
              <a:t>气候模型</a:t>
            </a:r>
            <a:endParaRPr lang="en-US" altLang="zh-CN" sz="2800" dirty="0">
              <a:ea typeface="ＭＳ Ｐゴシック" panose="020B0600070205080204" pitchFamily="34" charset="-128"/>
            </a:endParaRPr>
          </a:p>
        </p:txBody>
      </p:sp>
      <p:sp>
        <p:nvSpPr>
          <p:cNvPr id="33795" name="Rectangle 3"/>
          <p:cNvSpPr>
            <a:spLocks noGrp="1" noChangeArrowheads="1"/>
          </p:cNvSpPr>
          <p:nvPr>
            <p:ph type="body" idx="1"/>
          </p:nvPr>
        </p:nvSpPr>
        <p:spPr/>
        <p:txBody>
          <a:bodyPr>
            <a:normAutofit fontScale="92500" lnSpcReduction="10000"/>
          </a:bodyPr>
          <a:lstStyle/>
          <a:p>
            <a:pPr eaLnBrk="1" hangingPunct="1">
              <a:lnSpc>
                <a:spcPct val="90000"/>
              </a:lnSpc>
            </a:pPr>
            <a:r>
              <a:rPr lang="zh-CN" altLang="en-US" dirty="0">
                <a:ea typeface="ＭＳ Ｐゴシック" panose="020B0600070205080204" pitchFamily="34" charset="-128"/>
              </a:rPr>
              <a:t>大气环流模型</a:t>
            </a:r>
            <a:endParaRPr lang="en-US" altLang="zh-CN" dirty="0">
              <a:ea typeface="ＭＳ Ｐゴシック" panose="020B0600070205080204" pitchFamily="34" charset="-128"/>
            </a:endParaRPr>
          </a:p>
          <a:p>
            <a:pPr lvl="1" eaLnBrk="1" hangingPunct="1">
              <a:lnSpc>
                <a:spcPct val="90000"/>
              </a:lnSpc>
            </a:pPr>
            <a:r>
              <a:rPr lang="zh-CN" altLang="en-US" dirty="0">
                <a:ea typeface="ＭＳ Ｐゴシック" panose="020B0600070205080204" pitchFamily="34" charset="-128"/>
              </a:rPr>
              <a:t>动力学</a:t>
            </a:r>
            <a:endParaRPr lang="en-US" altLang="zh-CN" dirty="0">
              <a:ea typeface="ＭＳ Ｐゴシック" panose="020B0600070205080204" pitchFamily="34" charset="-128"/>
            </a:endParaRPr>
          </a:p>
          <a:p>
            <a:pPr lvl="1" eaLnBrk="1" hangingPunct="1">
              <a:lnSpc>
                <a:spcPct val="90000"/>
              </a:lnSpc>
            </a:pPr>
            <a:r>
              <a:rPr lang="en-US" altLang="zh-CN" dirty="0">
                <a:ea typeface="ＭＳ Ｐゴシック" panose="020B0600070205080204" pitchFamily="34" charset="-128"/>
              </a:rPr>
              <a:t>Sub-grid scale parameterized physics processes</a:t>
            </a:r>
          </a:p>
          <a:p>
            <a:pPr lvl="2" eaLnBrk="1" hangingPunct="1">
              <a:lnSpc>
                <a:spcPct val="90000"/>
              </a:lnSpc>
            </a:pPr>
            <a:r>
              <a:rPr lang="en-US" altLang="zh-CN" dirty="0">
                <a:ea typeface="ＭＳ Ｐゴシック" panose="020B0600070205080204" pitchFamily="34" charset="-128"/>
              </a:rPr>
              <a:t>Turbulence, solar/infrared radiation transport, clouds.</a:t>
            </a:r>
          </a:p>
          <a:p>
            <a:pPr eaLnBrk="1" hangingPunct="1">
              <a:lnSpc>
                <a:spcPct val="90000"/>
              </a:lnSpc>
            </a:pPr>
            <a:r>
              <a:rPr lang="zh-CN" altLang="en-US" dirty="0">
                <a:ea typeface="ＭＳ Ｐゴシック" panose="020B0600070205080204" pitchFamily="34" charset="-128"/>
              </a:rPr>
              <a:t>海洋环流模型</a:t>
            </a:r>
            <a:endParaRPr lang="en-US" altLang="zh-CN" dirty="0">
              <a:ea typeface="ＭＳ Ｐゴシック" panose="020B0600070205080204" pitchFamily="34" charset="-128"/>
            </a:endParaRPr>
          </a:p>
          <a:p>
            <a:pPr lvl="1" eaLnBrk="1" hangingPunct="1">
              <a:lnSpc>
                <a:spcPct val="90000"/>
              </a:lnSpc>
            </a:pPr>
            <a:r>
              <a:rPr lang="zh-CN" altLang="en-US" dirty="0">
                <a:ea typeface="ＭＳ Ｐゴシック" panose="020B0600070205080204" pitchFamily="34" charset="-128"/>
              </a:rPr>
              <a:t>动态</a:t>
            </a:r>
            <a:endParaRPr lang="en-US" altLang="zh-CN" dirty="0">
              <a:ea typeface="ＭＳ Ｐゴシック" panose="020B0600070205080204" pitchFamily="34" charset="-128"/>
            </a:endParaRPr>
          </a:p>
          <a:p>
            <a:pPr eaLnBrk="1" hangingPunct="1">
              <a:lnSpc>
                <a:spcPct val="90000"/>
              </a:lnSpc>
            </a:pPr>
            <a:r>
              <a:rPr lang="zh-CN" altLang="en-US" dirty="0">
                <a:ea typeface="ＭＳ Ｐゴシック" panose="020B0600070205080204" pitchFamily="34" charset="-128"/>
              </a:rPr>
              <a:t>海冰模型</a:t>
            </a:r>
            <a:endParaRPr lang="en-US" altLang="zh-CN" dirty="0">
              <a:ea typeface="ＭＳ Ｐゴシック" panose="020B0600070205080204" pitchFamily="34" charset="-128"/>
            </a:endParaRPr>
          </a:p>
          <a:p>
            <a:pPr lvl="1">
              <a:lnSpc>
                <a:spcPct val="90000"/>
              </a:lnSpc>
            </a:pPr>
            <a:r>
              <a:rPr lang="zh-CN" altLang="en-US" dirty="0">
                <a:ea typeface="ＭＳ Ｐゴシック" panose="020B0600070205080204" pitchFamily="34" charset="-128"/>
              </a:rPr>
              <a:t>粘性弹塑性动力学</a:t>
            </a:r>
            <a:endParaRPr lang="en-US" altLang="zh-CN" dirty="0">
              <a:ea typeface="ＭＳ Ｐゴシック" panose="020B0600070205080204" pitchFamily="34" charset="-128"/>
            </a:endParaRPr>
          </a:p>
          <a:p>
            <a:pPr lvl="1" eaLnBrk="1" hangingPunct="1">
              <a:lnSpc>
                <a:spcPct val="90000"/>
              </a:lnSpc>
            </a:pPr>
            <a:r>
              <a:rPr lang="zh-CN" altLang="en-US" dirty="0">
                <a:ea typeface="ＭＳ Ｐゴシック" panose="020B0600070205080204" pitchFamily="34" charset="-128"/>
              </a:rPr>
              <a:t>热动力</a:t>
            </a:r>
            <a:endParaRPr lang="en-US" altLang="zh-CN" dirty="0">
              <a:ea typeface="ＭＳ Ｐゴシック" panose="020B0600070205080204" pitchFamily="34" charset="-128"/>
            </a:endParaRPr>
          </a:p>
          <a:p>
            <a:pPr eaLnBrk="1" hangingPunct="1">
              <a:lnSpc>
                <a:spcPct val="90000"/>
              </a:lnSpc>
            </a:pPr>
            <a:r>
              <a:rPr lang="zh-CN" altLang="en-US" dirty="0">
                <a:ea typeface="ＭＳ Ｐゴシック" panose="020B0600070205080204" pitchFamily="34" charset="-128"/>
              </a:rPr>
              <a:t>陆地模型</a:t>
            </a:r>
            <a:endParaRPr lang="en-US" altLang="zh-CN" dirty="0">
              <a:ea typeface="ＭＳ Ｐゴシック" panose="020B0600070205080204" pitchFamily="34" charset="-128"/>
            </a:endParaRPr>
          </a:p>
          <a:p>
            <a:pPr lvl="1" eaLnBrk="1" hangingPunct="1">
              <a:lnSpc>
                <a:spcPct val="90000"/>
              </a:lnSpc>
            </a:pPr>
            <a:r>
              <a:rPr lang="zh-CN" altLang="en-US" dirty="0">
                <a:ea typeface="ＭＳ Ｐゴシック" panose="020B0600070205080204" pitchFamily="34" charset="-128"/>
              </a:rPr>
              <a:t>能量和湿度</a:t>
            </a:r>
            <a:endParaRPr lang="en-US" altLang="zh-CN" dirty="0">
              <a:ea typeface="ＭＳ Ｐゴシック" panose="020B0600070205080204" pitchFamily="34" charset="-128"/>
            </a:endParaRPr>
          </a:p>
          <a:p>
            <a:pPr lvl="1" eaLnBrk="1" hangingPunct="1">
              <a:lnSpc>
                <a:spcPct val="90000"/>
              </a:lnSpc>
            </a:pPr>
            <a:r>
              <a:rPr lang="zh-CN" altLang="en-US" dirty="0">
                <a:ea typeface="ＭＳ Ｐゴシック" panose="020B0600070205080204" pitchFamily="34" charset="-128"/>
              </a:rPr>
              <a:t>生态学</a:t>
            </a:r>
            <a:endParaRPr lang="en-US" altLang="zh-CN" dirty="0">
              <a:ea typeface="ＭＳ Ｐゴシック" panose="020B0600070205080204" pitchFamily="34" charset="-128"/>
            </a:endParaRPr>
          </a:p>
          <a:p>
            <a:pPr eaLnBrk="1" hangingPunct="1">
              <a:lnSpc>
                <a:spcPct val="90000"/>
              </a:lnSpc>
            </a:pPr>
            <a:r>
              <a:rPr lang="zh-CN" altLang="en-US" dirty="0">
                <a:ea typeface="ＭＳ Ｐゴシック" panose="020B0600070205080204" pitchFamily="34" charset="-128"/>
              </a:rPr>
              <a:t>化学</a:t>
            </a:r>
            <a:endParaRPr lang="en-US" altLang="zh-CN" dirty="0">
              <a:ea typeface="ＭＳ Ｐゴシック" panose="020B0600070205080204" pitchFamily="34" charset="-128"/>
            </a:endParaRPr>
          </a:p>
          <a:p>
            <a:pPr lvl="1" eaLnBrk="1" hangingPunct="1">
              <a:lnSpc>
                <a:spcPct val="90000"/>
              </a:lnSpc>
            </a:pPr>
            <a:r>
              <a:rPr lang="zh-CN" altLang="en-US" dirty="0">
                <a:ea typeface="ＭＳ Ｐゴシック" panose="020B0600070205080204" pitchFamily="34" charset="-128"/>
              </a:rPr>
              <a:t>试踪剂</a:t>
            </a:r>
            <a:endParaRPr lang="en-US" altLang="zh-CN" dirty="0">
              <a:ea typeface="ＭＳ Ｐゴシック" panose="020B0600070205080204" pitchFamily="34" charset="-128"/>
            </a:endParaRPr>
          </a:p>
        </p:txBody>
      </p:sp>
    </p:spTree>
    <p:extLst>
      <p:ext uri="{BB962C8B-B14F-4D97-AF65-F5344CB8AC3E}">
        <p14:creationId xmlns:p14="http://schemas.microsoft.com/office/powerpoint/2010/main" val="25514727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fld id="{84D69610-05A7-4A32-B37E-EA757A233895}" type="slidenum">
              <a:rPr lang="en-US" altLang="zh-CN" sz="1400">
                <a:solidFill>
                  <a:schemeClr val="bg2"/>
                </a:solidFill>
                <a:latin typeface="Arial" panose="020B0604020202020204" pitchFamily="34" charset="0"/>
              </a:rPr>
              <a:pPr/>
              <a:t>42</a:t>
            </a:fld>
            <a:endParaRPr lang="en-US" altLang="zh-CN" sz="1400">
              <a:solidFill>
                <a:schemeClr val="bg2"/>
              </a:solidFill>
              <a:latin typeface="Arial" panose="020B0604020202020204" pitchFamily="34" charset="0"/>
            </a:endParaRPr>
          </a:p>
        </p:txBody>
      </p:sp>
      <p:pic>
        <p:nvPicPr>
          <p:cNvPr id="12291" name="Picture 2" descr="katrina-08-28-2005.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57150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Rectangle 3"/>
          <p:cNvSpPr>
            <a:spLocks noChangeArrowheads="1"/>
          </p:cNvSpPr>
          <p:nvPr/>
        </p:nvSpPr>
        <p:spPr bwMode="auto">
          <a:xfrm>
            <a:off x="0" y="0"/>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pPr algn="ctr"/>
            <a:r>
              <a:rPr lang="en-US" altLang="zh-CN" sz="1600" b="1">
                <a:ea typeface="宋体" panose="02010600030101010101" pitchFamily="2" charset="-122"/>
              </a:rPr>
              <a:t>HURRICANE KATRINA</a:t>
            </a:r>
          </a:p>
          <a:p>
            <a:pPr algn="ctr"/>
            <a:r>
              <a:rPr lang="en-US" altLang="zh-CN" sz="1600" b="1">
                <a:ea typeface="宋体" panose="02010600030101010101" pitchFamily="2" charset="-122"/>
              </a:rPr>
              <a:t>MOST DESTRUCTIVE HURRICANE EVER TO STRIKE THE U.S.</a:t>
            </a:r>
            <a:r>
              <a:rPr lang="en-US" altLang="zh-CN" sz="1600">
                <a:ea typeface="宋体" panose="02010600030101010101" pitchFamily="2" charset="-122"/>
              </a:rPr>
              <a:t> </a:t>
            </a:r>
          </a:p>
        </p:txBody>
      </p:sp>
      <p:sp>
        <p:nvSpPr>
          <p:cNvPr id="12293" name="Rectangle 4"/>
          <p:cNvSpPr>
            <a:spLocks noChangeArrowheads="1"/>
          </p:cNvSpPr>
          <p:nvPr/>
        </p:nvSpPr>
        <p:spPr bwMode="auto">
          <a:xfrm>
            <a:off x="0" y="6248400"/>
            <a:ext cx="9144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pPr algn="ctr"/>
            <a:r>
              <a:rPr lang="en-US" altLang="zh-CN" sz="1800" b="1">
                <a:ea typeface="宋体" panose="02010600030101010101" pitchFamily="2" charset="-122"/>
              </a:rPr>
              <a:t>On August 28, 2005, Hurricane Katrina was in the Gulf of Mexico, powered up to a Category 5 storm, packing winds estimated at 175 mph.</a:t>
            </a:r>
            <a:endParaRPr lang="en-US" altLang="zh-CN" sz="1800">
              <a:ea typeface="宋体" panose="02010600030101010101" pitchFamily="2" charset="-122"/>
            </a:endParaRPr>
          </a:p>
        </p:txBody>
      </p:sp>
    </p:spTree>
    <p:extLst>
      <p:ext uri="{BB962C8B-B14F-4D97-AF65-F5344CB8AC3E}">
        <p14:creationId xmlns:p14="http://schemas.microsoft.com/office/powerpoint/2010/main" val="20549812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zh-CN">
                <a:ea typeface="宋体" panose="02010600030101010101" pitchFamily="2" charset="-122"/>
              </a:rPr>
              <a:t>Three-Layer Nested Domain</a:t>
            </a:r>
            <a:endParaRPr lang="en-US" altLang="zh-CN" sz="3400">
              <a:solidFill>
                <a:schemeClr val="accent1"/>
              </a:solidFill>
              <a:ea typeface="宋体" panose="02010600030101010101" pitchFamily="2" charset="-122"/>
            </a:endParaRPr>
          </a:p>
        </p:txBody>
      </p:sp>
      <p:sp>
        <p:nvSpPr>
          <p:cNvPr id="7" name="Slide Number Placeholder 4"/>
          <p:cNvSpPr>
            <a:spLocks noGrp="1"/>
          </p:cNvSpPr>
          <p:nvPr>
            <p:ph type="sldNum" sz="quarter" idx="10"/>
          </p:nvPr>
        </p:nvSpPr>
        <p:spPr/>
        <p:txBody>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fld id="{7AE97F86-778C-4D31-A4C2-02E7228944A9}" type="slidenum">
              <a:rPr lang="en-US" altLang="zh-CN" sz="1400">
                <a:solidFill>
                  <a:schemeClr val="bg2"/>
                </a:solidFill>
                <a:latin typeface="Arial" panose="020B0604020202020204" pitchFamily="34" charset="0"/>
              </a:rPr>
              <a:pPr/>
              <a:t>43</a:t>
            </a:fld>
            <a:endParaRPr lang="en-US" altLang="zh-CN" sz="1400">
              <a:solidFill>
                <a:schemeClr val="bg2"/>
              </a:solidFill>
              <a:latin typeface="Arial" panose="020B0604020202020204" pitchFamily="34" charset="0"/>
            </a:endParaRPr>
          </a:p>
        </p:txBody>
      </p:sp>
      <p:pic>
        <p:nvPicPr>
          <p:cNvPr id="13316" name="Picture 3" descr="Three-Layer-Nest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838200"/>
            <a:ext cx="8553450" cy="570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Rectangle 78"/>
          <p:cNvSpPr>
            <a:spLocks noChangeArrowheads="1"/>
          </p:cNvSpPr>
          <p:nvPr/>
        </p:nvSpPr>
        <p:spPr bwMode="auto">
          <a:xfrm>
            <a:off x="1143000" y="981075"/>
            <a:ext cx="6934200" cy="510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Tree>
    <p:extLst>
      <p:ext uri="{BB962C8B-B14F-4D97-AF65-F5344CB8AC3E}">
        <p14:creationId xmlns:p14="http://schemas.microsoft.com/office/powerpoint/2010/main" val="31981325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zh-CN">
                <a:ea typeface="宋体" panose="02010600030101010101" pitchFamily="2" charset="-122"/>
              </a:rPr>
              <a:t>Three-Layer Nested Domain</a:t>
            </a:r>
            <a:endParaRPr lang="en-US" altLang="zh-CN" sz="3400">
              <a:solidFill>
                <a:schemeClr val="accent1"/>
              </a:solidFill>
              <a:ea typeface="宋体" panose="02010600030101010101" pitchFamily="2" charset="-122"/>
            </a:endParaRPr>
          </a:p>
        </p:txBody>
      </p:sp>
      <p:sp>
        <p:nvSpPr>
          <p:cNvPr id="395" name="Slide Number Placeholder 4"/>
          <p:cNvSpPr>
            <a:spLocks noGrp="1"/>
          </p:cNvSpPr>
          <p:nvPr>
            <p:ph type="sldNum" sz="quarter" idx="10"/>
          </p:nvPr>
        </p:nvSpPr>
        <p:spPr/>
        <p:txBody>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fld id="{2390842A-395A-4F14-B1A9-8DAA8C067916}" type="slidenum">
              <a:rPr lang="en-US" altLang="zh-CN" sz="1400">
                <a:solidFill>
                  <a:schemeClr val="bg2"/>
                </a:solidFill>
                <a:latin typeface="Arial" panose="020B0604020202020204" pitchFamily="34" charset="0"/>
              </a:rPr>
              <a:pPr/>
              <a:t>44</a:t>
            </a:fld>
            <a:endParaRPr lang="en-US" altLang="zh-CN" sz="1400">
              <a:solidFill>
                <a:schemeClr val="bg2"/>
              </a:solidFill>
              <a:latin typeface="Arial" panose="020B0604020202020204" pitchFamily="34" charset="0"/>
            </a:endParaRPr>
          </a:p>
        </p:txBody>
      </p:sp>
      <p:pic>
        <p:nvPicPr>
          <p:cNvPr id="14340" name="Picture 3" descr="Three-Layer-Nest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838200"/>
            <a:ext cx="8553450" cy="570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Rectangle 85"/>
          <p:cNvSpPr>
            <a:spLocks noChangeArrowheads="1"/>
          </p:cNvSpPr>
          <p:nvPr/>
        </p:nvSpPr>
        <p:spPr bwMode="auto">
          <a:xfrm>
            <a:off x="1143000" y="1057275"/>
            <a:ext cx="6934200" cy="5105400"/>
          </a:xfrm>
          <a:prstGeom prst="rect">
            <a:avLst/>
          </a:prstGeom>
          <a:solidFill>
            <a:srgbClr val="3366FF">
              <a:alpha val="38039"/>
            </a:srgbClr>
          </a:solidFill>
          <a:ln w="9525">
            <a:solidFill>
              <a:schemeClr val="tx1"/>
            </a:solidFill>
            <a:miter lim="800000"/>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grpSp>
        <p:nvGrpSpPr>
          <p:cNvPr id="2" name="Group 1035"/>
          <p:cNvGrpSpPr>
            <a:grpSpLocks/>
          </p:cNvGrpSpPr>
          <p:nvPr/>
        </p:nvGrpSpPr>
        <p:grpSpPr bwMode="auto">
          <a:xfrm>
            <a:off x="381000" y="1636713"/>
            <a:ext cx="8107363" cy="4754562"/>
            <a:chOff x="240" y="1229"/>
            <a:chExt cx="5107" cy="2995"/>
          </a:xfrm>
        </p:grpSpPr>
        <p:sp>
          <p:nvSpPr>
            <p:cNvPr id="14690" name="Oval 995"/>
            <p:cNvSpPr>
              <a:spLocks noChangeArrowheads="1"/>
            </p:cNvSpPr>
            <p:nvPr/>
          </p:nvSpPr>
          <p:spPr bwMode="auto">
            <a:xfrm>
              <a:off x="1632" y="122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91" name="Oval 996"/>
            <p:cNvSpPr>
              <a:spLocks noChangeArrowheads="1"/>
            </p:cNvSpPr>
            <p:nvPr/>
          </p:nvSpPr>
          <p:spPr bwMode="auto">
            <a:xfrm>
              <a:off x="1632" y="194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92" name="Oval 997"/>
            <p:cNvSpPr>
              <a:spLocks noChangeArrowheads="1"/>
            </p:cNvSpPr>
            <p:nvPr/>
          </p:nvSpPr>
          <p:spPr bwMode="auto">
            <a:xfrm>
              <a:off x="1632" y="266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93" name="Oval 998"/>
            <p:cNvSpPr>
              <a:spLocks noChangeArrowheads="1"/>
            </p:cNvSpPr>
            <p:nvPr/>
          </p:nvSpPr>
          <p:spPr bwMode="auto">
            <a:xfrm>
              <a:off x="1632" y="338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94" name="Oval 999"/>
            <p:cNvSpPr>
              <a:spLocks noChangeArrowheads="1"/>
            </p:cNvSpPr>
            <p:nvPr/>
          </p:nvSpPr>
          <p:spPr bwMode="auto">
            <a:xfrm>
              <a:off x="2352" y="122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95" name="Oval 1000"/>
            <p:cNvSpPr>
              <a:spLocks noChangeArrowheads="1"/>
            </p:cNvSpPr>
            <p:nvPr/>
          </p:nvSpPr>
          <p:spPr bwMode="auto">
            <a:xfrm>
              <a:off x="2352" y="194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96" name="Oval 1001"/>
            <p:cNvSpPr>
              <a:spLocks noChangeArrowheads="1"/>
            </p:cNvSpPr>
            <p:nvPr/>
          </p:nvSpPr>
          <p:spPr bwMode="auto">
            <a:xfrm>
              <a:off x="2352" y="266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97" name="Oval 1002"/>
            <p:cNvSpPr>
              <a:spLocks noChangeArrowheads="1"/>
            </p:cNvSpPr>
            <p:nvPr/>
          </p:nvSpPr>
          <p:spPr bwMode="auto">
            <a:xfrm>
              <a:off x="2352" y="338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98" name="Oval 1003"/>
            <p:cNvSpPr>
              <a:spLocks noChangeArrowheads="1"/>
            </p:cNvSpPr>
            <p:nvPr/>
          </p:nvSpPr>
          <p:spPr bwMode="auto">
            <a:xfrm>
              <a:off x="3072" y="122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99" name="Oval 1004"/>
            <p:cNvSpPr>
              <a:spLocks noChangeArrowheads="1"/>
            </p:cNvSpPr>
            <p:nvPr/>
          </p:nvSpPr>
          <p:spPr bwMode="auto">
            <a:xfrm>
              <a:off x="3072" y="194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700" name="Oval 1005"/>
            <p:cNvSpPr>
              <a:spLocks noChangeArrowheads="1"/>
            </p:cNvSpPr>
            <p:nvPr/>
          </p:nvSpPr>
          <p:spPr bwMode="auto">
            <a:xfrm>
              <a:off x="3072" y="266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701" name="Oval 1006"/>
            <p:cNvSpPr>
              <a:spLocks noChangeArrowheads="1"/>
            </p:cNvSpPr>
            <p:nvPr/>
          </p:nvSpPr>
          <p:spPr bwMode="auto">
            <a:xfrm>
              <a:off x="3072" y="338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702" name="Oval 1007"/>
            <p:cNvSpPr>
              <a:spLocks noChangeArrowheads="1"/>
            </p:cNvSpPr>
            <p:nvPr/>
          </p:nvSpPr>
          <p:spPr bwMode="auto">
            <a:xfrm>
              <a:off x="3792" y="122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703" name="Oval 1008"/>
            <p:cNvSpPr>
              <a:spLocks noChangeArrowheads="1"/>
            </p:cNvSpPr>
            <p:nvPr/>
          </p:nvSpPr>
          <p:spPr bwMode="auto">
            <a:xfrm>
              <a:off x="3792" y="194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704" name="Oval 1009"/>
            <p:cNvSpPr>
              <a:spLocks noChangeArrowheads="1"/>
            </p:cNvSpPr>
            <p:nvPr/>
          </p:nvSpPr>
          <p:spPr bwMode="auto">
            <a:xfrm>
              <a:off x="3792" y="266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705" name="Oval 1010"/>
            <p:cNvSpPr>
              <a:spLocks noChangeArrowheads="1"/>
            </p:cNvSpPr>
            <p:nvPr/>
          </p:nvSpPr>
          <p:spPr bwMode="auto">
            <a:xfrm>
              <a:off x="3792" y="338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706" name="Oval 1011"/>
            <p:cNvSpPr>
              <a:spLocks noChangeArrowheads="1"/>
            </p:cNvSpPr>
            <p:nvPr/>
          </p:nvSpPr>
          <p:spPr bwMode="auto">
            <a:xfrm>
              <a:off x="4512" y="122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707" name="Oval 1012"/>
            <p:cNvSpPr>
              <a:spLocks noChangeArrowheads="1"/>
            </p:cNvSpPr>
            <p:nvPr/>
          </p:nvSpPr>
          <p:spPr bwMode="auto">
            <a:xfrm>
              <a:off x="4512" y="194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708" name="Oval 1013"/>
            <p:cNvSpPr>
              <a:spLocks noChangeArrowheads="1"/>
            </p:cNvSpPr>
            <p:nvPr/>
          </p:nvSpPr>
          <p:spPr bwMode="auto">
            <a:xfrm>
              <a:off x="4512" y="266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709" name="Oval 1014"/>
            <p:cNvSpPr>
              <a:spLocks noChangeArrowheads="1"/>
            </p:cNvSpPr>
            <p:nvPr/>
          </p:nvSpPr>
          <p:spPr bwMode="auto">
            <a:xfrm>
              <a:off x="4512" y="338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710" name="Oval 1015"/>
            <p:cNvSpPr>
              <a:spLocks noChangeArrowheads="1"/>
            </p:cNvSpPr>
            <p:nvPr/>
          </p:nvSpPr>
          <p:spPr bwMode="auto">
            <a:xfrm>
              <a:off x="5232" y="122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711" name="Oval 1016"/>
            <p:cNvSpPr>
              <a:spLocks noChangeArrowheads="1"/>
            </p:cNvSpPr>
            <p:nvPr/>
          </p:nvSpPr>
          <p:spPr bwMode="auto">
            <a:xfrm>
              <a:off x="5232" y="194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712" name="Oval 1017"/>
            <p:cNvSpPr>
              <a:spLocks noChangeArrowheads="1"/>
            </p:cNvSpPr>
            <p:nvPr/>
          </p:nvSpPr>
          <p:spPr bwMode="auto">
            <a:xfrm>
              <a:off x="5232" y="266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713" name="Oval 1018"/>
            <p:cNvSpPr>
              <a:spLocks noChangeArrowheads="1"/>
            </p:cNvSpPr>
            <p:nvPr/>
          </p:nvSpPr>
          <p:spPr bwMode="auto">
            <a:xfrm>
              <a:off x="5232" y="338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714" name="Oval 1019"/>
            <p:cNvSpPr>
              <a:spLocks noChangeArrowheads="1"/>
            </p:cNvSpPr>
            <p:nvPr/>
          </p:nvSpPr>
          <p:spPr bwMode="auto">
            <a:xfrm>
              <a:off x="240" y="122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715" name="Oval 1020"/>
            <p:cNvSpPr>
              <a:spLocks noChangeArrowheads="1"/>
            </p:cNvSpPr>
            <p:nvPr/>
          </p:nvSpPr>
          <p:spPr bwMode="auto">
            <a:xfrm>
              <a:off x="240" y="194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716" name="Oval 1021"/>
            <p:cNvSpPr>
              <a:spLocks noChangeArrowheads="1"/>
            </p:cNvSpPr>
            <p:nvPr/>
          </p:nvSpPr>
          <p:spPr bwMode="auto">
            <a:xfrm>
              <a:off x="240" y="266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717" name="Oval 1022"/>
            <p:cNvSpPr>
              <a:spLocks noChangeArrowheads="1"/>
            </p:cNvSpPr>
            <p:nvPr/>
          </p:nvSpPr>
          <p:spPr bwMode="auto">
            <a:xfrm>
              <a:off x="240" y="338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718" name="Oval 1023"/>
            <p:cNvSpPr>
              <a:spLocks noChangeArrowheads="1"/>
            </p:cNvSpPr>
            <p:nvPr/>
          </p:nvSpPr>
          <p:spPr bwMode="auto">
            <a:xfrm>
              <a:off x="960" y="122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719" name="Oval 1024"/>
            <p:cNvSpPr>
              <a:spLocks noChangeArrowheads="1"/>
            </p:cNvSpPr>
            <p:nvPr/>
          </p:nvSpPr>
          <p:spPr bwMode="auto">
            <a:xfrm>
              <a:off x="960" y="194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720" name="Oval 1025"/>
            <p:cNvSpPr>
              <a:spLocks noChangeArrowheads="1"/>
            </p:cNvSpPr>
            <p:nvPr/>
          </p:nvSpPr>
          <p:spPr bwMode="auto">
            <a:xfrm>
              <a:off x="960" y="266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721" name="Oval 1026"/>
            <p:cNvSpPr>
              <a:spLocks noChangeArrowheads="1"/>
            </p:cNvSpPr>
            <p:nvPr/>
          </p:nvSpPr>
          <p:spPr bwMode="auto">
            <a:xfrm>
              <a:off x="960" y="338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722" name="Oval 1027"/>
            <p:cNvSpPr>
              <a:spLocks noChangeArrowheads="1"/>
            </p:cNvSpPr>
            <p:nvPr/>
          </p:nvSpPr>
          <p:spPr bwMode="auto">
            <a:xfrm>
              <a:off x="4512" y="410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723" name="Oval 1028"/>
            <p:cNvSpPr>
              <a:spLocks noChangeArrowheads="1"/>
            </p:cNvSpPr>
            <p:nvPr/>
          </p:nvSpPr>
          <p:spPr bwMode="auto">
            <a:xfrm>
              <a:off x="5232" y="410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724" name="Oval 1029"/>
            <p:cNvSpPr>
              <a:spLocks noChangeArrowheads="1"/>
            </p:cNvSpPr>
            <p:nvPr/>
          </p:nvSpPr>
          <p:spPr bwMode="auto">
            <a:xfrm>
              <a:off x="1632" y="410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725" name="Oval 1030"/>
            <p:cNvSpPr>
              <a:spLocks noChangeArrowheads="1"/>
            </p:cNvSpPr>
            <p:nvPr/>
          </p:nvSpPr>
          <p:spPr bwMode="auto">
            <a:xfrm>
              <a:off x="2352" y="410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726" name="Oval 1031"/>
            <p:cNvSpPr>
              <a:spLocks noChangeArrowheads="1"/>
            </p:cNvSpPr>
            <p:nvPr/>
          </p:nvSpPr>
          <p:spPr bwMode="auto">
            <a:xfrm>
              <a:off x="3072" y="410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727" name="Oval 1032"/>
            <p:cNvSpPr>
              <a:spLocks noChangeArrowheads="1"/>
            </p:cNvSpPr>
            <p:nvPr/>
          </p:nvSpPr>
          <p:spPr bwMode="auto">
            <a:xfrm>
              <a:off x="3792" y="410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728" name="Oval 1033"/>
            <p:cNvSpPr>
              <a:spLocks noChangeArrowheads="1"/>
            </p:cNvSpPr>
            <p:nvPr/>
          </p:nvSpPr>
          <p:spPr bwMode="auto">
            <a:xfrm>
              <a:off x="240" y="410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729" name="Oval 1034"/>
            <p:cNvSpPr>
              <a:spLocks noChangeArrowheads="1"/>
            </p:cNvSpPr>
            <p:nvPr/>
          </p:nvSpPr>
          <p:spPr bwMode="auto">
            <a:xfrm>
              <a:off x="960" y="410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grpSp>
      <p:grpSp>
        <p:nvGrpSpPr>
          <p:cNvPr id="3" name="Group 1295"/>
          <p:cNvGrpSpPr>
            <a:grpSpLocks/>
          </p:cNvGrpSpPr>
          <p:nvPr/>
        </p:nvGrpSpPr>
        <p:grpSpPr bwMode="auto">
          <a:xfrm>
            <a:off x="2590800" y="1636713"/>
            <a:ext cx="3840163" cy="3611562"/>
            <a:chOff x="1632" y="1229"/>
            <a:chExt cx="2419" cy="2275"/>
          </a:xfrm>
        </p:grpSpPr>
        <p:sp>
          <p:nvSpPr>
            <p:cNvPr id="14433" name="Rectangle 1296"/>
            <p:cNvSpPr>
              <a:spLocks noChangeArrowheads="1"/>
            </p:cNvSpPr>
            <p:nvPr/>
          </p:nvSpPr>
          <p:spPr bwMode="auto">
            <a:xfrm>
              <a:off x="1651" y="1248"/>
              <a:ext cx="2352" cy="2256"/>
            </a:xfrm>
            <a:prstGeom prst="rect">
              <a:avLst/>
            </a:prstGeom>
            <a:solidFill>
              <a:schemeClr val="folHlink">
                <a:alpha val="39999"/>
              </a:schemeClr>
            </a:solidFill>
            <a:ln w="9525">
              <a:solidFill>
                <a:schemeClr val="tx1"/>
              </a:solidFill>
              <a:miter lim="800000"/>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34" name="Oval 1297"/>
            <p:cNvSpPr>
              <a:spLocks noChangeArrowheads="1"/>
            </p:cNvSpPr>
            <p:nvPr/>
          </p:nvSpPr>
          <p:spPr bwMode="auto">
            <a:xfrm>
              <a:off x="1632" y="137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35" name="Oval 1298"/>
            <p:cNvSpPr>
              <a:spLocks noChangeArrowheads="1"/>
            </p:cNvSpPr>
            <p:nvPr/>
          </p:nvSpPr>
          <p:spPr bwMode="auto">
            <a:xfrm>
              <a:off x="1632" y="151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36" name="Oval 1299"/>
            <p:cNvSpPr>
              <a:spLocks noChangeArrowheads="1"/>
            </p:cNvSpPr>
            <p:nvPr/>
          </p:nvSpPr>
          <p:spPr bwMode="auto">
            <a:xfrm>
              <a:off x="1632" y="166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37" name="Oval 1300"/>
            <p:cNvSpPr>
              <a:spLocks noChangeArrowheads="1"/>
            </p:cNvSpPr>
            <p:nvPr/>
          </p:nvSpPr>
          <p:spPr bwMode="auto">
            <a:xfrm>
              <a:off x="1632" y="180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38" name="Oval 1301"/>
            <p:cNvSpPr>
              <a:spLocks noChangeArrowheads="1"/>
            </p:cNvSpPr>
            <p:nvPr/>
          </p:nvSpPr>
          <p:spPr bwMode="auto">
            <a:xfrm>
              <a:off x="1632" y="209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39" name="Oval 1302"/>
            <p:cNvSpPr>
              <a:spLocks noChangeArrowheads="1"/>
            </p:cNvSpPr>
            <p:nvPr/>
          </p:nvSpPr>
          <p:spPr bwMode="auto">
            <a:xfrm>
              <a:off x="1632" y="223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40" name="Oval 1303"/>
            <p:cNvSpPr>
              <a:spLocks noChangeArrowheads="1"/>
            </p:cNvSpPr>
            <p:nvPr/>
          </p:nvSpPr>
          <p:spPr bwMode="auto">
            <a:xfrm>
              <a:off x="1632" y="238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41" name="Oval 1304"/>
            <p:cNvSpPr>
              <a:spLocks noChangeArrowheads="1"/>
            </p:cNvSpPr>
            <p:nvPr/>
          </p:nvSpPr>
          <p:spPr bwMode="auto">
            <a:xfrm>
              <a:off x="1632" y="252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42" name="Oval 1305"/>
            <p:cNvSpPr>
              <a:spLocks noChangeArrowheads="1"/>
            </p:cNvSpPr>
            <p:nvPr/>
          </p:nvSpPr>
          <p:spPr bwMode="auto">
            <a:xfrm>
              <a:off x="1632" y="281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43" name="Oval 1306"/>
            <p:cNvSpPr>
              <a:spLocks noChangeArrowheads="1"/>
            </p:cNvSpPr>
            <p:nvPr/>
          </p:nvSpPr>
          <p:spPr bwMode="auto">
            <a:xfrm>
              <a:off x="1632" y="295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44" name="Oval 1307"/>
            <p:cNvSpPr>
              <a:spLocks noChangeArrowheads="1"/>
            </p:cNvSpPr>
            <p:nvPr/>
          </p:nvSpPr>
          <p:spPr bwMode="auto">
            <a:xfrm>
              <a:off x="1632" y="310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45" name="Oval 1308"/>
            <p:cNvSpPr>
              <a:spLocks noChangeArrowheads="1"/>
            </p:cNvSpPr>
            <p:nvPr/>
          </p:nvSpPr>
          <p:spPr bwMode="auto">
            <a:xfrm>
              <a:off x="1632" y="324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46" name="Oval 1309"/>
            <p:cNvSpPr>
              <a:spLocks noChangeArrowheads="1"/>
            </p:cNvSpPr>
            <p:nvPr/>
          </p:nvSpPr>
          <p:spPr bwMode="auto">
            <a:xfrm>
              <a:off x="1776" y="122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47" name="Oval 1310"/>
            <p:cNvSpPr>
              <a:spLocks noChangeArrowheads="1"/>
            </p:cNvSpPr>
            <p:nvPr/>
          </p:nvSpPr>
          <p:spPr bwMode="auto">
            <a:xfrm>
              <a:off x="1776" y="137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48" name="Oval 1311"/>
            <p:cNvSpPr>
              <a:spLocks noChangeArrowheads="1"/>
            </p:cNvSpPr>
            <p:nvPr/>
          </p:nvSpPr>
          <p:spPr bwMode="auto">
            <a:xfrm>
              <a:off x="1776" y="151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49" name="Oval 1312"/>
            <p:cNvSpPr>
              <a:spLocks noChangeArrowheads="1"/>
            </p:cNvSpPr>
            <p:nvPr/>
          </p:nvSpPr>
          <p:spPr bwMode="auto">
            <a:xfrm>
              <a:off x="1776" y="166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50" name="Oval 1313"/>
            <p:cNvSpPr>
              <a:spLocks noChangeArrowheads="1"/>
            </p:cNvSpPr>
            <p:nvPr/>
          </p:nvSpPr>
          <p:spPr bwMode="auto">
            <a:xfrm>
              <a:off x="1776" y="180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51" name="Oval 1314"/>
            <p:cNvSpPr>
              <a:spLocks noChangeArrowheads="1"/>
            </p:cNvSpPr>
            <p:nvPr/>
          </p:nvSpPr>
          <p:spPr bwMode="auto">
            <a:xfrm>
              <a:off x="1776" y="194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52" name="Oval 1315"/>
            <p:cNvSpPr>
              <a:spLocks noChangeArrowheads="1"/>
            </p:cNvSpPr>
            <p:nvPr/>
          </p:nvSpPr>
          <p:spPr bwMode="auto">
            <a:xfrm>
              <a:off x="1776" y="209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53" name="Oval 1316"/>
            <p:cNvSpPr>
              <a:spLocks noChangeArrowheads="1"/>
            </p:cNvSpPr>
            <p:nvPr/>
          </p:nvSpPr>
          <p:spPr bwMode="auto">
            <a:xfrm>
              <a:off x="1776" y="223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54" name="Oval 1317"/>
            <p:cNvSpPr>
              <a:spLocks noChangeArrowheads="1"/>
            </p:cNvSpPr>
            <p:nvPr/>
          </p:nvSpPr>
          <p:spPr bwMode="auto">
            <a:xfrm>
              <a:off x="1776" y="238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55" name="Oval 1318"/>
            <p:cNvSpPr>
              <a:spLocks noChangeArrowheads="1"/>
            </p:cNvSpPr>
            <p:nvPr/>
          </p:nvSpPr>
          <p:spPr bwMode="auto">
            <a:xfrm>
              <a:off x="1776" y="252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56" name="Oval 1319"/>
            <p:cNvSpPr>
              <a:spLocks noChangeArrowheads="1"/>
            </p:cNvSpPr>
            <p:nvPr/>
          </p:nvSpPr>
          <p:spPr bwMode="auto">
            <a:xfrm>
              <a:off x="1776" y="266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57" name="Oval 1320"/>
            <p:cNvSpPr>
              <a:spLocks noChangeArrowheads="1"/>
            </p:cNvSpPr>
            <p:nvPr/>
          </p:nvSpPr>
          <p:spPr bwMode="auto">
            <a:xfrm>
              <a:off x="1776" y="281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58" name="Oval 1321"/>
            <p:cNvSpPr>
              <a:spLocks noChangeArrowheads="1"/>
            </p:cNvSpPr>
            <p:nvPr/>
          </p:nvSpPr>
          <p:spPr bwMode="auto">
            <a:xfrm>
              <a:off x="1776" y="295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59" name="Oval 1322"/>
            <p:cNvSpPr>
              <a:spLocks noChangeArrowheads="1"/>
            </p:cNvSpPr>
            <p:nvPr/>
          </p:nvSpPr>
          <p:spPr bwMode="auto">
            <a:xfrm>
              <a:off x="1776" y="310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60" name="Oval 1323"/>
            <p:cNvSpPr>
              <a:spLocks noChangeArrowheads="1"/>
            </p:cNvSpPr>
            <p:nvPr/>
          </p:nvSpPr>
          <p:spPr bwMode="auto">
            <a:xfrm>
              <a:off x="1776" y="324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61" name="Oval 1324"/>
            <p:cNvSpPr>
              <a:spLocks noChangeArrowheads="1"/>
            </p:cNvSpPr>
            <p:nvPr/>
          </p:nvSpPr>
          <p:spPr bwMode="auto">
            <a:xfrm>
              <a:off x="1776" y="338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62" name="Oval 1325"/>
            <p:cNvSpPr>
              <a:spLocks noChangeArrowheads="1"/>
            </p:cNvSpPr>
            <p:nvPr/>
          </p:nvSpPr>
          <p:spPr bwMode="auto">
            <a:xfrm>
              <a:off x="1920" y="122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63" name="Oval 1326"/>
            <p:cNvSpPr>
              <a:spLocks noChangeArrowheads="1"/>
            </p:cNvSpPr>
            <p:nvPr/>
          </p:nvSpPr>
          <p:spPr bwMode="auto">
            <a:xfrm>
              <a:off x="1920" y="137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64" name="Oval 1327"/>
            <p:cNvSpPr>
              <a:spLocks noChangeArrowheads="1"/>
            </p:cNvSpPr>
            <p:nvPr/>
          </p:nvSpPr>
          <p:spPr bwMode="auto">
            <a:xfrm>
              <a:off x="1920" y="151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65" name="Oval 1328"/>
            <p:cNvSpPr>
              <a:spLocks noChangeArrowheads="1"/>
            </p:cNvSpPr>
            <p:nvPr/>
          </p:nvSpPr>
          <p:spPr bwMode="auto">
            <a:xfrm>
              <a:off x="1920" y="166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66" name="Oval 1329"/>
            <p:cNvSpPr>
              <a:spLocks noChangeArrowheads="1"/>
            </p:cNvSpPr>
            <p:nvPr/>
          </p:nvSpPr>
          <p:spPr bwMode="auto">
            <a:xfrm>
              <a:off x="1920" y="180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67" name="Oval 1330"/>
            <p:cNvSpPr>
              <a:spLocks noChangeArrowheads="1"/>
            </p:cNvSpPr>
            <p:nvPr/>
          </p:nvSpPr>
          <p:spPr bwMode="auto">
            <a:xfrm>
              <a:off x="1920" y="194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68" name="Oval 1331"/>
            <p:cNvSpPr>
              <a:spLocks noChangeArrowheads="1"/>
            </p:cNvSpPr>
            <p:nvPr/>
          </p:nvSpPr>
          <p:spPr bwMode="auto">
            <a:xfrm>
              <a:off x="1920" y="209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69" name="Oval 1332"/>
            <p:cNvSpPr>
              <a:spLocks noChangeArrowheads="1"/>
            </p:cNvSpPr>
            <p:nvPr/>
          </p:nvSpPr>
          <p:spPr bwMode="auto">
            <a:xfrm>
              <a:off x="1920" y="223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70" name="Oval 1333"/>
            <p:cNvSpPr>
              <a:spLocks noChangeArrowheads="1"/>
            </p:cNvSpPr>
            <p:nvPr/>
          </p:nvSpPr>
          <p:spPr bwMode="auto">
            <a:xfrm>
              <a:off x="1920" y="238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71" name="Oval 1334"/>
            <p:cNvSpPr>
              <a:spLocks noChangeArrowheads="1"/>
            </p:cNvSpPr>
            <p:nvPr/>
          </p:nvSpPr>
          <p:spPr bwMode="auto">
            <a:xfrm>
              <a:off x="1920" y="252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72" name="Oval 1335"/>
            <p:cNvSpPr>
              <a:spLocks noChangeArrowheads="1"/>
            </p:cNvSpPr>
            <p:nvPr/>
          </p:nvSpPr>
          <p:spPr bwMode="auto">
            <a:xfrm>
              <a:off x="1920" y="266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73" name="Oval 1336"/>
            <p:cNvSpPr>
              <a:spLocks noChangeArrowheads="1"/>
            </p:cNvSpPr>
            <p:nvPr/>
          </p:nvSpPr>
          <p:spPr bwMode="auto">
            <a:xfrm>
              <a:off x="1920" y="281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74" name="Oval 1337"/>
            <p:cNvSpPr>
              <a:spLocks noChangeArrowheads="1"/>
            </p:cNvSpPr>
            <p:nvPr/>
          </p:nvSpPr>
          <p:spPr bwMode="auto">
            <a:xfrm>
              <a:off x="1920" y="295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75" name="Oval 1338"/>
            <p:cNvSpPr>
              <a:spLocks noChangeArrowheads="1"/>
            </p:cNvSpPr>
            <p:nvPr/>
          </p:nvSpPr>
          <p:spPr bwMode="auto">
            <a:xfrm>
              <a:off x="1920" y="310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76" name="Oval 1339"/>
            <p:cNvSpPr>
              <a:spLocks noChangeArrowheads="1"/>
            </p:cNvSpPr>
            <p:nvPr/>
          </p:nvSpPr>
          <p:spPr bwMode="auto">
            <a:xfrm>
              <a:off x="1920" y="324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77" name="Oval 1340"/>
            <p:cNvSpPr>
              <a:spLocks noChangeArrowheads="1"/>
            </p:cNvSpPr>
            <p:nvPr/>
          </p:nvSpPr>
          <p:spPr bwMode="auto">
            <a:xfrm>
              <a:off x="1920" y="338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78" name="Oval 1341"/>
            <p:cNvSpPr>
              <a:spLocks noChangeArrowheads="1"/>
            </p:cNvSpPr>
            <p:nvPr/>
          </p:nvSpPr>
          <p:spPr bwMode="auto">
            <a:xfrm>
              <a:off x="2064" y="122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79" name="Oval 1342"/>
            <p:cNvSpPr>
              <a:spLocks noChangeArrowheads="1"/>
            </p:cNvSpPr>
            <p:nvPr/>
          </p:nvSpPr>
          <p:spPr bwMode="auto">
            <a:xfrm>
              <a:off x="2064" y="137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80" name="Oval 1343"/>
            <p:cNvSpPr>
              <a:spLocks noChangeArrowheads="1"/>
            </p:cNvSpPr>
            <p:nvPr/>
          </p:nvSpPr>
          <p:spPr bwMode="auto">
            <a:xfrm>
              <a:off x="2064" y="151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81" name="Oval 1344"/>
            <p:cNvSpPr>
              <a:spLocks noChangeArrowheads="1"/>
            </p:cNvSpPr>
            <p:nvPr/>
          </p:nvSpPr>
          <p:spPr bwMode="auto">
            <a:xfrm>
              <a:off x="2064" y="166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82" name="Oval 1345"/>
            <p:cNvSpPr>
              <a:spLocks noChangeArrowheads="1"/>
            </p:cNvSpPr>
            <p:nvPr/>
          </p:nvSpPr>
          <p:spPr bwMode="auto">
            <a:xfrm>
              <a:off x="2064" y="180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83" name="Oval 1346"/>
            <p:cNvSpPr>
              <a:spLocks noChangeArrowheads="1"/>
            </p:cNvSpPr>
            <p:nvPr/>
          </p:nvSpPr>
          <p:spPr bwMode="auto">
            <a:xfrm>
              <a:off x="2064" y="194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84" name="Oval 1347"/>
            <p:cNvSpPr>
              <a:spLocks noChangeArrowheads="1"/>
            </p:cNvSpPr>
            <p:nvPr/>
          </p:nvSpPr>
          <p:spPr bwMode="auto">
            <a:xfrm>
              <a:off x="2064" y="209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85" name="Oval 1348"/>
            <p:cNvSpPr>
              <a:spLocks noChangeArrowheads="1"/>
            </p:cNvSpPr>
            <p:nvPr/>
          </p:nvSpPr>
          <p:spPr bwMode="auto">
            <a:xfrm>
              <a:off x="2064" y="223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86" name="Oval 1349"/>
            <p:cNvSpPr>
              <a:spLocks noChangeArrowheads="1"/>
            </p:cNvSpPr>
            <p:nvPr/>
          </p:nvSpPr>
          <p:spPr bwMode="auto">
            <a:xfrm>
              <a:off x="2064" y="238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87" name="Oval 1350"/>
            <p:cNvSpPr>
              <a:spLocks noChangeArrowheads="1"/>
            </p:cNvSpPr>
            <p:nvPr/>
          </p:nvSpPr>
          <p:spPr bwMode="auto">
            <a:xfrm>
              <a:off x="2064" y="252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88" name="Oval 1351"/>
            <p:cNvSpPr>
              <a:spLocks noChangeArrowheads="1"/>
            </p:cNvSpPr>
            <p:nvPr/>
          </p:nvSpPr>
          <p:spPr bwMode="auto">
            <a:xfrm>
              <a:off x="2064" y="266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89" name="Oval 1352"/>
            <p:cNvSpPr>
              <a:spLocks noChangeArrowheads="1"/>
            </p:cNvSpPr>
            <p:nvPr/>
          </p:nvSpPr>
          <p:spPr bwMode="auto">
            <a:xfrm>
              <a:off x="2064" y="281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90" name="Oval 1353"/>
            <p:cNvSpPr>
              <a:spLocks noChangeArrowheads="1"/>
            </p:cNvSpPr>
            <p:nvPr/>
          </p:nvSpPr>
          <p:spPr bwMode="auto">
            <a:xfrm>
              <a:off x="2064" y="295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91" name="Oval 1354"/>
            <p:cNvSpPr>
              <a:spLocks noChangeArrowheads="1"/>
            </p:cNvSpPr>
            <p:nvPr/>
          </p:nvSpPr>
          <p:spPr bwMode="auto">
            <a:xfrm>
              <a:off x="2064" y="310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92" name="Oval 1355"/>
            <p:cNvSpPr>
              <a:spLocks noChangeArrowheads="1"/>
            </p:cNvSpPr>
            <p:nvPr/>
          </p:nvSpPr>
          <p:spPr bwMode="auto">
            <a:xfrm>
              <a:off x="2064" y="324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93" name="Oval 1356"/>
            <p:cNvSpPr>
              <a:spLocks noChangeArrowheads="1"/>
            </p:cNvSpPr>
            <p:nvPr/>
          </p:nvSpPr>
          <p:spPr bwMode="auto">
            <a:xfrm>
              <a:off x="2064" y="338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94" name="Oval 1357"/>
            <p:cNvSpPr>
              <a:spLocks noChangeArrowheads="1"/>
            </p:cNvSpPr>
            <p:nvPr/>
          </p:nvSpPr>
          <p:spPr bwMode="auto">
            <a:xfrm>
              <a:off x="2208" y="122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95" name="Oval 1358"/>
            <p:cNvSpPr>
              <a:spLocks noChangeArrowheads="1"/>
            </p:cNvSpPr>
            <p:nvPr/>
          </p:nvSpPr>
          <p:spPr bwMode="auto">
            <a:xfrm>
              <a:off x="2208" y="137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96" name="Oval 1359"/>
            <p:cNvSpPr>
              <a:spLocks noChangeArrowheads="1"/>
            </p:cNvSpPr>
            <p:nvPr/>
          </p:nvSpPr>
          <p:spPr bwMode="auto">
            <a:xfrm>
              <a:off x="2208" y="151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97" name="Oval 1360"/>
            <p:cNvSpPr>
              <a:spLocks noChangeArrowheads="1"/>
            </p:cNvSpPr>
            <p:nvPr/>
          </p:nvSpPr>
          <p:spPr bwMode="auto">
            <a:xfrm>
              <a:off x="2208" y="166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98" name="Oval 1361"/>
            <p:cNvSpPr>
              <a:spLocks noChangeArrowheads="1"/>
            </p:cNvSpPr>
            <p:nvPr/>
          </p:nvSpPr>
          <p:spPr bwMode="auto">
            <a:xfrm>
              <a:off x="2208" y="180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99" name="Oval 1362"/>
            <p:cNvSpPr>
              <a:spLocks noChangeArrowheads="1"/>
            </p:cNvSpPr>
            <p:nvPr/>
          </p:nvSpPr>
          <p:spPr bwMode="auto">
            <a:xfrm>
              <a:off x="2208" y="194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00" name="Oval 1363"/>
            <p:cNvSpPr>
              <a:spLocks noChangeArrowheads="1"/>
            </p:cNvSpPr>
            <p:nvPr/>
          </p:nvSpPr>
          <p:spPr bwMode="auto">
            <a:xfrm>
              <a:off x="2208" y="209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01" name="Oval 1364"/>
            <p:cNvSpPr>
              <a:spLocks noChangeArrowheads="1"/>
            </p:cNvSpPr>
            <p:nvPr/>
          </p:nvSpPr>
          <p:spPr bwMode="auto">
            <a:xfrm>
              <a:off x="2208" y="223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02" name="Oval 1365"/>
            <p:cNvSpPr>
              <a:spLocks noChangeArrowheads="1"/>
            </p:cNvSpPr>
            <p:nvPr/>
          </p:nvSpPr>
          <p:spPr bwMode="auto">
            <a:xfrm>
              <a:off x="2208" y="238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03" name="Oval 1366"/>
            <p:cNvSpPr>
              <a:spLocks noChangeArrowheads="1"/>
            </p:cNvSpPr>
            <p:nvPr/>
          </p:nvSpPr>
          <p:spPr bwMode="auto">
            <a:xfrm>
              <a:off x="2208" y="252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04" name="Oval 1367"/>
            <p:cNvSpPr>
              <a:spLocks noChangeArrowheads="1"/>
            </p:cNvSpPr>
            <p:nvPr/>
          </p:nvSpPr>
          <p:spPr bwMode="auto">
            <a:xfrm>
              <a:off x="2208" y="266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05" name="Oval 1368"/>
            <p:cNvSpPr>
              <a:spLocks noChangeArrowheads="1"/>
            </p:cNvSpPr>
            <p:nvPr/>
          </p:nvSpPr>
          <p:spPr bwMode="auto">
            <a:xfrm>
              <a:off x="2208" y="281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06" name="Oval 1369"/>
            <p:cNvSpPr>
              <a:spLocks noChangeArrowheads="1"/>
            </p:cNvSpPr>
            <p:nvPr/>
          </p:nvSpPr>
          <p:spPr bwMode="auto">
            <a:xfrm>
              <a:off x="2208" y="295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07" name="Oval 1370"/>
            <p:cNvSpPr>
              <a:spLocks noChangeArrowheads="1"/>
            </p:cNvSpPr>
            <p:nvPr/>
          </p:nvSpPr>
          <p:spPr bwMode="auto">
            <a:xfrm>
              <a:off x="2208" y="310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08" name="Oval 1371"/>
            <p:cNvSpPr>
              <a:spLocks noChangeArrowheads="1"/>
            </p:cNvSpPr>
            <p:nvPr/>
          </p:nvSpPr>
          <p:spPr bwMode="auto">
            <a:xfrm>
              <a:off x="2208" y="324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09" name="Oval 1372"/>
            <p:cNvSpPr>
              <a:spLocks noChangeArrowheads="1"/>
            </p:cNvSpPr>
            <p:nvPr/>
          </p:nvSpPr>
          <p:spPr bwMode="auto">
            <a:xfrm>
              <a:off x="2208" y="338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10" name="Oval 1373"/>
            <p:cNvSpPr>
              <a:spLocks noChangeArrowheads="1"/>
            </p:cNvSpPr>
            <p:nvPr/>
          </p:nvSpPr>
          <p:spPr bwMode="auto">
            <a:xfrm>
              <a:off x="2352" y="137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11" name="Oval 1374"/>
            <p:cNvSpPr>
              <a:spLocks noChangeArrowheads="1"/>
            </p:cNvSpPr>
            <p:nvPr/>
          </p:nvSpPr>
          <p:spPr bwMode="auto">
            <a:xfrm>
              <a:off x="2352" y="151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12" name="Oval 1375"/>
            <p:cNvSpPr>
              <a:spLocks noChangeArrowheads="1"/>
            </p:cNvSpPr>
            <p:nvPr/>
          </p:nvSpPr>
          <p:spPr bwMode="auto">
            <a:xfrm>
              <a:off x="2352" y="166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13" name="Oval 1376"/>
            <p:cNvSpPr>
              <a:spLocks noChangeArrowheads="1"/>
            </p:cNvSpPr>
            <p:nvPr/>
          </p:nvSpPr>
          <p:spPr bwMode="auto">
            <a:xfrm>
              <a:off x="2352" y="180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14" name="Oval 1377"/>
            <p:cNvSpPr>
              <a:spLocks noChangeArrowheads="1"/>
            </p:cNvSpPr>
            <p:nvPr/>
          </p:nvSpPr>
          <p:spPr bwMode="auto">
            <a:xfrm>
              <a:off x="2352" y="209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15" name="Oval 1378"/>
            <p:cNvSpPr>
              <a:spLocks noChangeArrowheads="1"/>
            </p:cNvSpPr>
            <p:nvPr/>
          </p:nvSpPr>
          <p:spPr bwMode="auto">
            <a:xfrm>
              <a:off x="2352" y="223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16" name="Oval 1379"/>
            <p:cNvSpPr>
              <a:spLocks noChangeArrowheads="1"/>
            </p:cNvSpPr>
            <p:nvPr/>
          </p:nvSpPr>
          <p:spPr bwMode="auto">
            <a:xfrm>
              <a:off x="2352" y="238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17" name="Oval 1380"/>
            <p:cNvSpPr>
              <a:spLocks noChangeArrowheads="1"/>
            </p:cNvSpPr>
            <p:nvPr/>
          </p:nvSpPr>
          <p:spPr bwMode="auto">
            <a:xfrm>
              <a:off x="2352" y="252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18" name="Oval 1381"/>
            <p:cNvSpPr>
              <a:spLocks noChangeArrowheads="1"/>
            </p:cNvSpPr>
            <p:nvPr/>
          </p:nvSpPr>
          <p:spPr bwMode="auto">
            <a:xfrm>
              <a:off x="2352" y="281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19" name="Oval 1382"/>
            <p:cNvSpPr>
              <a:spLocks noChangeArrowheads="1"/>
            </p:cNvSpPr>
            <p:nvPr/>
          </p:nvSpPr>
          <p:spPr bwMode="auto">
            <a:xfrm>
              <a:off x="2352" y="295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20" name="Oval 1383"/>
            <p:cNvSpPr>
              <a:spLocks noChangeArrowheads="1"/>
            </p:cNvSpPr>
            <p:nvPr/>
          </p:nvSpPr>
          <p:spPr bwMode="auto">
            <a:xfrm>
              <a:off x="2352" y="310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21" name="Oval 1384"/>
            <p:cNvSpPr>
              <a:spLocks noChangeArrowheads="1"/>
            </p:cNvSpPr>
            <p:nvPr/>
          </p:nvSpPr>
          <p:spPr bwMode="auto">
            <a:xfrm>
              <a:off x="2352" y="324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22" name="Oval 1385"/>
            <p:cNvSpPr>
              <a:spLocks noChangeArrowheads="1"/>
            </p:cNvSpPr>
            <p:nvPr/>
          </p:nvSpPr>
          <p:spPr bwMode="auto">
            <a:xfrm>
              <a:off x="2496" y="122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23" name="Oval 1386"/>
            <p:cNvSpPr>
              <a:spLocks noChangeArrowheads="1"/>
            </p:cNvSpPr>
            <p:nvPr/>
          </p:nvSpPr>
          <p:spPr bwMode="auto">
            <a:xfrm>
              <a:off x="2496" y="137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24" name="Oval 1387"/>
            <p:cNvSpPr>
              <a:spLocks noChangeArrowheads="1"/>
            </p:cNvSpPr>
            <p:nvPr/>
          </p:nvSpPr>
          <p:spPr bwMode="auto">
            <a:xfrm>
              <a:off x="2496" y="151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25" name="Oval 1388"/>
            <p:cNvSpPr>
              <a:spLocks noChangeArrowheads="1"/>
            </p:cNvSpPr>
            <p:nvPr/>
          </p:nvSpPr>
          <p:spPr bwMode="auto">
            <a:xfrm>
              <a:off x="2496" y="166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26" name="Oval 1389"/>
            <p:cNvSpPr>
              <a:spLocks noChangeArrowheads="1"/>
            </p:cNvSpPr>
            <p:nvPr/>
          </p:nvSpPr>
          <p:spPr bwMode="auto">
            <a:xfrm>
              <a:off x="2496" y="180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27" name="Oval 1390"/>
            <p:cNvSpPr>
              <a:spLocks noChangeArrowheads="1"/>
            </p:cNvSpPr>
            <p:nvPr/>
          </p:nvSpPr>
          <p:spPr bwMode="auto">
            <a:xfrm>
              <a:off x="2496" y="194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28" name="Oval 1391"/>
            <p:cNvSpPr>
              <a:spLocks noChangeArrowheads="1"/>
            </p:cNvSpPr>
            <p:nvPr/>
          </p:nvSpPr>
          <p:spPr bwMode="auto">
            <a:xfrm>
              <a:off x="2496" y="209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29" name="Oval 1392"/>
            <p:cNvSpPr>
              <a:spLocks noChangeArrowheads="1"/>
            </p:cNvSpPr>
            <p:nvPr/>
          </p:nvSpPr>
          <p:spPr bwMode="auto">
            <a:xfrm>
              <a:off x="2496" y="223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30" name="Oval 1393"/>
            <p:cNvSpPr>
              <a:spLocks noChangeArrowheads="1"/>
            </p:cNvSpPr>
            <p:nvPr/>
          </p:nvSpPr>
          <p:spPr bwMode="auto">
            <a:xfrm>
              <a:off x="2496" y="238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31" name="Oval 1394"/>
            <p:cNvSpPr>
              <a:spLocks noChangeArrowheads="1"/>
            </p:cNvSpPr>
            <p:nvPr/>
          </p:nvSpPr>
          <p:spPr bwMode="auto">
            <a:xfrm>
              <a:off x="2496" y="252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32" name="Oval 1395"/>
            <p:cNvSpPr>
              <a:spLocks noChangeArrowheads="1"/>
            </p:cNvSpPr>
            <p:nvPr/>
          </p:nvSpPr>
          <p:spPr bwMode="auto">
            <a:xfrm>
              <a:off x="2496" y="266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33" name="Oval 1396"/>
            <p:cNvSpPr>
              <a:spLocks noChangeArrowheads="1"/>
            </p:cNvSpPr>
            <p:nvPr/>
          </p:nvSpPr>
          <p:spPr bwMode="auto">
            <a:xfrm>
              <a:off x="2496" y="281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34" name="Oval 1397"/>
            <p:cNvSpPr>
              <a:spLocks noChangeArrowheads="1"/>
            </p:cNvSpPr>
            <p:nvPr/>
          </p:nvSpPr>
          <p:spPr bwMode="auto">
            <a:xfrm>
              <a:off x="2496" y="295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35" name="Oval 1398"/>
            <p:cNvSpPr>
              <a:spLocks noChangeArrowheads="1"/>
            </p:cNvSpPr>
            <p:nvPr/>
          </p:nvSpPr>
          <p:spPr bwMode="auto">
            <a:xfrm>
              <a:off x="2496" y="310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36" name="Oval 1399"/>
            <p:cNvSpPr>
              <a:spLocks noChangeArrowheads="1"/>
            </p:cNvSpPr>
            <p:nvPr/>
          </p:nvSpPr>
          <p:spPr bwMode="auto">
            <a:xfrm>
              <a:off x="2496" y="324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37" name="Oval 1400"/>
            <p:cNvSpPr>
              <a:spLocks noChangeArrowheads="1"/>
            </p:cNvSpPr>
            <p:nvPr/>
          </p:nvSpPr>
          <p:spPr bwMode="auto">
            <a:xfrm>
              <a:off x="2496" y="338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38" name="Oval 1401"/>
            <p:cNvSpPr>
              <a:spLocks noChangeArrowheads="1"/>
            </p:cNvSpPr>
            <p:nvPr/>
          </p:nvSpPr>
          <p:spPr bwMode="auto">
            <a:xfrm>
              <a:off x="2640" y="122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39" name="Oval 1402"/>
            <p:cNvSpPr>
              <a:spLocks noChangeArrowheads="1"/>
            </p:cNvSpPr>
            <p:nvPr/>
          </p:nvSpPr>
          <p:spPr bwMode="auto">
            <a:xfrm>
              <a:off x="2640" y="137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40" name="Oval 1403"/>
            <p:cNvSpPr>
              <a:spLocks noChangeArrowheads="1"/>
            </p:cNvSpPr>
            <p:nvPr/>
          </p:nvSpPr>
          <p:spPr bwMode="auto">
            <a:xfrm>
              <a:off x="2640" y="151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41" name="Oval 1404"/>
            <p:cNvSpPr>
              <a:spLocks noChangeArrowheads="1"/>
            </p:cNvSpPr>
            <p:nvPr/>
          </p:nvSpPr>
          <p:spPr bwMode="auto">
            <a:xfrm>
              <a:off x="2640" y="166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42" name="Oval 1405"/>
            <p:cNvSpPr>
              <a:spLocks noChangeArrowheads="1"/>
            </p:cNvSpPr>
            <p:nvPr/>
          </p:nvSpPr>
          <p:spPr bwMode="auto">
            <a:xfrm>
              <a:off x="2640" y="180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43" name="Oval 1406"/>
            <p:cNvSpPr>
              <a:spLocks noChangeArrowheads="1"/>
            </p:cNvSpPr>
            <p:nvPr/>
          </p:nvSpPr>
          <p:spPr bwMode="auto">
            <a:xfrm>
              <a:off x="2640" y="194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44" name="Oval 1407"/>
            <p:cNvSpPr>
              <a:spLocks noChangeArrowheads="1"/>
            </p:cNvSpPr>
            <p:nvPr/>
          </p:nvSpPr>
          <p:spPr bwMode="auto">
            <a:xfrm>
              <a:off x="2640" y="209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45" name="Oval 1408"/>
            <p:cNvSpPr>
              <a:spLocks noChangeArrowheads="1"/>
            </p:cNvSpPr>
            <p:nvPr/>
          </p:nvSpPr>
          <p:spPr bwMode="auto">
            <a:xfrm>
              <a:off x="2640" y="223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46" name="Oval 1409"/>
            <p:cNvSpPr>
              <a:spLocks noChangeArrowheads="1"/>
            </p:cNvSpPr>
            <p:nvPr/>
          </p:nvSpPr>
          <p:spPr bwMode="auto">
            <a:xfrm>
              <a:off x="2640" y="238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47" name="Oval 1410"/>
            <p:cNvSpPr>
              <a:spLocks noChangeArrowheads="1"/>
            </p:cNvSpPr>
            <p:nvPr/>
          </p:nvSpPr>
          <p:spPr bwMode="auto">
            <a:xfrm>
              <a:off x="2640" y="252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48" name="Oval 1411"/>
            <p:cNvSpPr>
              <a:spLocks noChangeArrowheads="1"/>
            </p:cNvSpPr>
            <p:nvPr/>
          </p:nvSpPr>
          <p:spPr bwMode="auto">
            <a:xfrm>
              <a:off x="2640" y="266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49" name="Oval 1412"/>
            <p:cNvSpPr>
              <a:spLocks noChangeArrowheads="1"/>
            </p:cNvSpPr>
            <p:nvPr/>
          </p:nvSpPr>
          <p:spPr bwMode="auto">
            <a:xfrm>
              <a:off x="2640" y="281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50" name="Oval 1413"/>
            <p:cNvSpPr>
              <a:spLocks noChangeArrowheads="1"/>
            </p:cNvSpPr>
            <p:nvPr/>
          </p:nvSpPr>
          <p:spPr bwMode="auto">
            <a:xfrm>
              <a:off x="2640" y="295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51" name="Oval 1414"/>
            <p:cNvSpPr>
              <a:spLocks noChangeArrowheads="1"/>
            </p:cNvSpPr>
            <p:nvPr/>
          </p:nvSpPr>
          <p:spPr bwMode="auto">
            <a:xfrm>
              <a:off x="2640" y="310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52" name="Oval 1415"/>
            <p:cNvSpPr>
              <a:spLocks noChangeArrowheads="1"/>
            </p:cNvSpPr>
            <p:nvPr/>
          </p:nvSpPr>
          <p:spPr bwMode="auto">
            <a:xfrm>
              <a:off x="2640" y="324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53" name="Oval 1416"/>
            <p:cNvSpPr>
              <a:spLocks noChangeArrowheads="1"/>
            </p:cNvSpPr>
            <p:nvPr/>
          </p:nvSpPr>
          <p:spPr bwMode="auto">
            <a:xfrm>
              <a:off x="2640" y="338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54" name="Oval 1417"/>
            <p:cNvSpPr>
              <a:spLocks noChangeArrowheads="1"/>
            </p:cNvSpPr>
            <p:nvPr/>
          </p:nvSpPr>
          <p:spPr bwMode="auto">
            <a:xfrm>
              <a:off x="2784" y="122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55" name="Oval 1418"/>
            <p:cNvSpPr>
              <a:spLocks noChangeArrowheads="1"/>
            </p:cNvSpPr>
            <p:nvPr/>
          </p:nvSpPr>
          <p:spPr bwMode="auto">
            <a:xfrm>
              <a:off x="2784" y="137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56" name="Oval 1419"/>
            <p:cNvSpPr>
              <a:spLocks noChangeArrowheads="1"/>
            </p:cNvSpPr>
            <p:nvPr/>
          </p:nvSpPr>
          <p:spPr bwMode="auto">
            <a:xfrm>
              <a:off x="2784" y="151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57" name="Oval 1420"/>
            <p:cNvSpPr>
              <a:spLocks noChangeArrowheads="1"/>
            </p:cNvSpPr>
            <p:nvPr/>
          </p:nvSpPr>
          <p:spPr bwMode="auto">
            <a:xfrm>
              <a:off x="2784" y="166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58" name="Oval 1421"/>
            <p:cNvSpPr>
              <a:spLocks noChangeArrowheads="1"/>
            </p:cNvSpPr>
            <p:nvPr/>
          </p:nvSpPr>
          <p:spPr bwMode="auto">
            <a:xfrm>
              <a:off x="2784" y="180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59" name="Oval 1422"/>
            <p:cNvSpPr>
              <a:spLocks noChangeArrowheads="1"/>
            </p:cNvSpPr>
            <p:nvPr/>
          </p:nvSpPr>
          <p:spPr bwMode="auto">
            <a:xfrm>
              <a:off x="2784" y="194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60" name="Oval 1423"/>
            <p:cNvSpPr>
              <a:spLocks noChangeArrowheads="1"/>
            </p:cNvSpPr>
            <p:nvPr/>
          </p:nvSpPr>
          <p:spPr bwMode="auto">
            <a:xfrm>
              <a:off x="2784" y="209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61" name="Oval 1424"/>
            <p:cNvSpPr>
              <a:spLocks noChangeArrowheads="1"/>
            </p:cNvSpPr>
            <p:nvPr/>
          </p:nvSpPr>
          <p:spPr bwMode="auto">
            <a:xfrm>
              <a:off x="2784" y="223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62" name="Oval 1425"/>
            <p:cNvSpPr>
              <a:spLocks noChangeArrowheads="1"/>
            </p:cNvSpPr>
            <p:nvPr/>
          </p:nvSpPr>
          <p:spPr bwMode="auto">
            <a:xfrm>
              <a:off x="2784" y="238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63" name="Oval 1426"/>
            <p:cNvSpPr>
              <a:spLocks noChangeArrowheads="1"/>
            </p:cNvSpPr>
            <p:nvPr/>
          </p:nvSpPr>
          <p:spPr bwMode="auto">
            <a:xfrm>
              <a:off x="2784" y="252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64" name="Oval 1427"/>
            <p:cNvSpPr>
              <a:spLocks noChangeArrowheads="1"/>
            </p:cNvSpPr>
            <p:nvPr/>
          </p:nvSpPr>
          <p:spPr bwMode="auto">
            <a:xfrm>
              <a:off x="2784" y="266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65" name="Oval 1428"/>
            <p:cNvSpPr>
              <a:spLocks noChangeArrowheads="1"/>
            </p:cNvSpPr>
            <p:nvPr/>
          </p:nvSpPr>
          <p:spPr bwMode="auto">
            <a:xfrm>
              <a:off x="2784" y="281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66" name="Oval 1429"/>
            <p:cNvSpPr>
              <a:spLocks noChangeArrowheads="1"/>
            </p:cNvSpPr>
            <p:nvPr/>
          </p:nvSpPr>
          <p:spPr bwMode="auto">
            <a:xfrm>
              <a:off x="2784" y="295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67" name="Oval 1430"/>
            <p:cNvSpPr>
              <a:spLocks noChangeArrowheads="1"/>
            </p:cNvSpPr>
            <p:nvPr/>
          </p:nvSpPr>
          <p:spPr bwMode="auto">
            <a:xfrm>
              <a:off x="2784" y="310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68" name="Oval 1431"/>
            <p:cNvSpPr>
              <a:spLocks noChangeArrowheads="1"/>
            </p:cNvSpPr>
            <p:nvPr/>
          </p:nvSpPr>
          <p:spPr bwMode="auto">
            <a:xfrm>
              <a:off x="2784" y="324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69" name="Oval 1432"/>
            <p:cNvSpPr>
              <a:spLocks noChangeArrowheads="1"/>
            </p:cNvSpPr>
            <p:nvPr/>
          </p:nvSpPr>
          <p:spPr bwMode="auto">
            <a:xfrm>
              <a:off x="2784" y="338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70" name="Oval 1433"/>
            <p:cNvSpPr>
              <a:spLocks noChangeArrowheads="1"/>
            </p:cNvSpPr>
            <p:nvPr/>
          </p:nvSpPr>
          <p:spPr bwMode="auto">
            <a:xfrm>
              <a:off x="2928" y="122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71" name="Oval 1434"/>
            <p:cNvSpPr>
              <a:spLocks noChangeArrowheads="1"/>
            </p:cNvSpPr>
            <p:nvPr/>
          </p:nvSpPr>
          <p:spPr bwMode="auto">
            <a:xfrm>
              <a:off x="2928" y="137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72" name="Oval 1435"/>
            <p:cNvSpPr>
              <a:spLocks noChangeArrowheads="1"/>
            </p:cNvSpPr>
            <p:nvPr/>
          </p:nvSpPr>
          <p:spPr bwMode="auto">
            <a:xfrm>
              <a:off x="2928" y="151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73" name="Oval 1436"/>
            <p:cNvSpPr>
              <a:spLocks noChangeArrowheads="1"/>
            </p:cNvSpPr>
            <p:nvPr/>
          </p:nvSpPr>
          <p:spPr bwMode="auto">
            <a:xfrm>
              <a:off x="2928" y="166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74" name="Oval 1437"/>
            <p:cNvSpPr>
              <a:spLocks noChangeArrowheads="1"/>
            </p:cNvSpPr>
            <p:nvPr/>
          </p:nvSpPr>
          <p:spPr bwMode="auto">
            <a:xfrm>
              <a:off x="2928" y="180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75" name="Oval 1438"/>
            <p:cNvSpPr>
              <a:spLocks noChangeArrowheads="1"/>
            </p:cNvSpPr>
            <p:nvPr/>
          </p:nvSpPr>
          <p:spPr bwMode="auto">
            <a:xfrm>
              <a:off x="2928" y="194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76" name="Oval 1439"/>
            <p:cNvSpPr>
              <a:spLocks noChangeArrowheads="1"/>
            </p:cNvSpPr>
            <p:nvPr/>
          </p:nvSpPr>
          <p:spPr bwMode="auto">
            <a:xfrm>
              <a:off x="2928" y="209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77" name="Oval 1440"/>
            <p:cNvSpPr>
              <a:spLocks noChangeArrowheads="1"/>
            </p:cNvSpPr>
            <p:nvPr/>
          </p:nvSpPr>
          <p:spPr bwMode="auto">
            <a:xfrm>
              <a:off x="2928" y="223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78" name="Oval 1441"/>
            <p:cNvSpPr>
              <a:spLocks noChangeArrowheads="1"/>
            </p:cNvSpPr>
            <p:nvPr/>
          </p:nvSpPr>
          <p:spPr bwMode="auto">
            <a:xfrm>
              <a:off x="2928" y="238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79" name="Oval 1442"/>
            <p:cNvSpPr>
              <a:spLocks noChangeArrowheads="1"/>
            </p:cNvSpPr>
            <p:nvPr/>
          </p:nvSpPr>
          <p:spPr bwMode="auto">
            <a:xfrm>
              <a:off x="2928" y="252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80" name="Oval 1443"/>
            <p:cNvSpPr>
              <a:spLocks noChangeArrowheads="1"/>
            </p:cNvSpPr>
            <p:nvPr/>
          </p:nvSpPr>
          <p:spPr bwMode="auto">
            <a:xfrm>
              <a:off x="2928" y="266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81" name="Oval 1444"/>
            <p:cNvSpPr>
              <a:spLocks noChangeArrowheads="1"/>
            </p:cNvSpPr>
            <p:nvPr/>
          </p:nvSpPr>
          <p:spPr bwMode="auto">
            <a:xfrm>
              <a:off x="2928" y="281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82" name="Oval 1445"/>
            <p:cNvSpPr>
              <a:spLocks noChangeArrowheads="1"/>
            </p:cNvSpPr>
            <p:nvPr/>
          </p:nvSpPr>
          <p:spPr bwMode="auto">
            <a:xfrm>
              <a:off x="2928" y="295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83" name="Oval 1446"/>
            <p:cNvSpPr>
              <a:spLocks noChangeArrowheads="1"/>
            </p:cNvSpPr>
            <p:nvPr/>
          </p:nvSpPr>
          <p:spPr bwMode="auto">
            <a:xfrm>
              <a:off x="2928" y="310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84" name="Oval 1447"/>
            <p:cNvSpPr>
              <a:spLocks noChangeArrowheads="1"/>
            </p:cNvSpPr>
            <p:nvPr/>
          </p:nvSpPr>
          <p:spPr bwMode="auto">
            <a:xfrm>
              <a:off x="2928" y="324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85" name="Oval 1448"/>
            <p:cNvSpPr>
              <a:spLocks noChangeArrowheads="1"/>
            </p:cNvSpPr>
            <p:nvPr/>
          </p:nvSpPr>
          <p:spPr bwMode="auto">
            <a:xfrm>
              <a:off x="2928" y="338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86" name="Oval 1449"/>
            <p:cNvSpPr>
              <a:spLocks noChangeArrowheads="1"/>
            </p:cNvSpPr>
            <p:nvPr/>
          </p:nvSpPr>
          <p:spPr bwMode="auto">
            <a:xfrm>
              <a:off x="3072" y="137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87" name="Oval 1450"/>
            <p:cNvSpPr>
              <a:spLocks noChangeArrowheads="1"/>
            </p:cNvSpPr>
            <p:nvPr/>
          </p:nvSpPr>
          <p:spPr bwMode="auto">
            <a:xfrm>
              <a:off x="3072" y="151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88" name="Oval 1451"/>
            <p:cNvSpPr>
              <a:spLocks noChangeArrowheads="1"/>
            </p:cNvSpPr>
            <p:nvPr/>
          </p:nvSpPr>
          <p:spPr bwMode="auto">
            <a:xfrm>
              <a:off x="3072" y="166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89" name="Oval 1452"/>
            <p:cNvSpPr>
              <a:spLocks noChangeArrowheads="1"/>
            </p:cNvSpPr>
            <p:nvPr/>
          </p:nvSpPr>
          <p:spPr bwMode="auto">
            <a:xfrm>
              <a:off x="3072" y="180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90" name="Oval 1453"/>
            <p:cNvSpPr>
              <a:spLocks noChangeArrowheads="1"/>
            </p:cNvSpPr>
            <p:nvPr/>
          </p:nvSpPr>
          <p:spPr bwMode="auto">
            <a:xfrm>
              <a:off x="3072" y="209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91" name="Oval 1454"/>
            <p:cNvSpPr>
              <a:spLocks noChangeArrowheads="1"/>
            </p:cNvSpPr>
            <p:nvPr/>
          </p:nvSpPr>
          <p:spPr bwMode="auto">
            <a:xfrm>
              <a:off x="3072" y="223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92" name="Oval 1455"/>
            <p:cNvSpPr>
              <a:spLocks noChangeArrowheads="1"/>
            </p:cNvSpPr>
            <p:nvPr/>
          </p:nvSpPr>
          <p:spPr bwMode="auto">
            <a:xfrm>
              <a:off x="3072" y="238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93" name="Oval 1456"/>
            <p:cNvSpPr>
              <a:spLocks noChangeArrowheads="1"/>
            </p:cNvSpPr>
            <p:nvPr/>
          </p:nvSpPr>
          <p:spPr bwMode="auto">
            <a:xfrm>
              <a:off x="3072" y="252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94" name="Oval 1457"/>
            <p:cNvSpPr>
              <a:spLocks noChangeArrowheads="1"/>
            </p:cNvSpPr>
            <p:nvPr/>
          </p:nvSpPr>
          <p:spPr bwMode="auto">
            <a:xfrm>
              <a:off x="3072" y="281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95" name="Oval 1458"/>
            <p:cNvSpPr>
              <a:spLocks noChangeArrowheads="1"/>
            </p:cNvSpPr>
            <p:nvPr/>
          </p:nvSpPr>
          <p:spPr bwMode="auto">
            <a:xfrm>
              <a:off x="3072" y="295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96" name="Oval 1459"/>
            <p:cNvSpPr>
              <a:spLocks noChangeArrowheads="1"/>
            </p:cNvSpPr>
            <p:nvPr/>
          </p:nvSpPr>
          <p:spPr bwMode="auto">
            <a:xfrm>
              <a:off x="3072" y="310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97" name="Oval 1460"/>
            <p:cNvSpPr>
              <a:spLocks noChangeArrowheads="1"/>
            </p:cNvSpPr>
            <p:nvPr/>
          </p:nvSpPr>
          <p:spPr bwMode="auto">
            <a:xfrm>
              <a:off x="3072" y="324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98" name="Oval 1461"/>
            <p:cNvSpPr>
              <a:spLocks noChangeArrowheads="1"/>
            </p:cNvSpPr>
            <p:nvPr/>
          </p:nvSpPr>
          <p:spPr bwMode="auto">
            <a:xfrm>
              <a:off x="3216" y="122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99" name="Oval 1462"/>
            <p:cNvSpPr>
              <a:spLocks noChangeArrowheads="1"/>
            </p:cNvSpPr>
            <p:nvPr/>
          </p:nvSpPr>
          <p:spPr bwMode="auto">
            <a:xfrm>
              <a:off x="3216" y="137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00" name="Oval 1463"/>
            <p:cNvSpPr>
              <a:spLocks noChangeArrowheads="1"/>
            </p:cNvSpPr>
            <p:nvPr/>
          </p:nvSpPr>
          <p:spPr bwMode="auto">
            <a:xfrm>
              <a:off x="3216" y="151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01" name="Oval 1464"/>
            <p:cNvSpPr>
              <a:spLocks noChangeArrowheads="1"/>
            </p:cNvSpPr>
            <p:nvPr/>
          </p:nvSpPr>
          <p:spPr bwMode="auto">
            <a:xfrm>
              <a:off x="3216" y="166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02" name="Oval 1465"/>
            <p:cNvSpPr>
              <a:spLocks noChangeArrowheads="1"/>
            </p:cNvSpPr>
            <p:nvPr/>
          </p:nvSpPr>
          <p:spPr bwMode="auto">
            <a:xfrm>
              <a:off x="3216" y="180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03" name="Oval 1466"/>
            <p:cNvSpPr>
              <a:spLocks noChangeArrowheads="1"/>
            </p:cNvSpPr>
            <p:nvPr/>
          </p:nvSpPr>
          <p:spPr bwMode="auto">
            <a:xfrm>
              <a:off x="3216" y="194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04" name="Oval 1467"/>
            <p:cNvSpPr>
              <a:spLocks noChangeArrowheads="1"/>
            </p:cNvSpPr>
            <p:nvPr/>
          </p:nvSpPr>
          <p:spPr bwMode="auto">
            <a:xfrm>
              <a:off x="3216" y="209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05" name="Oval 1468"/>
            <p:cNvSpPr>
              <a:spLocks noChangeArrowheads="1"/>
            </p:cNvSpPr>
            <p:nvPr/>
          </p:nvSpPr>
          <p:spPr bwMode="auto">
            <a:xfrm>
              <a:off x="3216" y="223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06" name="Oval 1469"/>
            <p:cNvSpPr>
              <a:spLocks noChangeArrowheads="1"/>
            </p:cNvSpPr>
            <p:nvPr/>
          </p:nvSpPr>
          <p:spPr bwMode="auto">
            <a:xfrm>
              <a:off x="3216" y="238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07" name="Oval 1470"/>
            <p:cNvSpPr>
              <a:spLocks noChangeArrowheads="1"/>
            </p:cNvSpPr>
            <p:nvPr/>
          </p:nvSpPr>
          <p:spPr bwMode="auto">
            <a:xfrm>
              <a:off x="3216" y="252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08" name="Oval 1471"/>
            <p:cNvSpPr>
              <a:spLocks noChangeArrowheads="1"/>
            </p:cNvSpPr>
            <p:nvPr/>
          </p:nvSpPr>
          <p:spPr bwMode="auto">
            <a:xfrm>
              <a:off x="3216" y="266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09" name="Oval 1472"/>
            <p:cNvSpPr>
              <a:spLocks noChangeArrowheads="1"/>
            </p:cNvSpPr>
            <p:nvPr/>
          </p:nvSpPr>
          <p:spPr bwMode="auto">
            <a:xfrm>
              <a:off x="3216" y="281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10" name="Oval 1473"/>
            <p:cNvSpPr>
              <a:spLocks noChangeArrowheads="1"/>
            </p:cNvSpPr>
            <p:nvPr/>
          </p:nvSpPr>
          <p:spPr bwMode="auto">
            <a:xfrm>
              <a:off x="3216" y="295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11" name="Oval 1474"/>
            <p:cNvSpPr>
              <a:spLocks noChangeArrowheads="1"/>
            </p:cNvSpPr>
            <p:nvPr/>
          </p:nvSpPr>
          <p:spPr bwMode="auto">
            <a:xfrm>
              <a:off x="3216" y="310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12" name="Oval 1475"/>
            <p:cNvSpPr>
              <a:spLocks noChangeArrowheads="1"/>
            </p:cNvSpPr>
            <p:nvPr/>
          </p:nvSpPr>
          <p:spPr bwMode="auto">
            <a:xfrm>
              <a:off x="3216" y="324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13" name="Oval 1476"/>
            <p:cNvSpPr>
              <a:spLocks noChangeArrowheads="1"/>
            </p:cNvSpPr>
            <p:nvPr/>
          </p:nvSpPr>
          <p:spPr bwMode="auto">
            <a:xfrm>
              <a:off x="3216" y="338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14" name="Oval 1477"/>
            <p:cNvSpPr>
              <a:spLocks noChangeArrowheads="1"/>
            </p:cNvSpPr>
            <p:nvPr/>
          </p:nvSpPr>
          <p:spPr bwMode="auto">
            <a:xfrm>
              <a:off x="3360" y="122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15" name="Oval 1478"/>
            <p:cNvSpPr>
              <a:spLocks noChangeArrowheads="1"/>
            </p:cNvSpPr>
            <p:nvPr/>
          </p:nvSpPr>
          <p:spPr bwMode="auto">
            <a:xfrm>
              <a:off x="3360" y="137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16" name="Oval 1479"/>
            <p:cNvSpPr>
              <a:spLocks noChangeArrowheads="1"/>
            </p:cNvSpPr>
            <p:nvPr/>
          </p:nvSpPr>
          <p:spPr bwMode="auto">
            <a:xfrm>
              <a:off x="3360" y="151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17" name="Oval 1480"/>
            <p:cNvSpPr>
              <a:spLocks noChangeArrowheads="1"/>
            </p:cNvSpPr>
            <p:nvPr/>
          </p:nvSpPr>
          <p:spPr bwMode="auto">
            <a:xfrm>
              <a:off x="3360" y="166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18" name="Oval 1481"/>
            <p:cNvSpPr>
              <a:spLocks noChangeArrowheads="1"/>
            </p:cNvSpPr>
            <p:nvPr/>
          </p:nvSpPr>
          <p:spPr bwMode="auto">
            <a:xfrm>
              <a:off x="3360" y="180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19" name="Oval 1482"/>
            <p:cNvSpPr>
              <a:spLocks noChangeArrowheads="1"/>
            </p:cNvSpPr>
            <p:nvPr/>
          </p:nvSpPr>
          <p:spPr bwMode="auto">
            <a:xfrm>
              <a:off x="3360" y="194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20" name="Oval 1483"/>
            <p:cNvSpPr>
              <a:spLocks noChangeArrowheads="1"/>
            </p:cNvSpPr>
            <p:nvPr/>
          </p:nvSpPr>
          <p:spPr bwMode="auto">
            <a:xfrm>
              <a:off x="3360" y="209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21" name="Oval 1484"/>
            <p:cNvSpPr>
              <a:spLocks noChangeArrowheads="1"/>
            </p:cNvSpPr>
            <p:nvPr/>
          </p:nvSpPr>
          <p:spPr bwMode="auto">
            <a:xfrm>
              <a:off x="3360" y="223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22" name="Oval 1485"/>
            <p:cNvSpPr>
              <a:spLocks noChangeArrowheads="1"/>
            </p:cNvSpPr>
            <p:nvPr/>
          </p:nvSpPr>
          <p:spPr bwMode="auto">
            <a:xfrm>
              <a:off x="3360" y="238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23" name="Oval 1486"/>
            <p:cNvSpPr>
              <a:spLocks noChangeArrowheads="1"/>
            </p:cNvSpPr>
            <p:nvPr/>
          </p:nvSpPr>
          <p:spPr bwMode="auto">
            <a:xfrm>
              <a:off x="3360" y="252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24" name="Oval 1487"/>
            <p:cNvSpPr>
              <a:spLocks noChangeArrowheads="1"/>
            </p:cNvSpPr>
            <p:nvPr/>
          </p:nvSpPr>
          <p:spPr bwMode="auto">
            <a:xfrm>
              <a:off x="3360" y="266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25" name="Oval 1488"/>
            <p:cNvSpPr>
              <a:spLocks noChangeArrowheads="1"/>
            </p:cNvSpPr>
            <p:nvPr/>
          </p:nvSpPr>
          <p:spPr bwMode="auto">
            <a:xfrm>
              <a:off x="3360" y="281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26" name="Oval 1489"/>
            <p:cNvSpPr>
              <a:spLocks noChangeArrowheads="1"/>
            </p:cNvSpPr>
            <p:nvPr/>
          </p:nvSpPr>
          <p:spPr bwMode="auto">
            <a:xfrm>
              <a:off x="3360" y="295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27" name="Oval 1490"/>
            <p:cNvSpPr>
              <a:spLocks noChangeArrowheads="1"/>
            </p:cNvSpPr>
            <p:nvPr/>
          </p:nvSpPr>
          <p:spPr bwMode="auto">
            <a:xfrm>
              <a:off x="3360" y="310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28" name="Oval 1491"/>
            <p:cNvSpPr>
              <a:spLocks noChangeArrowheads="1"/>
            </p:cNvSpPr>
            <p:nvPr/>
          </p:nvSpPr>
          <p:spPr bwMode="auto">
            <a:xfrm>
              <a:off x="3360" y="324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29" name="Oval 1492"/>
            <p:cNvSpPr>
              <a:spLocks noChangeArrowheads="1"/>
            </p:cNvSpPr>
            <p:nvPr/>
          </p:nvSpPr>
          <p:spPr bwMode="auto">
            <a:xfrm>
              <a:off x="3360" y="338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30" name="Oval 1493"/>
            <p:cNvSpPr>
              <a:spLocks noChangeArrowheads="1"/>
            </p:cNvSpPr>
            <p:nvPr/>
          </p:nvSpPr>
          <p:spPr bwMode="auto">
            <a:xfrm>
              <a:off x="3504" y="122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31" name="Oval 1494"/>
            <p:cNvSpPr>
              <a:spLocks noChangeArrowheads="1"/>
            </p:cNvSpPr>
            <p:nvPr/>
          </p:nvSpPr>
          <p:spPr bwMode="auto">
            <a:xfrm>
              <a:off x="3504" y="137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32" name="Oval 1495"/>
            <p:cNvSpPr>
              <a:spLocks noChangeArrowheads="1"/>
            </p:cNvSpPr>
            <p:nvPr/>
          </p:nvSpPr>
          <p:spPr bwMode="auto">
            <a:xfrm>
              <a:off x="3504" y="151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33" name="Oval 1496"/>
            <p:cNvSpPr>
              <a:spLocks noChangeArrowheads="1"/>
            </p:cNvSpPr>
            <p:nvPr/>
          </p:nvSpPr>
          <p:spPr bwMode="auto">
            <a:xfrm>
              <a:off x="3504" y="166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34" name="Oval 1497"/>
            <p:cNvSpPr>
              <a:spLocks noChangeArrowheads="1"/>
            </p:cNvSpPr>
            <p:nvPr/>
          </p:nvSpPr>
          <p:spPr bwMode="auto">
            <a:xfrm>
              <a:off x="3504" y="180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35" name="Oval 1498"/>
            <p:cNvSpPr>
              <a:spLocks noChangeArrowheads="1"/>
            </p:cNvSpPr>
            <p:nvPr/>
          </p:nvSpPr>
          <p:spPr bwMode="auto">
            <a:xfrm>
              <a:off x="3504" y="194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36" name="Oval 1499"/>
            <p:cNvSpPr>
              <a:spLocks noChangeArrowheads="1"/>
            </p:cNvSpPr>
            <p:nvPr/>
          </p:nvSpPr>
          <p:spPr bwMode="auto">
            <a:xfrm>
              <a:off x="3504" y="209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37" name="Oval 1500"/>
            <p:cNvSpPr>
              <a:spLocks noChangeArrowheads="1"/>
            </p:cNvSpPr>
            <p:nvPr/>
          </p:nvSpPr>
          <p:spPr bwMode="auto">
            <a:xfrm>
              <a:off x="3504" y="223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38" name="Oval 1501"/>
            <p:cNvSpPr>
              <a:spLocks noChangeArrowheads="1"/>
            </p:cNvSpPr>
            <p:nvPr/>
          </p:nvSpPr>
          <p:spPr bwMode="auto">
            <a:xfrm>
              <a:off x="3504" y="238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39" name="Oval 1502"/>
            <p:cNvSpPr>
              <a:spLocks noChangeArrowheads="1"/>
            </p:cNvSpPr>
            <p:nvPr/>
          </p:nvSpPr>
          <p:spPr bwMode="auto">
            <a:xfrm>
              <a:off x="3504" y="252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40" name="Oval 1503"/>
            <p:cNvSpPr>
              <a:spLocks noChangeArrowheads="1"/>
            </p:cNvSpPr>
            <p:nvPr/>
          </p:nvSpPr>
          <p:spPr bwMode="auto">
            <a:xfrm>
              <a:off x="3504" y="266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41" name="Oval 1504"/>
            <p:cNvSpPr>
              <a:spLocks noChangeArrowheads="1"/>
            </p:cNvSpPr>
            <p:nvPr/>
          </p:nvSpPr>
          <p:spPr bwMode="auto">
            <a:xfrm>
              <a:off x="3504" y="281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42" name="Oval 1505"/>
            <p:cNvSpPr>
              <a:spLocks noChangeArrowheads="1"/>
            </p:cNvSpPr>
            <p:nvPr/>
          </p:nvSpPr>
          <p:spPr bwMode="auto">
            <a:xfrm>
              <a:off x="3504" y="295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43" name="Oval 1506"/>
            <p:cNvSpPr>
              <a:spLocks noChangeArrowheads="1"/>
            </p:cNvSpPr>
            <p:nvPr/>
          </p:nvSpPr>
          <p:spPr bwMode="auto">
            <a:xfrm>
              <a:off x="3504" y="310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44" name="Oval 1507"/>
            <p:cNvSpPr>
              <a:spLocks noChangeArrowheads="1"/>
            </p:cNvSpPr>
            <p:nvPr/>
          </p:nvSpPr>
          <p:spPr bwMode="auto">
            <a:xfrm>
              <a:off x="3504" y="324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45" name="Oval 1508"/>
            <p:cNvSpPr>
              <a:spLocks noChangeArrowheads="1"/>
            </p:cNvSpPr>
            <p:nvPr/>
          </p:nvSpPr>
          <p:spPr bwMode="auto">
            <a:xfrm>
              <a:off x="3504" y="338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46" name="Oval 1509"/>
            <p:cNvSpPr>
              <a:spLocks noChangeArrowheads="1"/>
            </p:cNvSpPr>
            <p:nvPr/>
          </p:nvSpPr>
          <p:spPr bwMode="auto">
            <a:xfrm>
              <a:off x="3648" y="122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47" name="Oval 1510"/>
            <p:cNvSpPr>
              <a:spLocks noChangeArrowheads="1"/>
            </p:cNvSpPr>
            <p:nvPr/>
          </p:nvSpPr>
          <p:spPr bwMode="auto">
            <a:xfrm>
              <a:off x="3648" y="137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48" name="Oval 1511"/>
            <p:cNvSpPr>
              <a:spLocks noChangeArrowheads="1"/>
            </p:cNvSpPr>
            <p:nvPr/>
          </p:nvSpPr>
          <p:spPr bwMode="auto">
            <a:xfrm>
              <a:off x="3648" y="151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49" name="Oval 1512"/>
            <p:cNvSpPr>
              <a:spLocks noChangeArrowheads="1"/>
            </p:cNvSpPr>
            <p:nvPr/>
          </p:nvSpPr>
          <p:spPr bwMode="auto">
            <a:xfrm>
              <a:off x="3648" y="166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50" name="Oval 1513"/>
            <p:cNvSpPr>
              <a:spLocks noChangeArrowheads="1"/>
            </p:cNvSpPr>
            <p:nvPr/>
          </p:nvSpPr>
          <p:spPr bwMode="auto">
            <a:xfrm>
              <a:off x="3648" y="180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51" name="Oval 1514"/>
            <p:cNvSpPr>
              <a:spLocks noChangeArrowheads="1"/>
            </p:cNvSpPr>
            <p:nvPr/>
          </p:nvSpPr>
          <p:spPr bwMode="auto">
            <a:xfrm>
              <a:off x="3648" y="194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52" name="Oval 1515"/>
            <p:cNvSpPr>
              <a:spLocks noChangeArrowheads="1"/>
            </p:cNvSpPr>
            <p:nvPr/>
          </p:nvSpPr>
          <p:spPr bwMode="auto">
            <a:xfrm>
              <a:off x="3648" y="209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53" name="Oval 1516"/>
            <p:cNvSpPr>
              <a:spLocks noChangeArrowheads="1"/>
            </p:cNvSpPr>
            <p:nvPr/>
          </p:nvSpPr>
          <p:spPr bwMode="auto">
            <a:xfrm>
              <a:off x="3648" y="223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54" name="Oval 1517"/>
            <p:cNvSpPr>
              <a:spLocks noChangeArrowheads="1"/>
            </p:cNvSpPr>
            <p:nvPr/>
          </p:nvSpPr>
          <p:spPr bwMode="auto">
            <a:xfrm>
              <a:off x="3648" y="238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55" name="Oval 1518"/>
            <p:cNvSpPr>
              <a:spLocks noChangeArrowheads="1"/>
            </p:cNvSpPr>
            <p:nvPr/>
          </p:nvSpPr>
          <p:spPr bwMode="auto">
            <a:xfrm>
              <a:off x="3648" y="252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56" name="Oval 1519"/>
            <p:cNvSpPr>
              <a:spLocks noChangeArrowheads="1"/>
            </p:cNvSpPr>
            <p:nvPr/>
          </p:nvSpPr>
          <p:spPr bwMode="auto">
            <a:xfrm>
              <a:off x="3648" y="266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57" name="Oval 1520"/>
            <p:cNvSpPr>
              <a:spLocks noChangeArrowheads="1"/>
            </p:cNvSpPr>
            <p:nvPr/>
          </p:nvSpPr>
          <p:spPr bwMode="auto">
            <a:xfrm>
              <a:off x="3648" y="281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58" name="Oval 1521"/>
            <p:cNvSpPr>
              <a:spLocks noChangeArrowheads="1"/>
            </p:cNvSpPr>
            <p:nvPr/>
          </p:nvSpPr>
          <p:spPr bwMode="auto">
            <a:xfrm>
              <a:off x="3648" y="295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59" name="Oval 1522"/>
            <p:cNvSpPr>
              <a:spLocks noChangeArrowheads="1"/>
            </p:cNvSpPr>
            <p:nvPr/>
          </p:nvSpPr>
          <p:spPr bwMode="auto">
            <a:xfrm>
              <a:off x="3648" y="310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60" name="Oval 1523"/>
            <p:cNvSpPr>
              <a:spLocks noChangeArrowheads="1"/>
            </p:cNvSpPr>
            <p:nvPr/>
          </p:nvSpPr>
          <p:spPr bwMode="auto">
            <a:xfrm>
              <a:off x="3648" y="324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61" name="Oval 1524"/>
            <p:cNvSpPr>
              <a:spLocks noChangeArrowheads="1"/>
            </p:cNvSpPr>
            <p:nvPr/>
          </p:nvSpPr>
          <p:spPr bwMode="auto">
            <a:xfrm>
              <a:off x="3648" y="338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62" name="Oval 1525"/>
            <p:cNvSpPr>
              <a:spLocks noChangeArrowheads="1"/>
            </p:cNvSpPr>
            <p:nvPr/>
          </p:nvSpPr>
          <p:spPr bwMode="auto">
            <a:xfrm>
              <a:off x="3792" y="137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63" name="Oval 1526"/>
            <p:cNvSpPr>
              <a:spLocks noChangeArrowheads="1"/>
            </p:cNvSpPr>
            <p:nvPr/>
          </p:nvSpPr>
          <p:spPr bwMode="auto">
            <a:xfrm>
              <a:off x="3792" y="151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64" name="Oval 1527"/>
            <p:cNvSpPr>
              <a:spLocks noChangeArrowheads="1"/>
            </p:cNvSpPr>
            <p:nvPr/>
          </p:nvSpPr>
          <p:spPr bwMode="auto">
            <a:xfrm>
              <a:off x="3792" y="166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65" name="Oval 1528"/>
            <p:cNvSpPr>
              <a:spLocks noChangeArrowheads="1"/>
            </p:cNvSpPr>
            <p:nvPr/>
          </p:nvSpPr>
          <p:spPr bwMode="auto">
            <a:xfrm>
              <a:off x="3792" y="180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66" name="Oval 1529"/>
            <p:cNvSpPr>
              <a:spLocks noChangeArrowheads="1"/>
            </p:cNvSpPr>
            <p:nvPr/>
          </p:nvSpPr>
          <p:spPr bwMode="auto">
            <a:xfrm>
              <a:off x="3792" y="209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67" name="Oval 1530"/>
            <p:cNvSpPr>
              <a:spLocks noChangeArrowheads="1"/>
            </p:cNvSpPr>
            <p:nvPr/>
          </p:nvSpPr>
          <p:spPr bwMode="auto">
            <a:xfrm>
              <a:off x="3792" y="223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68" name="Oval 1531"/>
            <p:cNvSpPr>
              <a:spLocks noChangeArrowheads="1"/>
            </p:cNvSpPr>
            <p:nvPr/>
          </p:nvSpPr>
          <p:spPr bwMode="auto">
            <a:xfrm>
              <a:off x="3792" y="238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69" name="Oval 1532"/>
            <p:cNvSpPr>
              <a:spLocks noChangeArrowheads="1"/>
            </p:cNvSpPr>
            <p:nvPr/>
          </p:nvSpPr>
          <p:spPr bwMode="auto">
            <a:xfrm>
              <a:off x="3792" y="252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70" name="Oval 1533"/>
            <p:cNvSpPr>
              <a:spLocks noChangeArrowheads="1"/>
            </p:cNvSpPr>
            <p:nvPr/>
          </p:nvSpPr>
          <p:spPr bwMode="auto">
            <a:xfrm>
              <a:off x="3792" y="281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71" name="Oval 1534"/>
            <p:cNvSpPr>
              <a:spLocks noChangeArrowheads="1"/>
            </p:cNvSpPr>
            <p:nvPr/>
          </p:nvSpPr>
          <p:spPr bwMode="auto">
            <a:xfrm>
              <a:off x="3792" y="295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72" name="Oval 1535"/>
            <p:cNvSpPr>
              <a:spLocks noChangeArrowheads="1"/>
            </p:cNvSpPr>
            <p:nvPr/>
          </p:nvSpPr>
          <p:spPr bwMode="auto">
            <a:xfrm>
              <a:off x="3792" y="310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73" name="Oval 1536"/>
            <p:cNvSpPr>
              <a:spLocks noChangeArrowheads="1"/>
            </p:cNvSpPr>
            <p:nvPr/>
          </p:nvSpPr>
          <p:spPr bwMode="auto">
            <a:xfrm>
              <a:off x="3792" y="324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74" name="Oval 1537"/>
            <p:cNvSpPr>
              <a:spLocks noChangeArrowheads="1"/>
            </p:cNvSpPr>
            <p:nvPr/>
          </p:nvSpPr>
          <p:spPr bwMode="auto">
            <a:xfrm>
              <a:off x="3936" y="122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75" name="Oval 1538"/>
            <p:cNvSpPr>
              <a:spLocks noChangeArrowheads="1"/>
            </p:cNvSpPr>
            <p:nvPr/>
          </p:nvSpPr>
          <p:spPr bwMode="auto">
            <a:xfrm>
              <a:off x="3936" y="137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76" name="Oval 1539"/>
            <p:cNvSpPr>
              <a:spLocks noChangeArrowheads="1"/>
            </p:cNvSpPr>
            <p:nvPr/>
          </p:nvSpPr>
          <p:spPr bwMode="auto">
            <a:xfrm>
              <a:off x="3936" y="151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77" name="Oval 1540"/>
            <p:cNvSpPr>
              <a:spLocks noChangeArrowheads="1"/>
            </p:cNvSpPr>
            <p:nvPr/>
          </p:nvSpPr>
          <p:spPr bwMode="auto">
            <a:xfrm>
              <a:off x="3936" y="166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78" name="Oval 1541"/>
            <p:cNvSpPr>
              <a:spLocks noChangeArrowheads="1"/>
            </p:cNvSpPr>
            <p:nvPr/>
          </p:nvSpPr>
          <p:spPr bwMode="auto">
            <a:xfrm>
              <a:off x="3936" y="180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79" name="Oval 1542"/>
            <p:cNvSpPr>
              <a:spLocks noChangeArrowheads="1"/>
            </p:cNvSpPr>
            <p:nvPr/>
          </p:nvSpPr>
          <p:spPr bwMode="auto">
            <a:xfrm>
              <a:off x="3936" y="194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80" name="Oval 1543"/>
            <p:cNvSpPr>
              <a:spLocks noChangeArrowheads="1"/>
            </p:cNvSpPr>
            <p:nvPr/>
          </p:nvSpPr>
          <p:spPr bwMode="auto">
            <a:xfrm>
              <a:off x="3936" y="209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81" name="Oval 1544"/>
            <p:cNvSpPr>
              <a:spLocks noChangeArrowheads="1"/>
            </p:cNvSpPr>
            <p:nvPr/>
          </p:nvSpPr>
          <p:spPr bwMode="auto">
            <a:xfrm>
              <a:off x="3936" y="223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82" name="Oval 1545"/>
            <p:cNvSpPr>
              <a:spLocks noChangeArrowheads="1"/>
            </p:cNvSpPr>
            <p:nvPr/>
          </p:nvSpPr>
          <p:spPr bwMode="auto">
            <a:xfrm>
              <a:off x="3936" y="238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83" name="Oval 1546"/>
            <p:cNvSpPr>
              <a:spLocks noChangeArrowheads="1"/>
            </p:cNvSpPr>
            <p:nvPr/>
          </p:nvSpPr>
          <p:spPr bwMode="auto">
            <a:xfrm>
              <a:off x="3936" y="252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84" name="Oval 1547"/>
            <p:cNvSpPr>
              <a:spLocks noChangeArrowheads="1"/>
            </p:cNvSpPr>
            <p:nvPr/>
          </p:nvSpPr>
          <p:spPr bwMode="auto">
            <a:xfrm>
              <a:off x="3936" y="266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85" name="Oval 1548"/>
            <p:cNvSpPr>
              <a:spLocks noChangeArrowheads="1"/>
            </p:cNvSpPr>
            <p:nvPr/>
          </p:nvSpPr>
          <p:spPr bwMode="auto">
            <a:xfrm>
              <a:off x="3936" y="281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86" name="Oval 1549"/>
            <p:cNvSpPr>
              <a:spLocks noChangeArrowheads="1"/>
            </p:cNvSpPr>
            <p:nvPr/>
          </p:nvSpPr>
          <p:spPr bwMode="auto">
            <a:xfrm>
              <a:off x="3936" y="295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87" name="Oval 1550"/>
            <p:cNvSpPr>
              <a:spLocks noChangeArrowheads="1"/>
            </p:cNvSpPr>
            <p:nvPr/>
          </p:nvSpPr>
          <p:spPr bwMode="auto">
            <a:xfrm>
              <a:off x="3936" y="310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88" name="Oval 1551"/>
            <p:cNvSpPr>
              <a:spLocks noChangeArrowheads="1"/>
            </p:cNvSpPr>
            <p:nvPr/>
          </p:nvSpPr>
          <p:spPr bwMode="auto">
            <a:xfrm>
              <a:off x="3936" y="324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89" name="Oval 1552"/>
            <p:cNvSpPr>
              <a:spLocks noChangeArrowheads="1"/>
            </p:cNvSpPr>
            <p:nvPr/>
          </p:nvSpPr>
          <p:spPr bwMode="auto">
            <a:xfrm>
              <a:off x="3936" y="338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grpSp>
      <p:sp>
        <p:nvSpPr>
          <p:cNvPr id="247313" name="Line 1553"/>
          <p:cNvSpPr>
            <a:spLocks noChangeShapeType="1"/>
          </p:cNvSpPr>
          <p:nvPr/>
        </p:nvSpPr>
        <p:spPr bwMode="auto">
          <a:xfrm>
            <a:off x="7258050" y="1819275"/>
            <a:ext cx="0" cy="99060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7314" name="Text Box 1554"/>
          <p:cNvSpPr txBox="1">
            <a:spLocks noChangeArrowheads="1"/>
          </p:cNvSpPr>
          <p:nvPr/>
        </p:nvSpPr>
        <p:spPr bwMode="auto">
          <a:xfrm>
            <a:off x="7315200" y="2124075"/>
            <a:ext cx="914400" cy="366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r>
              <a:rPr lang="en-US" altLang="zh-CN" sz="1800">
                <a:solidFill>
                  <a:srgbClr val="000000"/>
                </a:solidFill>
                <a:latin typeface="Verdana" panose="020B0604030504040204" pitchFamily="34" charset="0"/>
                <a:ea typeface="宋体" panose="02010600030101010101" pitchFamily="2" charset="-122"/>
              </a:rPr>
              <a:t>15 km</a:t>
            </a:r>
          </a:p>
        </p:txBody>
      </p:sp>
      <p:sp>
        <p:nvSpPr>
          <p:cNvPr id="247315" name="Text Box 1555"/>
          <p:cNvSpPr txBox="1">
            <a:spLocks noChangeArrowheads="1"/>
          </p:cNvSpPr>
          <p:nvPr/>
        </p:nvSpPr>
        <p:spPr bwMode="auto">
          <a:xfrm>
            <a:off x="6553200" y="3038475"/>
            <a:ext cx="636588" cy="30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r>
              <a:rPr lang="en-US" altLang="zh-CN">
                <a:solidFill>
                  <a:srgbClr val="000000"/>
                </a:solidFill>
                <a:latin typeface="Verdana" panose="020B0604030504040204" pitchFamily="34" charset="0"/>
                <a:ea typeface="宋体" panose="02010600030101010101" pitchFamily="2" charset="-122"/>
              </a:rPr>
              <a:t>5 km</a:t>
            </a:r>
          </a:p>
        </p:txBody>
      </p:sp>
      <p:sp>
        <p:nvSpPr>
          <p:cNvPr id="247316" name="Line 1556"/>
          <p:cNvSpPr>
            <a:spLocks noChangeShapeType="1"/>
          </p:cNvSpPr>
          <p:nvPr/>
        </p:nvSpPr>
        <p:spPr bwMode="auto">
          <a:xfrm>
            <a:off x="6477000" y="3063875"/>
            <a:ext cx="0" cy="22860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4" name="Group 1644"/>
          <p:cNvGrpSpPr>
            <a:grpSpLocks/>
          </p:cNvGrpSpPr>
          <p:nvPr/>
        </p:nvGrpSpPr>
        <p:grpSpPr bwMode="auto">
          <a:xfrm>
            <a:off x="3733800" y="2794000"/>
            <a:ext cx="1311275" cy="1327150"/>
            <a:chOff x="2352" y="1958"/>
            <a:chExt cx="826" cy="836"/>
          </a:xfrm>
        </p:grpSpPr>
        <p:sp>
          <p:nvSpPr>
            <p:cNvPr id="14351" name="Rectangle 1557"/>
            <p:cNvSpPr>
              <a:spLocks noChangeArrowheads="1"/>
            </p:cNvSpPr>
            <p:nvPr/>
          </p:nvSpPr>
          <p:spPr bwMode="auto">
            <a:xfrm>
              <a:off x="2352" y="1968"/>
              <a:ext cx="816" cy="816"/>
            </a:xfrm>
            <a:prstGeom prst="rect">
              <a:avLst/>
            </a:prstGeom>
            <a:solidFill>
              <a:schemeClr val="accent1"/>
            </a:solidFill>
            <a:ln w="9525">
              <a:solidFill>
                <a:schemeClr val="tx1"/>
              </a:solidFill>
              <a:miter lim="800000"/>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52" name="Oval 1563"/>
            <p:cNvSpPr>
              <a:spLocks noChangeArrowheads="1"/>
            </p:cNvSpPr>
            <p:nvPr/>
          </p:nvSpPr>
          <p:spPr bwMode="auto">
            <a:xfrm>
              <a:off x="3120" y="1958"/>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53" name="Oval 1564"/>
            <p:cNvSpPr>
              <a:spLocks noChangeArrowheads="1"/>
            </p:cNvSpPr>
            <p:nvPr/>
          </p:nvSpPr>
          <p:spPr bwMode="auto">
            <a:xfrm>
              <a:off x="3120" y="2054"/>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54" name="Oval 1565"/>
            <p:cNvSpPr>
              <a:spLocks noChangeArrowheads="1"/>
            </p:cNvSpPr>
            <p:nvPr/>
          </p:nvSpPr>
          <p:spPr bwMode="auto">
            <a:xfrm>
              <a:off x="3120" y="2150"/>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55" name="Oval 1566"/>
            <p:cNvSpPr>
              <a:spLocks noChangeArrowheads="1"/>
            </p:cNvSpPr>
            <p:nvPr/>
          </p:nvSpPr>
          <p:spPr bwMode="auto">
            <a:xfrm>
              <a:off x="3120" y="2246"/>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56" name="Oval 1567"/>
            <p:cNvSpPr>
              <a:spLocks noChangeArrowheads="1"/>
            </p:cNvSpPr>
            <p:nvPr/>
          </p:nvSpPr>
          <p:spPr bwMode="auto">
            <a:xfrm>
              <a:off x="3120" y="2342"/>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57" name="Oval 1568"/>
            <p:cNvSpPr>
              <a:spLocks noChangeArrowheads="1"/>
            </p:cNvSpPr>
            <p:nvPr/>
          </p:nvSpPr>
          <p:spPr bwMode="auto">
            <a:xfrm>
              <a:off x="3120" y="2438"/>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58" name="Oval 1569"/>
            <p:cNvSpPr>
              <a:spLocks noChangeArrowheads="1"/>
            </p:cNvSpPr>
            <p:nvPr/>
          </p:nvSpPr>
          <p:spPr bwMode="auto">
            <a:xfrm>
              <a:off x="3120" y="2534"/>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59" name="Oval 1570"/>
            <p:cNvSpPr>
              <a:spLocks noChangeArrowheads="1"/>
            </p:cNvSpPr>
            <p:nvPr/>
          </p:nvSpPr>
          <p:spPr bwMode="auto">
            <a:xfrm>
              <a:off x="3120" y="2630"/>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60" name="Oval 1571"/>
            <p:cNvSpPr>
              <a:spLocks noChangeArrowheads="1"/>
            </p:cNvSpPr>
            <p:nvPr/>
          </p:nvSpPr>
          <p:spPr bwMode="auto">
            <a:xfrm>
              <a:off x="3120" y="2726"/>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61" name="Oval 1572"/>
            <p:cNvSpPr>
              <a:spLocks noChangeArrowheads="1"/>
            </p:cNvSpPr>
            <p:nvPr/>
          </p:nvSpPr>
          <p:spPr bwMode="auto">
            <a:xfrm>
              <a:off x="3024" y="1958"/>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62" name="Oval 1573"/>
            <p:cNvSpPr>
              <a:spLocks noChangeArrowheads="1"/>
            </p:cNvSpPr>
            <p:nvPr/>
          </p:nvSpPr>
          <p:spPr bwMode="auto">
            <a:xfrm>
              <a:off x="3024" y="2054"/>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63" name="Oval 1574"/>
            <p:cNvSpPr>
              <a:spLocks noChangeArrowheads="1"/>
            </p:cNvSpPr>
            <p:nvPr/>
          </p:nvSpPr>
          <p:spPr bwMode="auto">
            <a:xfrm>
              <a:off x="3024" y="2150"/>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64" name="Oval 1575"/>
            <p:cNvSpPr>
              <a:spLocks noChangeArrowheads="1"/>
            </p:cNvSpPr>
            <p:nvPr/>
          </p:nvSpPr>
          <p:spPr bwMode="auto">
            <a:xfrm>
              <a:off x="3024" y="2246"/>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65" name="Oval 1576"/>
            <p:cNvSpPr>
              <a:spLocks noChangeArrowheads="1"/>
            </p:cNvSpPr>
            <p:nvPr/>
          </p:nvSpPr>
          <p:spPr bwMode="auto">
            <a:xfrm>
              <a:off x="3024" y="2342"/>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66" name="Oval 1577"/>
            <p:cNvSpPr>
              <a:spLocks noChangeArrowheads="1"/>
            </p:cNvSpPr>
            <p:nvPr/>
          </p:nvSpPr>
          <p:spPr bwMode="auto">
            <a:xfrm>
              <a:off x="3024" y="2438"/>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67" name="Oval 1578"/>
            <p:cNvSpPr>
              <a:spLocks noChangeArrowheads="1"/>
            </p:cNvSpPr>
            <p:nvPr/>
          </p:nvSpPr>
          <p:spPr bwMode="auto">
            <a:xfrm>
              <a:off x="3024" y="2534"/>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68" name="Oval 1579"/>
            <p:cNvSpPr>
              <a:spLocks noChangeArrowheads="1"/>
            </p:cNvSpPr>
            <p:nvPr/>
          </p:nvSpPr>
          <p:spPr bwMode="auto">
            <a:xfrm>
              <a:off x="3024" y="2630"/>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69" name="Oval 1580"/>
            <p:cNvSpPr>
              <a:spLocks noChangeArrowheads="1"/>
            </p:cNvSpPr>
            <p:nvPr/>
          </p:nvSpPr>
          <p:spPr bwMode="auto">
            <a:xfrm>
              <a:off x="3024" y="2726"/>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70" name="Oval 1581"/>
            <p:cNvSpPr>
              <a:spLocks noChangeArrowheads="1"/>
            </p:cNvSpPr>
            <p:nvPr/>
          </p:nvSpPr>
          <p:spPr bwMode="auto">
            <a:xfrm>
              <a:off x="2928" y="1958"/>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71" name="Oval 1582"/>
            <p:cNvSpPr>
              <a:spLocks noChangeArrowheads="1"/>
            </p:cNvSpPr>
            <p:nvPr/>
          </p:nvSpPr>
          <p:spPr bwMode="auto">
            <a:xfrm>
              <a:off x="2928" y="2054"/>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72" name="Oval 1583"/>
            <p:cNvSpPr>
              <a:spLocks noChangeArrowheads="1"/>
            </p:cNvSpPr>
            <p:nvPr/>
          </p:nvSpPr>
          <p:spPr bwMode="auto">
            <a:xfrm>
              <a:off x="2928" y="2150"/>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73" name="Oval 1584"/>
            <p:cNvSpPr>
              <a:spLocks noChangeArrowheads="1"/>
            </p:cNvSpPr>
            <p:nvPr/>
          </p:nvSpPr>
          <p:spPr bwMode="auto">
            <a:xfrm>
              <a:off x="2928" y="2246"/>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74" name="Oval 1585"/>
            <p:cNvSpPr>
              <a:spLocks noChangeArrowheads="1"/>
            </p:cNvSpPr>
            <p:nvPr/>
          </p:nvSpPr>
          <p:spPr bwMode="auto">
            <a:xfrm>
              <a:off x="2928" y="2342"/>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75" name="Oval 1586"/>
            <p:cNvSpPr>
              <a:spLocks noChangeArrowheads="1"/>
            </p:cNvSpPr>
            <p:nvPr/>
          </p:nvSpPr>
          <p:spPr bwMode="auto">
            <a:xfrm>
              <a:off x="2928" y="2438"/>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76" name="Oval 1587"/>
            <p:cNvSpPr>
              <a:spLocks noChangeArrowheads="1"/>
            </p:cNvSpPr>
            <p:nvPr/>
          </p:nvSpPr>
          <p:spPr bwMode="auto">
            <a:xfrm>
              <a:off x="2928" y="2534"/>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77" name="Oval 1588"/>
            <p:cNvSpPr>
              <a:spLocks noChangeArrowheads="1"/>
            </p:cNvSpPr>
            <p:nvPr/>
          </p:nvSpPr>
          <p:spPr bwMode="auto">
            <a:xfrm>
              <a:off x="2928" y="2630"/>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78" name="Oval 1589"/>
            <p:cNvSpPr>
              <a:spLocks noChangeArrowheads="1"/>
            </p:cNvSpPr>
            <p:nvPr/>
          </p:nvSpPr>
          <p:spPr bwMode="auto">
            <a:xfrm>
              <a:off x="2928" y="2726"/>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79" name="Oval 1590"/>
            <p:cNvSpPr>
              <a:spLocks noChangeArrowheads="1"/>
            </p:cNvSpPr>
            <p:nvPr/>
          </p:nvSpPr>
          <p:spPr bwMode="auto">
            <a:xfrm>
              <a:off x="2832" y="1968"/>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80" name="Oval 1591"/>
            <p:cNvSpPr>
              <a:spLocks noChangeArrowheads="1"/>
            </p:cNvSpPr>
            <p:nvPr/>
          </p:nvSpPr>
          <p:spPr bwMode="auto">
            <a:xfrm>
              <a:off x="2832" y="2064"/>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81" name="Oval 1592"/>
            <p:cNvSpPr>
              <a:spLocks noChangeArrowheads="1"/>
            </p:cNvSpPr>
            <p:nvPr/>
          </p:nvSpPr>
          <p:spPr bwMode="auto">
            <a:xfrm>
              <a:off x="2832" y="2160"/>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82" name="Oval 1593"/>
            <p:cNvSpPr>
              <a:spLocks noChangeArrowheads="1"/>
            </p:cNvSpPr>
            <p:nvPr/>
          </p:nvSpPr>
          <p:spPr bwMode="auto">
            <a:xfrm>
              <a:off x="2832" y="2256"/>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83" name="Oval 1594"/>
            <p:cNvSpPr>
              <a:spLocks noChangeArrowheads="1"/>
            </p:cNvSpPr>
            <p:nvPr/>
          </p:nvSpPr>
          <p:spPr bwMode="auto">
            <a:xfrm>
              <a:off x="2832" y="2352"/>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84" name="Oval 1595"/>
            <p:cNvSpPr>
              <a:spLocks noChangeArrowheads="1"/>
            </p:cNvSpPr>
            <p:nvPr/>
          </p:nvSpPr>
          <p:spPr bwMode="auto">
            <a:xfrm>
              <a:off x="2832" y="2448"/>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85" name="Oval 1596"/>
            <p:cNvSpPr>
              <a:spLocks noChangeArrowheads="1"/>
            </p:cNvSpPr>
            <p:nvPr/>
          </p:nvSpPr>
          <p:spPr bwMode="auto">
            <a:xfrm>
              <a:off x="2832" y="2544"/>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86" name="Oval 1597"/>
            <p:cNvSpPr>
              <a:spLocks noChangeArrowheads="1"/>
            </p:cNvSpPr>
            <p:nvPr/>
          </p:nvSpPr>
          <p:spPr bwMode="auto">
            <a:xfrm>
              <a:off x="2832" y="2640"/>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87" name="Oval 1598"/>
            <p:cNvSpPr>
              <a:spLocks noChangeArrowheads="1"/>
            </p:cNvSpPr>
            <p:nvPr/>
          </p:nvSpPr>
          <p:spPr bwMode="auto">
            <a:xfrm>
              <a:off x="2832" y="2736"/>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88" name="Oval 1599"/>
            <p:cNvSpPr>
              <a:spLocks noChangeArrowheads="1"/>
            </p:cNvSpPr>
            <p:nvPr/>
          </p:nvSpPr>
          <p:spPr bwMode="auto">
            <a:xfrm>
              <a:off x="2736" y="1968"/>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89" name="Oval 1600"/>
            <p:cNvSpPr>
              <a:spLocks noChangeArrowheads="1"/>
            </p:cNvSpPr>
            <p:nvPr/>
          </p:nvSpPr>
          <p:spPr bwMode="auto">
            <a:xfrm>
              <a:off x="2736" y="2064"/>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90" name="Oval 1601"/>
            <p:cNvSpPr>
              <a:spLocks noChangeArrowheads="1"/>
            </p:cNvSpPr>
            <p:nvPr/>
          </p:nvSpPr>
          <p:spPr bwMode="auto">
            <a:xfrm>
              <a:off x="2736" y="2160"/>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91" name="Oval 1602"/>
            <p:cNvSpPr>
              <a:spLocks noChangeArrowheads="1"/>
            </p:cNvSpPr>
            <p:nvPr/>
          </p:nvSpPr>
          <p:spPr bwMode="auto">
            <a:xfrm>
              <a:off x="2736" y="2256"/>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92" name="Oval 1603"/>
            <p:cNvSpPr>
              <a:spLocks noChangeArrowheads="1"/>
            </p:cNvSpPr>
            <p:nvPr/>
          </p:nvSpPr>
          <p:spPr bwMode="auto">
            <a:xfrm>
              <a:off x="2736" y="2352"/>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93" name="Oval 1604"/>
            <p:cNvSpPr>
              <a:spLocks noChangeArrowheads="1"/>
            </p:cNvSpPr>
            <p:nvPr/>
          </p:nvSpPr>
          <p:spPr bwMode="auto">
            <a:xfrm>
              <a:off x="2736" y="2448"/>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94" name="Oval 1605"/>
            <p:cNvSpPr>
              <a:spLocks noChangeArrowheads="1"/>
            </p:cNvSpPr>
            <p:nvPr/>
          </p:nvSpPr>
          <p:spPr bwMode="auto">
            <a:xfrm>
              <a:off x="2736" y="2544"/>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95" name="Oval 1606"/>
            <p:cNvSpPr>
              <a:spLocks noChangeArrowheads="1"/>
            </p:cNvSpPr>
            <p:nvPr/>
          </p:nvSpPr>
          <p:spPr bwMode="auto">
            <a:xfrm>
              <a:off x="2736" y="2640"/>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96" name="Oval 1607"/>
            <p:cNvSpPr>
              <a:spLocks noChangeArrowheads="1"/>
            </p:cNvSpPr>
            <p:nvPr/>
          </p:nvSpPr>
          <p:spPr bwMode="auto">
            <a:xfrm>
              <a:off x="2736" y="2736"/>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97" name="Oval 1608"/>
            <p:cNvSpPr>
              <a:spLocks noChangeArrowheads="1"/>
            </p:cNvSpPr>
            <p:nvPr/>
          </p:nvSpPr>
          <p:spPr bwMode="auto">
            <a:xfrm>
              <a:off x="2640" y="1968"/>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98" name="Oval 1609"/>
            <p:cNvSpPr>
              <a:spLocks noChangeArrowheads="1"/>
            </p:cNvSpPr>
            <p:nvPr/>
          </p:nvSpPr>
          <p:spPr bwMode="auto">
            <a:xfrm>
              <a:off x="2640" y="2064"/>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99" name="Oval 1610"/>
            <p:cNvSpPr>
              <a:spLocks noChangeArrowheads="1"/>
            </p:cNvSpPr>
            <p:nvPr/>
          </p:nvSpPr>
          <p:spPr bwMode="auto">
            <a:xfrm>
              <a:off x="2640" y="2160"/>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00" name="Oval 1611"/>
            <p:cNvSpPr>
              <a:spLocks noChangeArrowheads="1"/>
            </p:cNvSpPr>
            <p:nvPr/>
          </p:nvSpPr>
          <p:spPr bwMode="auto">
            <a:xfrm>
              <a:off x="2640" y="2256"/>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01" name="Oval 1612"/>
            <p:cNvSpPr>
              <a:spLocks noChangeArrowheads="1"/>
            </p:cNvSpPr>
            <p:nvPr/>
          </p:nvSpPr>
          <p:spPr bwMode="auto">
            <a:xfrm>
              <a:off x="2640" y="2352"/>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02" name="Oval 1613"/>
            <p:cNvSpPr>
              <a:spLocks noChangeArrowheads="1"/>
            </p:cNvSpPr>
            <p:nvPr/>
          </p:nvSpPr>
          <p:spPr bwMode="auto">
            <a:xfrm>
              <a:off x="2640" y="2448"/>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03" name="Oval 1614"/>
            <p:cNvSpPr>
              <a:spLocks noChangeArrowheads="1"/>
            </p:cNvSpPr>
            <p:nvPr/>
          </p:nvSpPr>
          <p:spPr bwMode="auto">
            <a:xfrm>
              <a:off x="2640" y="2544"/>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04" name="Oval 1615"/>
            <p:cNvSpPr>
              <a:spLocks noChangeArrowheads="1"/>
            </p:cNvSpPr>
            <p:nvPr/>
          </p:nvSpPr>
          <p:spPr bwMode="auto">
            <a:xfrm>
              <a:off x="2640" y="2640"/>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05" name="Oval 1616"/>
            <p:cNvSpPr>
              <a:spLocks noChangeArrowheads="1"/>
            </p:cNvSpPr>
            <p:nvPr/>
          </p:nvSpPr>
          <p:spPr bwMode="auto">
            <a:xfrm>
              <a:off x="2640" y="2736"/>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06" name="Oval 1617"/>
            <p:cNvSpPr>
              <a:spLocks noChangeArrowheads="1"/>
            </p:cNvSpPr>
            <p:nvPr/>
          </p:nvSpPr>
          <p:spPr bwMode="auto">
            <a:xfrm>
              <a:off x="2544" y="1968"/>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07" name="Oval 1618"/>
            <p:cNvSpPr>
              <a:spLocks noChangeArrowheads="1"/>
            </p:cNvSpPr>
            <p:nvPr/>
          </p:nvSpPr>
          <p:spPr bwMode="auto">
            <a:xfrm>
              <a:off x="2544" y="2064"/>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08" name="Oval 1619"/>
            <p:cNvSpPr>
              <a:spLocks noChangeArrowheads="1"/>
            </p:cNvSpPr>
            <p:nvPr/>
          </p:nvSpPr>
          <p:spPr bwMode="auto">
            <a:xfrm>
              <a:off x="2544" y="2160"/>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09" name="Oval 1620"/>
            <p:cNvSpPr>
              <a:spLocks noChangeArrowheads="1"/>
            </p:cNvSpPr>
            <p:nvPr/>
          </p:nvSpPr>
          <p:spPr bwMode="auto">
            <a:xfrm>
              <a:off x="2544" y="2256"/>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10" name="Oval 1621"/>
            <p:cNvSpPr>
              <a:spLocks noChangeArrowheads="1"/>
            </p:cNvSpPr>
            <p:nvPr/>
          </p:nvSpPr>
          <p:spPr bwMode="auto">
            <a:xfrm>
              <a:off x="2544" y="2352"/>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11" name="Oval 1622"/>
            <p:cNvSpPr>
              <a:spLocks noChangeArrowheads="1"/>
            </p:cNvSpPr>
            <p:nvPr/>
          </p:nvSpPr>
          <p:spPr bwMode="auto">
            <a:xfrm>
              <a:off x="2544" y="2448"/>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12" name="Oval 1623"/>
            <p:cNvSpPr>
              <a:spLocks noChangeArrowheads="1"/>
            </p:cNvSpPr>
            <p:nvPr/>
          </p:nvSpPr>
          <p:spPr bwMode="auto">
            <a:xfrm>
              <a:off x="2544" y="2544"/>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13" name="Oval 1624"/>
            <p:cNvSpPr>
              <a:spLocks noChangeArrowheads="1"/>
            </p:cNvSpPr>
            <p:nvPr/>
          </p:nvSpPr>
          <p:spPr bwMode="auto">
            <a:xfrm>
              <a:off x="2544" y="2640"/>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14" name="Oval 1625"/>
            <p:cNvSpPr>
              <a:spLocks noChangeArrowheads="1"/>
            </p:cNvSpPr>
            <p:nvPr/>
          </p:nvSpPr>
          <p:spPr bwMode="auto">
            <a:xfrm>
              <a:off x="2544" y="2736"/>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15" name="Oval 1626"/>
            <p:cNvSpPr>
              <a:spLocks noChangeArrowheads="1"/>
            </p:cNvSpPr>
            <p:nvPr/>
          </p:nvSpPr>
          <p:spPr bwMode="auto">
            <a:xfrm>
              <a:off x="2448" y="1968"/>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16" name="Oval 1627"/>
            <p:cNvSpPr>
              <a:spLocks noChangeArrowheads="1"/>
            </p:cNvSpPr>
            <p:nvPr/>
          </p:nvSpPr>
          <p:spPr bwMode="auto">
            <a:xfrm>
              <a:off x="2448" y="2064"/>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17" name="Oval 1628"/>
            <p:cNvSpPr>
              <a:spLocks noChangeArrowheads="1"/>
            </p:cNvSpPr>
            <p:nvPr/>
          </p:nvSpPr>
          <p:spPr bwMode="auto">
            <a:xfrm>
              <a:off x="2448" y="2160"/>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18" name="Oval 1629"/>
            <p:cNvSpPr>
              <a:spLocks noChangeArrowheads="1"/>
            </p:cNvSpPr>
            <p:nvPr/>
          </p:nvSpPr>
          <p:spPr bwMode="auto">
            <a:xfrm>
              <a:off x="2448" y="2256"/>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19" name="Oval 1630"/>
            <p:cNvSpPr>
              <a:spLocks noChangeArrowheads="1"/>
            </p:cNvSpPr>
            <p:nvPr/>
          </p:nvSpPr>
          <p:spPr bwMode="auto">
            <a:xfrm>
              <a:off x="2448" y="2352"/>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20" name="Oval 1631"/>
            <p:cNvSpPr>
              <a:spLocks noChangeArrowheads="1"/>
            </p:cNvSpPr>
            <p:nvPr/>
          </p:nvSpPr>
          <p:spPr bwMode="auto">
            <a:xfrm>
              <a:off x="2448" y="2448"/>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21" name="Oval 1632"/>
            <p:cNvSpPr>
              <a:spLocks noChangeArrowheads="1"/>
            </p:cNvSpPr>
            <p:nvPr/>
          </p:nvSpPr>
          <p:spPr bwMode="auto">
            <a:xfrm>
              <a:off x="2448" y="2544"/>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22" name="Oval 1633"/>
            <p:cNvSpPr>
              <a:spLocks noChangeArrowheads="1"/>
            </p:cNvSpPr>
            <p:nvPr/>
          </p:nvSpPr>
          <p:spPr bwMode="auto">
            <a:xfrm>
              <a:off x="2448" y="2640"/>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23" name="Oval 1634"/>
            <p:cNvSpPr>
              <a:spLocks noChangeArrowheads="1"/>
            </p:cNvSpPr>
            <p:nvPr/>
          </p:nvSpPr>
          <p:spPr bwMode="auto">
            <a:xfrm>
              <a:off x="2448" y="2736"/>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24" name="Oval 1635"/>
            <p:cNvSpPr>
              <a:spLocks noChangeArrowheads="1"/>
            </p:cNvSpPr>
            <p:nvPr/>
          </p:nvSpPr>
          <p:spPr bwMode="auto">
            <a:xfrm>
              <a:off x="2352" y="1968"/>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25" name="Oval 1636"/>
            <p:cNvSpPr>
              <a:spLocks noChangeArrowheads="1"/>
            </p:cNvSpPr>
            <p:nvPr/>
          </p:nvSpPr>
          <p:spPr bwMode="auto">
            <a:xfrm>
              <a:off x="2352" y="2064"/>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26" name="Oval 1637"/>
            <p:cNvSpPr>
              <a:spLocks noChangeArrowheads="1"/>
            </p:cNvSpPr>
            <p:nvPr/>
          </p:nvSpPr>
          <p:spPr bwMode="auto">
            <a:xfrm>
              <a:off x="2352" y="2160"/>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27" name="Oval 1638"/>
            <p:cNvSpPr>
              <a:spLocks noChangeArrowheads="1"/>
            </p:cNvSpPr>
            <p:nvPr/>
          </p:nvSpPr>
          <p:spPr bwMode="auto">
            <a:xfrm>
              <a:off x="2352" y="2256"/>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28" name="Oval 1639"/>
            <p:cNvSpPr>
              <a:spLocks noChangeArrowheads="1"/>
            </p:cNvSpPr>
            <p:nvPr/>
          </p:nvSpPr>
          <p:spPr bwMode="auto">
            <a:xfrm>
              <a:off x="2352" y="2352"/>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29" name="Oval 1640"/>
            <p:cNvSpPr>
              <a:spLocks noChangeArrowheads="1"/>
            </p:cNvSpPr>
            <p:nvPr/>
          </p:nvSpPr>
          <p:spPr bwMode="auto">
            <a:xfrm>
              <a:off x="2352" y="2448"/>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30" name="Oval 1641"/>
            <p:cNvSpPr>
              <a:spLocks noChangeArrowheads="1"/>
            </p:cNvSpPr>
            <p:nvPr/>
          </p:nvSpPr>
          <p:spPr bwMode="auto">
            <a:xfrm>
              <a:off x="2352" y="2544"/>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31" name="Oval 1642"/>
            <p:cNvSpPr>
              <a:spLocks noChangeArrowheads="1"/>
            </p:cNvSpPr>
            <p:nvPr/>
          </p:nvSpPr>
          <p:spPr bwMode="auto">
            <a:xfrm>
              <a:off x="2352" y="2640"/>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32" name="Oval 1643"/>
            <p:cNvSpPr>
              <a:spLocks noChangeArrowheads="1"/>
            </p:cNvSpPr>
            <p:nvPr/>
          </p:nvSpPr>
          <p:spPr bwMode="auto">
            <a:xfrm>
              <a:off x="2352" y="2736"/>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grpSp>
      <p:sp>
        <p:nvSpPr>
          <p:cNvPr id="247405" name="Text Box 1645"/>
          <p:cNvSpPr txBox="1">
            <a:spLocks noChangeArrowheads="1"/>
          </p:cNvSpPr>
          <p:nvPr/>
        </p:nvSpPr>
        <p:spPr bwMode="auto">
          <a:xfrm>
            <a:off x="5154613" y="3403600"/>
            <a:ext cx="508000" cy="2444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r>
              <a:rPr lang="en-US" altLang="zh-CN" sz="1000">
                <a:solidFill>
                  <a:srgbClr val="000000"/>
                </a:solidFill>
                <a:latin typeface="Verdana" panose="020B0604030504040204" pitchFamily="34" charset="0"/>
                <a:ea typeface="宋体" panose="02010600030101010101" pitchFamily="2" charset="-122"/>
              </a:rPr>
              <a:t>1 km</a:t>
            </a:r>
          </a:p>
        </p:txBody>
      </p:sp>
      <p:sp>
        <p:nvSpPr>
          <p:cNvPr id="247406" name="Line 1646"/>
          <p:cNvSpPr>
            <a:spLocks noChangeShapeType="1"/>
          </p:cNvSpPr>
          <p:nvPr/>
        </p:nvSpPr>
        <p:spPr bwMode="auto">
          <a:xfrm>
            <a:off x="5078413" y="3419475"/>
            <a:ext cx="0" cy="22860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18468474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2" presetClass="entr" presetSubtype="8" fill="hold" grpId="0" nodeType="clickEffect">
                                  <p:stCondLst>
                                    <p:cond delay="0"/>
                                  </p:stCondLst>
                                  <p:childTnLst>
                                    <p:set>
                                      <p:cBhvr>
                                        <p:cTn id="10" dur="1" fill="hold">
                                          <p:stCondLst>
                                            <p:cond delay="0"/>
                                          </p:stCondLst>
                                        </p:cTn>
                                        <p:tgtEl>
                                          <p:spTgt spid="247314"/>
                                        </p:tgtEl>
                                        <p:attrNameLst>
                                          <p:attrName>style.visibility</p:attrName>
                                        </p:attrNameLst>
                                      </p:cBhvr>
                                      <p:to>
                                        <p:strVal val="visible"/>
                                      </p:to>
                                    </p:set>
                                    <p:animEffect transition="in" filter="slide(fromLeft)">
                                      <p:cBhvr>
                                        <p:cTn id="11" dur="500"/>
                                        <p:tgtEl>
                                          <p:spTgt spid="247314"/>
                                        </p:tgtEl>
                                      </p:cBhvr>
                                    </p:animEffect>
                                  </p:childTnLst>
                                </p:cTn>
                              </p:par>
                              <p:par>
                                <p:cTn id="12" presetID="12" presetClass="entr" presetSubtype="8" fill="hold" nodeType="withEffect">
                                  <p:stCondLst>
                                    <p:cond delay="0"/>
                                  </p:stCondLst>
                                  <p:childTnLst>
                                    <p:set>
                                      <p:cBhvr>
                                        <p:cTn id="13" dur="1" fill="hold">
                                          <p:stCondLst>
                                            <p:cond delay="0"/>
                                          </p:stCondLst>
                                        </p:cTn>
                                        <p:tgtEl>
                                          <p:spTgt spid="247313"/>
                                        </p:tgtEl>
                                        <p:attrNameLst>
                                          <p:attrName>style.visibility</p:attrName>
                                        </p:attrNameLst>
                                      </p:cBhvr>
                                      <p:to>
                                        <p:strVal val="visible"/>
                                      </p:to>
                                    </p:set>
                                    <p:animEffect transition="in" filter="slide(fromLeft)">
                                      <p:cBhvr>
                                        <p:cTn id="14" dur="500"/>
                                        <p:tgtEl>
                                          <p:spTgt spid="247313"/>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2" presetClass="entr" presetSubtype="1"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slide(fromTop)">
                                      <p:cBhvr>
                                        <p:cTn id="19" dur="500"/>
                                        <p:tgtEl>
                                          <p:spTgt spid="3"/>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2" presetClass="entr" presetSubtype="8" fill="hold" nodeType="clickEffect">
                                  <p:stCondLst>
                                    <p:cond delay="0"/>
                                  </p:stCondLst>
                                  <p:childTnLst>
                                    <p:set>
                                      <p:cBhvr>
                                        <p:cTn id="23" dur="1" fill="hold">
                                          <p:stCondLst>
                                            <p:cond delay="0"/>
                                          </p:stCondLst>
                                        </p:cTn>
                                        <p:tgtEl>
                                          <p:spTgt spid="247316"/>
                                        </p:tgtEl>
                                        <p:attrNameLst>
                                          <p:attrName>style.visibility</p:attrName>
                                        </p:attrNameLst>
                                      </p:cBhvr>
                                      <p:to>
                                        <p:strVal val="visible"/>
                                      </p:to>
                                    </p:set>
                                    <p:animEffect transition="in" filter="slide(fromLeft)">
                                      <p:cBhvr>
                                        <p:cTn id="24" dur="500"/>
                                        <p:tgtEl>
                                          <p:spTgt spid="247316"/>
                                        </p:tgtEl>
                                      </p:cBhvr>
                                    </p:animEffect>
                                  </p:childTnLst>
                                </p:cTn>
                              </p:par>
                              <p:par>
                                <p:cTn id="25" presetID="12" presetClass="entr" presetSubtype="8" fill="hold" grpId="0" nodeType="withEffect">
                                  <p:stCondLst>
                                    <p:cond delay="0"/>
                                  </p:stCondLst>
                                  <p:childTnLst>
                                    <p:set>
                                      <p:cBhvr>
                                        <p:cTn id="26" dur="1" fill="hold">
                                          <p:stCondLst>
                                            <p:cond delay="0"/>
                                          </p:stCondLst>
                                        </p:cTn>
                                        <p:tgtEl>
                                          <p:spTgt spid="247315"/>
                                        </p:tgtEl>
                                        <p:attrNameLst>
                                          <p:attrName>style.visibility</p:attrName>
                                        </p:attrNameLst>
                                      </p:cBhvr>
                                      <p:to>
                                        <p:strVal val="visible"/>
                                      </p:to>
                                    </p:set>
                                    <p:animEffect transition="in" filter="slide(fromLeft)">
                                      <p:cBhvr>
                                        <p:cTn id="27" dur="500"/>
                                        <p:tgtEl>
                                          <p:spTgt spid="24731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1"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slide(fromTop)">
                                      <p:cBhvr>
                                        <p:cTn id="32" dur="500"/>
                                        <p:tgtEl>
                                          <p:spTgt spid="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8" fill="hold" nodeType="clickEffect">
                                  <p:stCondLst>
                                    <p:cond delay="0"/>
                                  </p:stCondLst>
                                  <p:childTnLst>
                                    <p:set>
                                      <p:cBhvr>
                                        <p:cTn id="36" dur="1" fill="hold">
                                          <p:stCondLst>
                                            <p:cond delay="0"/>
                                          </p:stCondLst>
                                        </p:cTn>
                                        <p:tgtEl>
                                          <p:spTgt spid="247406"/>
                                        </p:tgtEl>
                                        <p:attrNameLst>
                                          <p:attrName>style.visibility</p:attrName>
                                        </p:attrNameLst>
                                      </p:cBhvr>
                                      <p:to>
                                        <p:strVal val="visible"/>
                                      </p:to>
                                    </p:set>
                                    <p:animEffect transition="in" filter="slide(fromLeft)">
                                      <p:cBhvr>
                                        <p:cTn id="37" dur="500"/>
                                        <p:tgtEl>
                                          <p:spTgt spid="247406"/>
                                        </p:tgtEl>
                                      </p:cBhvr>
                                    </p:animEffect>
                                  </p:childTnLst>
                                </p:cTn>
                              </p:par>
                              <p:par>
                                <p:cTn id="38" presetID="12" presetClass="entr" presetSubtype="8" fill="hold" grpId="0" nodeType="withEffect">
                                  <p:stCondLst>
                                    <p:cond delay="0"/>
                                  </p:stCondLst>
                                  <p:childTnLst>
                                    <p:set>
                                      <p:cBhvr>
                                        <p:cTn id="39" dur="1" fill="hold">
                                          <p:stCondLst>
                                            <p:cond delay="0"/>
                                          </p:stCondLst>
                                        </p:cTn>
                                        <p:tgtEl>
                                          <p:spTgt spid="247405"/>
                                        </p:tgtEl>
                                        <p:attrNameLst>
                                          <p:attrName>style.visibility</p:attrName>
                                        </p:attrNameLst>
                                      </p:cBhvr>
                                      <p:to>
                                        <p:strVal val="visible"/>
                                      </p:to>
                                    </p:set>
                                    <p:animEffect transition="in" filter="slide(fromLeft)">
                                      <p:cBhvr>
                                        <p:cTn id="40" dur="500"/>
                                        <p:tgtEl>
                                          <p:spTgt spid="2474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314" grpId="0" animBg="1"/>
      <p:bldP spid="247315" grpId="0" animBg="1"/>
      <p:bldP spid="24740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zh-CN">
                <a:ea typeface="宋体" panose="02010600030101010101" pitchFamily="2" charset="-122"/>
              </a:rPr>
              <a:t>Three-Layer Nested Domain</a:t>
            </a:r>
            <a:endParaRPr lang="en-US" altLang="zh-CN" sz="3400">
              <a:solidFill>
                <a:schemeClr val="accent1"/>
              </a:solidFill>
              <a:ea typeface="宋体" panose="02010600030101010101" pitchFamily="2" charset="-122"/>
            </a:endParaRPr>
          </a:p>
        </p:txBody>
      </p:sp>
      <p:sp>
        <p:nvSpPr>
          <p:cNvPr id="16" name="Slide Number Placeholder 4"/>
          <p:cNvSpPr>
            <a:spLocks noGrp="1"/>
          </p:cNvSpPr>
          <p:nvPr>
            <p:ph type="sldNum" sz="quarter" idx="10"/>
          </p:nvPr>
        </p:nvSpPr>
        <p:spPr/>
        <p:txBody>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fld id="{ECFDB58A-39CC-4098-9294-FAB7DE9634F0}" type="slidenum">
              <a:rPr lang="en-US" altLang="zh-CN" sz="1400">
                <a:solidFill>
                  <a:schemeClr val="bg2"/>
                </a:solidFill>
                <a:latin typeface="Arial" panose="020B0604020202020204" pitchFamily="34" charset="0"/>
              </a:rPr>
              <a:pPr/>
              <a:t>45</a:t>
            </a:fld>
            <a:endParaRPr lang="en-US" altLang="zh-CN" sz="1400">
              <a:solidFill>
                <a:schemeClr val="bg2"/>
              </a:solidFill>
              <a:latin typeface="Arial" panose="020B0604020202020204" pitchFamily="34" charset="0"/>
            </a:endParaRPr>
          </a:p>
        </p:txBody>
      </p:sp>
      <p:pic>
        <p:nvPicPr>
          <p:cNvPr id="15364" name="Picture 3" des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143000"/>
            <a:ext cx="5334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7972" name="Rectangle 4"/>
          <p:cNvSpPr>
            <a:spLocks noChangeArrowheads="1"/>
          </p:cNvSpPr>
          <p:nvPr/>
        </p:nvSpPr>
        <p:spPr bwMode="auto">
          <a:xfrm>
            <a:off x="1981200" y="1143000"/>
            <a:ext cx="5334000" cy="5486400"/>
          </a:xfrm>
          <a:prstGeom prst="rect">
            <a:avLst/>
          </a:prstGeom>
          <a:solidFill>
            <a:srgbClr val="3366FF">
              <a:alpha val="70979"/>
            </a:srgbClr>
          </a:solidFill>
          <a:ln w="9525">
            <a:solidFill>
              <a:schemeClr val="tx1"/>
            </a:solidFill>
            <a:miter lim="800000"/>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grpSp>
        <p:nvGrpSpPr>
          <p:cNvPr id="2" name="Group 5"/>
          <p:cNvGrpSpPr>
            <a:grpSpLocks/>
          </p:cNvGrpSpPr>
          <p:nvPr/>
        </p:nvGrpSpPr>
        <p:grpSpPr bwMode="auto">
          <a:xfrm>
            <a:off x="3733800" y="1828800"/>
            <a:ext cx="3124200" cy="4343400"/>
            <a:chOff x="2400" y="1296"/>
            <a:chExt cx="1968" cy="2736"/>
          </a:xfrm>
        </p:grpSpPr>
        <p:sp>
          <p:nvSpPr>
            <p:cNvPr id="15367" name="Rectangle 6"/>
            <p:cNvSpPr>
              <a:spLocks noChangeArrowheads="1"/>
            </p:cNvSpPr>
            <p:nvPr/>
          </p:nvSpPr>
          <p:spPr bwMode="auto">
            <a:xfrm>
              <a:off x="4032" y="3696"/>
              <a:ext cx="336" cy="336"/>
            </a:xfrm>
            <a:prstGeom prst="rect">
              <a:avLst/>
            </a:prstGeom>
            <a:solidFill>
              <a:srgbClr val="FF66FF"/>
            </a:solidFill>
            <a:ln w="9525">
              <a:solidFill>
                <a:schemeClr val="tx1"/>
              </a:solidFill>
              <a:miter lim="800000"/>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5368" name="Rectangle 7"/>
            <p:cNvSpPr>
              <a:spLocks noChangeArrowheads="1"/>
            </p:cNvSpPr>
            <p:nvPr/>
          </p:nvSpPr>
          <p:spPr bwMode="auto">
            <a:xfrm>
              <a:off x="3552" y="2304"/>
              <a:ext cx="240" cy="192"/>
            </a:xfrm>
            <a:prstGeom prst="rect">
              <a:avLst/>
            </a:prstGeom>
            <a:solidFill>
              <a:srgbClr val="FF66FF"/>
            </a:solidFill>
            <a:ln w="9525">
              <a:solidFill>
                <a:schemeClr val="tx1"/>
              </a:solidFill>
              <a:miter lim="800000"/>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5369" name="Rectangle 8"/>
            <p:cNvSpPr>
              <a:spLocks noChangeArrowheads="1"/>
            </p:cNvSpPr>
            <p:nvPr/>
          </p:nvSpPr>
          <p:spPr bwMode="auto">
            <a:xfrm>
              <a:off x="3552" y="1392"/>
              <a:ext cx="240" cy="144"/>
            </a:xfrm>
            <a:prstGeom prst="rect">
              <a:avLst/>
            </a:prstGeom>
            <a:solidFill>
              <a:srgbClr val="FF66FF"/>
            </a:solidFill>
            <a:ln w="9525">
              <a:solidFill>
                <a:schemeClr val="tx1"/>
              </a:solidFill>
              <a:miter lim="800000"/>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5370" name="Rectangle 9"/>
            <p:cNvSpPr>
              <a:spLocks noChangeArrowheads="1"/>
            </p:cNvSpPr>
            <p:nvPr/>
          </p:nvSpPr>
          <p:spPr bwMode="auto">
            <a:xfrm>
              <a:off x="2400" y="1296"/>
              <a:ext cx="192" cy="192"/>
            </a:xfrm>
            <a:prstGeom prst="rect">
              <a:avLst/>
            </a:prstGeom>
            <a:solidFill>
              <a:srgbClr val="FF66FF"/>
            </a:solidFill>
            <a:ln w="9525">
              <a:solidFill>
                <a:schemeClr val="tx1"/>
              </a:solidFill>
              <a:miter lim="800000"/>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5371" name="Rectangle 10"/>
            <p:cNvSpPr>
              <a:spLocks noChangeArrowheads="1"/>
            </p:cNvSpPr>
            <p:nvPr/>
          </p:nvSpPr>
          <p:spPr bwMode="auto">
            <a:xfrm>
              <a:off x="3312" y="1728"/>
              <a:ext cx="144" cy="240"/>
            </a:xfrm>
            <a:prstGeom prst="rect">
              <a:avLst/>
            </a:prstGeom>
            <a:solidFill>
              <a:srgbClr val="FF66FF"/>
            </a:solidFill>
            <a:ln w="9525">
              <a:solidFill>
                <a:schemeClr val="tx1"/>
              </a:solidFill>
              <a:miter lim="800000"/>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5372" name="Rectangle 11"/>
            <p:cNvSpPr>
              <a:spLocks noChangeArrowheads="1"/>
            </p:cNvSpPr>
            <p:nvPr/>
          </p:nvSpPr>
          <p:spPr bwMode="auto">
            <a:xfrm>
              <a:off x="3168" y="2544"/>
              <a:ext cx="240" cy="240"/>
            </a:xfrm>
            <a:prstGeom prst="rect">
              <a:avLst/>
            </a:prstGeom>
            <a:solidFill>
              <a:srgbClr val="FF66FF"/>
            </a:solidFill>
            <a:ln w="9525">
              <a:solidFill>
                <a:schemeClr val="tx1"/>
              </a:solidFill>
              <a:miter lim="800000"/>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5373" name="Rectangle 12"/>
            <p:cNvSpPr>
              <a:spLocks noChangeArrowheads="1"/>
            </p:cNvSpPr>
            <p:nvPr/>
          </p:nvSpPr>
          <p:spPr bwMode="auto">
            <a:xfrm>
              <a:off x="3408" y="3168"/>
              <a:ext cx="240" cy="240"/>
            </a:xfrm>
            <a:prstGeom prst="rect">
              <a:avLst/>
            </a:prstGeom>
            <a:solidFill>
              <a:srgbClr val="FF66FF"/>
            </a:solidFill>
            <a:ln w="9525">
              <a:solidFill>
                <a:schemeClr val="tx1"/>
              </a:solidFill>
              <a:miter lim="800000"/>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5374" name="Rectangle 13"/>
            <p:cNvSpPr>
              <a:spLocks noChangeArrowheads="1"/>
            </p:cNvSpPr>
            <p:nvPr/>
          </p:nvSpPr>
          <p:spPr bwMode="auto">
            <a:xfrm>
              <a:off x="3216" y="2928"/>
              <a:ext cx="192" cy="144"/>
            </a:xfrm>
            <a:prstGeom prst="rect">
              <a:avLst/>
            </a:prstGeom>
            <a:solidFill>
              <a:srgbClr val="FF66FF"/>
            </a:solidFill>
            <a:ln w="9525">
              <a:solidFill>
                <a:schemeClr val="tx1"/>
              </a:solidFill>
              <a:miter lim="800000"/>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grpSp>
    </p:spTree>
    <p:extLst>
      <p:ext uri="{BB962C8B-B14F-4D97-AF65-F5344CB8AC3E}">
        <p14:creationId xmlns:p14="http://schemas.microsoft.com/office/powerpoint/2010/main" val="31674916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79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797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9" name="Rectangle 2"/>
          <p:cNvSpPr>
            <a:spLocks noGrp="1" noChangeArrowheads="1"/>
          </p:cNvSpPr>
          <p:nvPr>
            <p:ph type="title"/>
          </p:nvPr>
        </p:nvSpPr>
        <p:spPr>
          <a:xfrm>
            <a:off x="0" y="0"/>
            <a:ext cx="9144000" cy="685800"/>
          </a:xfrm>
        </p:spPr>
        <p:txBody>
          <a:bodyPr/>
          <a:lstStyle/>
          <a:p>
            <a:pPr algn="ctr" eaLnBrk="1" hangingPunct="1"/>
            <a:r>
              <a:rPr lang="zh-CN" altLang="en-US" sz="3600" dirty="0">
                <a:ea typeface="宋体" panose="02010600030101010101" pitchFamily="2" charset="-122"/>
              </a:rPr>
              <a:t>高能物理</a:t>
            </a:r>
            <a:endParaRPr lang="en-US" altLang="zh-CN" sz="3600" dirty="0">
              <a:ea typeface="宋体" panose="02010600030101010101" pitchFamily="2" charset="-122"/>
            </a:endParaRPr>
          </a:p>
        </p:txBody>
      </p:sp>
      <p:grpSp>
        <p:nvGrpSpPr>
          <p:cNvPr id="1040" name="Group 3"/>
          <p:cNvGrpSpPr>
            <a:grpSpLocks/>
          </p:cNvGrpSpPr>
          <p:nvPr/>
        </p:nvGrpSpPr>
        <p:grpSpPr bwMode="auto">
          <a:xfrm>
            <a:off x="228600" y="646113"/>
            <a:ext cx="8915400" cy="5526087"/>
            <a:chOff x="96" y="144"/>
            <a:chExt cx="5520" cy="4069"/>
          </a:xfrm>
        </p:grpSpPr>
        <p:grpSp>
          <p:nvGrpSpPr>
            <p:cNvPr id="1043" name="Group 4"/>
            <p:cNvGrpSpPr>
              <a:grpSpLocks/>
            </p:cNvGrpSpPr>
            <p:nvPr/>
          </p:nvGrpSpPr>
          <p:grpSpPr bwMode="auto">
            <a:xfrm>
              <a:off x="4416" y="2592"/>
              <a:ext cx="672" cy="343"/>
              <a:chOff x="2208" y="2592"/>
              <a:chExt cx="672" cy="343"/>
            </a:xfrm>
          </p:grpSpPr>
          <p:sp>
            <p:nvSpPr>
              <p:cNvPr id="1153" name="Oval 5"/>
              <p:cNvSpPr>
                <a:spLocks noChangeArrowheads="1"/>
              </p:cNvSpPr>
              <p:nvPr/>
            </p:nvSpPr>
            <p:spPr bwMode="auto">
              <a:xfrm>
                <a:off x="2208" y="2592"/>
                <a:ext cx="672" cy="336"/>
              </a:xfrm>
              <a:prstGeom prst="ellipse">
                <a:avLst/>
              </a:prstGeom>
              <a:solidFill>
                <a:srgbClr val="FFFF00"/>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154" name="Text Box 6"/>
              <p:cNvSpPr txBox="1">
                <a:spLocks noChangeArrowheads="1"/>
              </p:cNvSpPr>
              <p:nvPr/>
            </p:nvSpPr>
            <p:spPr bwMode="auto">
              <a:xfrm>
                <a:off x="2208" y="2640"/>
                <a:ext cx="672"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pPr algn="ctr">
                  <a:spcBef>
                    <a:spcPct val="50000"/>
                  </a:spcBef>
                </a:pPr>
                <a:r>
                  <a:rPr lang="en-US" altLang="zh-CN" sz="1000">
                    <a:latin typeface="Comic Sans MS" panose="030F0702030302020204" pitchFamily="66" charset="0"/>
                    <a:ea typeface="宋体" panose="02010600030101010101" pitchFamily="2" charset="-122"/>
                    <a:cs typeface="Arial" panose="020B0604020202020204" pitchFamily="34" charset="0"/>
                  </a:rPr>
                  <a:t>Tier2 Centre ~1 TIPS</a:t>
                </a:r>
              </a:p>
            </p:txBody>
          </p:sp>
        </p:grpSp>
        <p:sp>
          <p:nvSpPr>
            <p:cNvPr id="1044" name="Oval 7"/>
            <p:cNvSpPr>
              <a:spLocks noChangeArrowheads="1"/>
            </p:cNvSpPr>
            <p:nvPr/>
          </p:nvSpPr>
          <p:spPr bwMode="auto">
            <a:xfrm>
              <a:off x="3888" y="2016"/>
              <a:ext cx="864" cy="336"/>
            </a:xfrm>
            <a:prstGeom prst="ellipse">
              <a:avLst/>
            </a:prstGeom>
            <a:solidFill>
              <a:schemeClr val="accent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045" name="Oval 8"/>
            <p:cNvSpPr>
              <a:spLocks noChangeArrowheads="1"/>
            </p:cNvSpPr>
            <p:nvPr/>
          </p:nvSpPr>
          <p:spPr bwMode="auto">
            <a:xfrm>
              <a:off x="1584" y="2016"/>
              <a:ext cx="864" cy="336"/>
            </a:xfrm>
            <a:prstGeom prst="ellipse">
              <a:avLst/>
            </a:prstGeom>
            <a:solidFill>
              <a:schemeClr val="accent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046" name="Rectangle 9"/>
            <p:cNvSpPr>
              <a:spLocks noChangeArrowheads="1"/>
            </p:cNvSpPr>
            <p:nvPr/>
          </p:nvSpPr>
          <p:spPr bwMode="auto">
            <a:xfrm>
              <a:off x="480" y="1104"/>
              <a:ext cx="1632" cy="432"/>
            </a:xfrm>
            <a:prstGeom prst="rect">
              <a:avLst/>
            </a:prstGeom>
            <a:solidFill>
              <a:srgbClr val="FFFFFF"/>
            </a:solidFill>
            <a:ln w="9525">
              <a:solidFill>
                <a:srgbClr val="000000"/>
              </a:solidFill>
              <a:miter lim="800000"/>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047" name="Rectangle 10"/>
            <p:cNvSpPr>
              <a:spLocks noChangeArrowheads="1"/>
            </p:cNvSpPr>
            <p:nvPr/>
          </p:nvSpPr>
          <p:spPr bwMode="auto">
            <a:xfrm>
              <a:off x="144" y="144"/>
              <a:ext cx="547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pPr algn="ctr"/>
              <a:endParaRPr lang="zh-CN" altLang="zh-CN" sz="4400">
                <a:solidFill>
                  <a:schemeClr val="tx2"/>
                </a:solidFill>
                <a:latin typeface="Times New Roman" panose="02020603050405020304" pitchFamily="18" charset="0"/>
                <a:cs typeface="Arial" panose="020B0604020202020204" pitchFamily="34" charset="0"/>
              </a:endParaRPr>
            </a:p>
          </p:txBody>
        </p:sp>
        <p:pic>
          <p:nvPicPr>
            <p:cNvPr id="1048"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4" y="384"/>
              <a:ext cx="953" cy="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49" name="Group 12"/>
            <p:cNvGrpSpPr>
              <a:grpSpLocks/>
            </p:cNvGrpSpPr>
            <p:nvPr/>
          </p:nvGrpSpPr>
          <p:grpSpPr bwMode="auto">
            <a:xfrm>
              <a:off x="1872" y="720"/>
              <a:ext cx="912" cy="240"/>
              <a:chOff x="2400" y="1296"/>
              <a:chExt cx="912" cy="240"/>
            </a:xfrm>
          </p:grpSpPr>
          <p:sp>
            <p:nvSpPr>
              <p:cNvPr id="1151" name="Rectangle 13"/>
              <p:cNvSpPr>
                <a:spLocks noChangeArrowheads="1"/>
              </p:cNvSpPr>
              <p:nvPr/>
            </p:nvSpPr>
            <p:spPr bwMode="auto">
              <a:xfrm>
                <a:off x="2400" y="1296"/>
                <a:ext cx="912" cy="240"/>
              </a:xfrm>
              <a:prstGeom prst="rect">
                <a:avLst/>
              </a:prstGeom>
              <a:solidFill>
                <a:srgbClr val="33CCFF"/>
              </a:solidFill>
              <a:ln w="9525">
                <a:solidFill>
                  <a:srgbClr val="000000"/>
                </a:solidFill>
                <a:miter lim="800000"/>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152" name="Text Box 14"/>
              <p:cNvSpPr txBox="1">
                <a:spLocks noChangeArrowheads="1"/>
              </p:cNvSpPr>
              <p:nvPr/>
            </p:nvSpPr>
            <p:spPr bwMode="auto">
              <a:xfrm>
                <a:off x="2400" y="1344"/>
                <a:ext cx="912" cy="181"/>
              </a:xfrm>
              <a:prstGeom prst="rect">
                <a:avLst/>
              </a:prstGeom>
              <a:solidFill>
                <a:srgbClr val="33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pPr algn="ctr">
                  <a:spcBef>
                    <a:spcPct val="50000"/>
                  </a:spcBef>
                </a:pPr>
                <a:r>
                  <a:rPr lang="en-US" altLang="zh-CN" sz="1000">
                    <a:latin typeface="Comic Sans MS" panose="030F0702030302020204" pitchFamily="66" charset="0"/>
                    <a:ea typeface="宋体" panose="02010600030101010101" pitchFamily="2" charset="-122"/>
                    <a:cs typeface="Arial" panose="020B0604020202020204" pitchFamily="34" charset="0"/>
                  </a:rPr>
                  <a:t>Online System</a:t>
                </a:r>
              </a:p>
            </p:txBody>
          </p:sp>
        </p:grpSp>
        <p:sp>
          <p:nvSpPr>
            <p:cNvPr id="1050" name="Oval 15"/>
            <p:cNvSpPr>
              <a:spLocks noChangeArrowheads="1"/>
            </p:cNvSpPr>
            <p:nvPr/>
          </p:nvSpPr>
          <p:spPr bwMode="auto">
            <a:xfrm>
              <a:off x="2928" y="960"/>
              <a:ext cx="1248" cy="336"/>
            </a:xfrm>
            <a:prstGeom prst="ellipse">
              <a:avLst/>
            </a:prstGeom>
            <a:solidFill>
              <a:srgbClr val="33CCFF"/>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051" name="Text Box 16"/>
            <p:cNvSpPr txBox="1">
              <a:spLocks noChangeArrowheads="1"/>
            </p:cNvSpPr>
            <p:nvPr/>
          </p:nvSpPr>
          <p:spPr bwMode="auto">
            <a:xfrm>
              <a:off x="2976" y="1009"/>
              <a:ext cx="1200" cy="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pPr algn="ctr">
                <a:spcBef>
                  <a:spcPct val="50000"/>
                </a:spcBef>
              </a:pPr>
              <a:r>
                <a:rPr lang="en-US" altLang="zh-CN" sz="1000">
                  <a:latin typeface="Comic Sans MS" panose="030F0702030302020204" pitchFamily="66" charset="0"/>
                  <a:ea typeface="宋体" panose="02010600030101010101" pitchFamily="2" charset="-122"/>
                  <a:cs typeface="Arial" panose="020B0604020202020204" pitchFamily="34" charset="0"/>
                </a:rPr>
                <a:t>Offline Processor Farm </a:t>
              </a:r>
            </a:p>
            <a:p>
              <a:pPr algn="ctr">
                <a:spcBef>
                  <a:spcPct val="50000"/>
                </a:spcBef>
              </a:pPr>
              <a:r>
                <a:rPr lang="en-US" altLang="zh-CN" sz="1000">
                  <a:latin typeface="Comic Sans MS" panose="030F0702030302020204" pitchFamily="66" charset="0"/>
                  <a:ea typeface="宋体" panose="02010600030101010101" pitchFamily="2" charset="-122"/>
                  <a:cs typeface="Arial" panose="020B0604020202020204" pitchFamily="34" charset="0"/>
                </a:rPr>
                <a:t>~20 TIPS</a:t>
              </a:r>
            </a:p>
          </p:txBody>
        </p:sp>
        <p:sp>
          <p:nvSpPr>
            <p:cNvPr id="1052" name="Oval 17"/>
            <p:cNvSpPr>
              <a:spLocks noChangeArrowheads="1"/>
            </p:cNvSpPr>
            <p:nvPr/>
          </p:nvSpPr>
          <p:spPr bwMode="auto">
            <a:xfrm>
              <a:off x="3216" y="1488"/>
              <a:ext cx="1344" cy="336"/>
            </a:xfrm>
            <a:prstGeom prst="ellipse">
              <a:avLst/>
            </a:prstGeom>
            <a:solidFill>
              <a:srgbClr val="FF6600"/>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053" name="Text Box 18"/>
            <p:cNvSpPr txBox="1">
              <a:spLocks noChangeArrowheads="1"/>
            </p:cNvSpPr>
            <p:nvPr/>
          </p:nvSpPr>
          <p:spPr bwMode="auto">
            <a:xfrm>
              <a:off x="3312" y="1581"/>
              <a:ext cx="1104"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pPr algn="ctr">
                <a:spcBef>
                  <a:spcPct val="50000"/>
                </a:spcBef>
              </a:pPr>
              <a:r>
                <a:rPr lang="en-US" altLang="zh-CN" sz="1000">
                  <a:latin typeface="Comic Sans MS" panose="030F0702030302020204" pitchFamily="66" charset="0"/>
                  <a:ea typeface="宋体" panose="02010600030101010101" pitchFamily="2" charset="-122"/>
                  <a:cs typeface="Arial" panose="020B0604020202020204" pitchFamily="34" charset="0"/>
                </a:rPr>
                <a:t>CERN Computer Centre</a:t>
              </a:r>
            </a:p>
          </p:txBody>
        </p:sp>
        <p:sp>
          <p:nvSpPr>
            <p:cNvPr id="1054" name="Oval 19"/>
            <p:cNvSpPr>
              <a:spLocks noChangeArrowheads="1"/>
            </p:cNvSpPr>
            <p:nvPr/>
          </p:nvSpPr>
          <p:spPr bwMode="auto">
            <a:xfrm>
              <a:off x="432" y="2016"/>
              <a:ext cx="864" cy="336"/>
            </a:xfrm>
            <a:prstGeom prst="ellipse">
              <a:avLst/>
            </a:prstGeom>
            <a:solidFill>
              <a:schemeClr val="accent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055" name="Text Box 20"/>
            <p:cNvSpPr txBox="1">
              <a:spLocks noChangeArrowheads="1"/>
            </p:cNvSpPr>
            <p:nvPr/>
          </p:nvSpPr>
          <p:spPr bwMode="auto">
            <a:xfrm>
              <a:off x="3936" y="2063"/>
              <a:ext cx="816"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pPr algn="ctr">
                <a:spcBef>
                  <a:spcPct val="50000"/>
                </a:spcBef>
              </a:pPr>
              <a:r>
                <a:rPr lang="en-US" altLang="zh-CN" sz="1000">
                  <a:latin typeface="Comic Sans MS" panose="030F0702030302020204" pitchFamily="66" charset="0"/>
                  <a:ea typeface="宋体" panose="02010600030101010101" pitchFamily="2" charset="-122"/>
                  <a:cs typeface="Arial" panose="020B0604020202020204" pitchFamily="34" charset="0"/>
                </a:rPr>
                <a:t>FermiLab ~4 TIPS</a:t>
              </a:r>
            </a:p>
          </p:txBody>
        </p:sp>
        <p:sp>
          <p:nvSpPr>
            <p:cNvPr id="1056" name="Text Box 21"/>
            <p:cNvSpPr txBox="1">
              <a:spLocks noChangeArrowheads="1"/>
            </p:cNvSpPr>
            <p:nvPr/>
          </p:nvSpPr>
          <p:spPr bwMode="auto">
            <a:xfrm>
              <a:off x="480" y="2064"/>
              <a:ext cx="816"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pPr algn="ctr">
                <a:spcBef>
                  <a:spcPct val="50000"/>
                </a:spcBef>
              </a:pPr>
              <a:r>
                <a:rPr lang="en-US" altLang="zh-CN" sz="1000">
                  <a:latin typeface="Comic Sans MS" panose="030F0702030302020204" pitchFamily="66" charset="0"/>
                  <a:ea typeface="宋体" panose="02010600030101010101" pitchFamily="2" charset="-122"/>
                  <a:cs typeface="Arial" panose="020B0604020202020204" pitchFamily="34" charset="0"/>
                </a:rPr>
                <a:t>France Regional Centre </a:t>
              </a:r>
            </a:p>
          </p:txBody>
        </p:sp>
        <p:sp>
          <p:nvSpPr>
            <p:cNvPr id="1057" name="Oval 22"/>
            <p:cNvSpPr>
              <a:spLocks noChangeArrowheads="1"/>
            </p:cNvSpPr>
            <p:nvPr/>
          </p:nvSpPr>
          <p:spPr bwMode="auto">
            <a:xfrm>
              <a:off x="2736" y="2016"/>
              <a:ext cx="864" cy="336"/>
            </a:xfrm>
            <a:prstGeom prst="ellipse">
              <a:avLst/>
            </a:prstGeom>
            <a:solidFill>
              <a:schemeClr val="accent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058" name="Text Box 23"/>
            <p:cNvSpPr txBox="1">
              <a:spLocks noChangeArrowheads="1"/>
            </p:cNvSpPr>
            <p:nvPr/>
          </p:nvSpPr>
          <p:spPr bwMode="auto">
            <a:xfrm>
              <a:off x="2736" y="2064"/>
              <a:ext cx="816"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pPr algn="ctr">
                <a:spcBef>
                  <a:spcPct val="50000"/>
                </a:spcBef>
              </a:pPr>
              <a:r>
                <a:rPr lang="en-US" altLang="zh-CN" sz="1000">
                  <a:latin typeface="Comic Sans MS" panose="030F0702030302020204" pitchFamily="66" charset="0"/>
                  <a:ea typeface="宋体" panose="02010600030101010101" pitchFamily="2" charset="-122"/>
                  <a:cs typeface="Arial" panose="020B0604020202020204" pitchFamily="34" charset="0"/>
                </a:rPr>
                <a:t> Italy Regional Centre </a:t>
              </a:r>
            </a:p>
          </p:txBody>
        </p:sp>
        <p:sp>
          <p:nvSpPr>
            <p:cNvPr id="1059" name="Text Box 24"/>
            <p:cNvSpPr txBox="1">
              <a:spLocks noChangeArrowheads="1"/>
            </p:cNvSpPr>
            <p:nvPr/>
          </p:nvSpPr>
          <p:spPr bwMode="auto">
            <a:xfrm>
              <a:off x="1632" y="2064"/>
              <a:ext cx="816"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pPr algn="ctr">
                <a:spcBef>
                  <a:spcPct val="50000"/>
                </a:spcBef>
              </a:pPr>
              <a:r>
                <a:rPr lang="en-US" altLang="zh-CN" sz="1000">
                  <a:latin typeface="Comic Sans MS" panose="030F0702030302020204" pitchFamily="66" charset="0"/>
                  <a:ea typeface="宋体" panose="02010600030101010101" pitchFamily="2" charset="-122"/>
                  <a:cs typeface="Arial" panose="020B0604020202020204" pitchFamily="34" charset="0"/>
                </a:rPr>
                <a:t>Germany Regional Centre </a:t>
              </a:r>
            </a:p>
          </p:txBody>
        </p:sp>
        <p:sp>
          <p:nvSpPr>
            <p:cNvPr id="1060" name="Oval 25"/>
            <p:cNvSpPr>
              <a:spLocks noChangeArrowheads="1"/>
            </p:cNvSpPr>
            <p:nvPr/>
          </p:nvSpPr>
          <p:spPr bwMode="auto">
            <a:xfrm>
              <a:off x="5280" y="2160"/>
              <a:ext cx="48" cy="4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061" name="Oval 26"/>
            <p:cNvSpPr>
              <a:spLocks noChangeArrowheads="1"/>
            </p:cNvSpPr>
            <p:nvPr/>
          </p:nvSpPr>
          <p:spPr bwMode="auto">
            <a:xfrm>
              <a:off x="5184" y="2160"/>
              <a:ext cx="48" cy="4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062" name="Oval 27"/>
            <p:cNvSpPr>
              <a:spLocks noChangeArrowheads="1"/>
            </p:cNvSpPr>
            <p:nvPr/>
          </p:nvSpPr>
          <p:spPr bwMode="auto">
            <a:xfrm>
              <a:off x="5088" y="2160"/>
              <a:ext cx="48" cy="4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063" name="Oval 28"/>
            <p:cNvSpPr>
              <a:spLocks noChangeArrowheads="1"/>
            </p:cNvSpPr>
            <p:nvPr/>
          </p:nvSpPr>
          <p:spPr bwMode="auto">
            <a:xfrm>
              <a:off x="2304" y="3216"/>
              <a:ext cx="624" cy="288"/>
            </a:xfrm>
            <a:prstGeom prst="ellipse">
              <a:avLst/>
            </a:prstGeom>
            <a:solidFill>
              <a:srgbClr val="66FF33"/>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064" name="Text Box 29"/>
            <p:cNvSpPr txBox="1">
              <a:spLocks noChangeArrowheads="1"/>
            </p:cNvSpPr>
            <p:nvPr/>
          </p:nvSpPr>
          <p:spPr bwMode="auto">
            <a:xfrm>
              <a:off x="2400" y="3263"/>
              <a:ext cx="48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pPr algn="ctr">
                <a:spcBef>
                  <a:spcPct val="50000"/>
                </a:spcBef>
              </a:pPr>
              <a:r>
                <a:rPr lang="en-US" altLang="zh-CN" sz="1000">
                  <a:latin typeface="Comic Sans MS" panose="030F0702030302020204" pitchFamily="66" charset="0"/>
                  <a:ea typeface="宋体" panose="02010600030101010101" pitchFamily="2" charset="-122"/>
                  <a:cs typeface="Arial" panose="020B0604020202020204" pitchFamily="34" charset="0"/>
                </a:rPr>
                <a:t>Institute</a:t>
              </a:r>
            </a:p>
          </p:txBody>
        </p:sp>
        <p:sp>
          <p:nvSpPr>
            <p:cNvPr id="1065" name="Oval 30"/>
            <p:cNvSpPr>
              <a:spLocks noChangeArrowheads="1"/>
            </p:cNvSpPr>
            <p:nvPr/>
          </p:nvSpPr>
          <p:spPr bwMode="auto">
            <a:xfrm>
              <a:off x="1872" y="3216"/>
              <a:ext cx="624" cy="288"/>
            </a:xfrm>
            <a:prstGeom prst="ellipse">
              <a:avLst/>
            </a:prstGeom>
            <a:solidFill>
              <a:srgbClr val="66FF33"/>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066" name="Text Box 31"/>
            <p:cNvSpPr txBox="1">
              <a:spLocks noChangeArrowheads="1"/>
            </p:cNvSpPr>
            <p:nvPr/>
          </p:nvSpPr>
          <p:spPr bwMode="auto">
            <a:xfrm>
              <a:off x="1968" y="3263"/>
              <a:ext cx="48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pPr algn="ctr">
                <a:spcBef>
                  <a:spcPct val="50000"/>
                </a:spcBef>
              </a:pPr>
              <a:r>
                <a:rPr lang="en-US" altLang="zh-CN" sz="1000">
                  <a:latin typeface="Comic Sans MS" panose="030F0702030302020204" pitchFamily="66" charset="0"/>
                  <a:ea typeface="宋体" panose="02010600030101010101" pitchFamily="2" charset="-122"/>
                  <a:cs typeface="Arial" panose="020B0604020202020204" pitchFamily="34" charset="0"/>
                </a:rPr>
                <a:t>Institute</a:t>
              </a:r>
            </a:p>
          </p:txBody>
        </p:sp>
        <p:sp>
          <p:nvSpPr>
            <p:cNvPr id="1067" name="Oval 32"/>
            <p:cNvSpPr>
              <a:spLocks noChangeArrowheads="1"/>
            </p:cNvSpPr>
            <p:nvPr/>
          </p:nvSpPr>
          <p:spPr bwMode="auto">
            <a:xfrm>
              <a:off x="1488" y="3216"/>
              <a:ext cx="624" cy="288"/>
            </a:xfrm>
            <a:prstGeom prst="ellipse">
              <a:avLst/>
            </a:prstGeom>
            <a:solidFill>
              <a:srgbClr val="66FF33"/>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068" name="Text Box 33"/>
            <p:cNvSpPr txBox="1">
              <a:spLocks noChangeArrowheads="1"/>
            </p:cNvSpPr>
            <p:nvPr/>
          </p:nvSpPr>
          <p:spPr bwMode="auto">
            <a:xfrm>
              <a:off x="1584" y="3263"/>
              <a:ext cx="48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pPr algn="ctr">
                <a:spcBef>
                  <a:spcPct val="50000"/>
                </a:spcBef>
              </a:pPr>
              <a:r>
                <a:rPr lang="en-US" altLang="zh-CN" sz="1000">
                  <a:latin typeface="Comic Sans MS" panose="030F0702030302020204" pitchFamily="66" charset="0"/>
                  <a:ea typeface="宋体" panose="02010600030101010101" pitchFamily="2" charset="-122"/>
                  <a:cs typeface="Arial" panose="020B0604020202020204" pitchFamily="34" charset="0"/>
                </a:rPr>
                <a:t>Institute</a:t>
              </a:r>
            </a:p>
          </p:txBody>
        </p:sp>
        <p:sp>
          <p:nvSpPr>
            <p:cNvPr id="1069" name="Oval 34"/>
            <p:cNvSpPr>
              <a:spLocks noChangeArrowheads="1"/>
            </p:cNvSpPr>
            <p:nvPr/>
          </p:nvSpPr>
          <p:spPr bwMode="auto">
            <a:xfrm>
              <a:off x="1200" y="3216"/>
              <a:ext cx="624" cy="288"/>
            </a:xfrm>
            <a:prstGeom prst="ellipse">
              <a:avLst/>
            </a:prstGeom>
            <a:solidFill>
              <a:srgbClr val="66FF33"/>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070" name="Text Box 35"/>
            <p:cNvSpPr txBox="1">
              <a:spLocks noChangeArrowheads="1"/>
            </p:cNvSpPr>
            <p:nvPr/>
          </p:nvSpPr>
          <p:spPr bwMode="auto">
            <a:xfrm>
              <a:off x="1200" y="3216"/>
              <a:ext cx="624"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pPr algn="ctr">
                <a:spcBef>
                  <a:spcPct val="50000"/>
                </a:spcBef>
              </a:pPr>
              <a:r>
                <a:rPr lang="en-US" altLang="zh-CN" sz="1000">
                  <a:latin typeface="Comic Sans MS" panose="030F0702030302020204" pitchFamily="66" charset="0"/>
                  <a:ea typeface="宋体" panose="02010600030101010101" pitchFamily="2" charset="-122"/>
                  <a:cs typeface="Arial" panose="020B0604020202020204" pitchFamily="34" charset="0"/>
                </a:rPr>
                <a:t>Institute ~0.25TIPS</a:t>
              </a:r>
            </a:p>
          </p:txBody>
        </p:sp>
        <p:grpSp>
          <p:nvGrpSpPr>
            <p:cNvPr id="1071" name="Group 36"/>
            <p:cNvGrpSpPr>
              <a:grpSpLocks/>
            </p:cNvGrpSpPr>
            <p:nvPr/>
          </p:nvGrpSpPr>
          <p:grpSpPr bwMode="auto">
            <a:xfrm>
              <a:off x="1152" y="3648"/>
              <a:ext cx="387" cy="336"/>
              <a:chOff x="3837" y="3216"/>
              <a:chExt cx="579" cy="480"/>
            </a:xfrm>
          </p:grpSpPr>
          <p:graphicFrame>
            <p:nvGraphicFramePr>
              <p:cNvPr id="1037" name="Object 13"/>
              <p:cNvGraphicFramePr>
                <a:graphicFrameLocks noChangeAspect="1"/>
              </p:cNvGraphicFramePr>
              <p:nvPr/>
            </p:nvGraphicFramePr>
            <p:xfrm>
              <a:off x="3837" y="3216"/>
              <a:ext cx="579" cy="430"/>
            </p:xfrm>
            <a:graphic>
              <a:graphicData uri="http://schemas.openxmlformats.org/presentationml/2006/ole">
                <mc:AlternateContent xmlns:mc="http://schemas.openxmlformats.org/markup-compatibility/2006">
                  <mc:Choice xmlns:v="urn:schemas-microsoft-com:vml" Requires="v">
                    <p:oleObj spid="_x0000_s17553" name="Bitmap Image" r:id="rId5" imgW="1920406" imgH="1836190" progId="">
                      <p:embed/>
                    </p:oleObj>
                  </mc:Choice>
                  <mc:Fallback>
                    <p:oleObj name="Bitmap Image" r:id="rId5" imgW="1920406" imgH="1836190" progId="">
                      <p:embed/>
                      <p:pic>
                        <p:nvPicPr>
                          <p:cNvPr id="1037"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37" y="3216"/>
                            <a:ext cx="579" cy="430"/>
                          </a:xfrm>
                          <a:prstGeom prst="rect">
                            <a:avLst/>
                          </a:prstGeom>
                          <a:solidFill>
                            <a:srgbClr val="B2B2B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50" name="WordArt 38"/>
              <p:cNvSpPr>
                <a:spLocks noChangeArrowheads="1" noChangeShapeType="1" noTextEdit="1"/>
              </p:cNvSpPr>
              <p:nvPr/>
            </p:nvSpPr>
            <p:spPr bwMode="auto">
              <a:xfrm>
                <a:off x="3891" y="3651"/>
                <a:ext cx="373" cy="45"/>
              </a:xfrm>
              <a:prstGeom prst="rect">
                <a:avLst/>
              </a:prstGeom>
            </p:spPr>
            <p:txBody>
              <a:bodyPr wrap="none" fromWordArt="1">
                <a:prstTxWarp prst="textPlain">
                  <a:avLst>
                    <a:gd name="adj" fmla="val 50000"/>
                  </a:avLst>
                </a:prstTxWarp>
              </a:bodyPr>
              <a:lstStyle/>
              <a:p>
                <a:pPr algn="ctr"/>
                <a:r>
                  <a:rPr lang="en-US" altLang="zh-CN" sz="1400" i="1" kern="10">
                    <a:ln w="9525">
                      <a:solidFill>
                        <a:srgbClr val="000000"/>
                      </a:solidFill>
                      <a:round/>
                      <a:headEnd/>
                      <a:tailEnd/>
                    </a:ln>
                    <a:solidFill>
                      <a:srgbClr val="B2B2B2"/>
                    </a:solidFill>
                    <a:effectLst>
                      <a:outerShdw dist="35921" dir="2700000" algn="ctr" rotWithShape="0">
                        <a:srgbClr val="808080"/>
                      </a:outerShdw>
                    </a:effectLst>
                    <a:latin typeface="Arial Black" panose="020B0A04020102090204" pitchFamily="34" charset="0"/>
                  </a:rPr>
                  <a:t>Pentium II 300 MHz</a:t>
                </a:r>
                <a:endParaRPr lang="zh-CN" altLang="en-US" sz="1400" i="1" kern="10">
                  <a:ln w="9525">
                    <a:solidFill>
                      <a:srgbClr val="000000"/>
                    </a:solidFill>
                    <a:round/>
                    <a:headEnd/>
                    <a:tailEnd/>
                  </a:ln>
                  <a:solidFill>
                    <a:srgbClr val="B2B2B2"/>
                  </a:solidFill>
                  <a:effectLst>
                    <a:outerShdw dist="35921" dir="2700000" algn="ctr" rotWithShape="0">
                      <a:srgbClr val="808080"/>
                    </a:outerShdw>
                  </a:effectLst>
                  <a:latin typeface="Arial Black" panose="020B0A04020102090204" pitchFamily="34" charset="0"/>
                </a:endParaRPr>
              </a:p>
            </p:txBody>
          </p:sp>
          <p:graphicFrame>
            <p:nvGraphicFramePr>
              <p:cNvPr id="1038" name="Object 14"/>
              <p:cNvGraphicFramePr>
                <a:graphicFrameLocks noChangeAspect="1"/>
              </p:cNvGraphicFramePr>
              <p:nvPr/>
            </p:nvGraphicFramePr>
            <p:xfrm>
              <a:off x="3927" y="3314"/>
              <a:ext cx="218" cy="136"/>
            </p:xfrm>
            <a:graphic>
              <a:graphicData uri="http://schemas.openxmlformats.org/presentationml/2006/ole">
                <mc:AlternateContent xmlns:mc="http://schemas.openxmlformats.org/markup-compatibility/2006">
                  <mc:Choice xmlns:v="urn:schemas-microsoft-com:vml" Requires="v">
                    <p:oleObj spid="_x0000_s17554" name="Photo Editor Photo" r:id="rId7" imgW="4465707" imgH="3024762" progId="">
                      <p:embed/>
                    </p:oleObj>
                  </mc:Choice>
                  <mc:Fallback>
                    <p:oleObj name="Photo Editor Photo" r:id="rId7" imgW="4465707" imgH="3024762" progId="">
                      <p:embed/>
                      <p:pic>
                        <p:nvPicPr>
                          <p:cNvPr id="1038"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7" y="3314"/>
                            <a:ext cx="218" cy="136"/>
                          </a:xfrm>
                          <a:prstGeom prst="rect">
                            <a:avLst/>
                          </a:prstGeom>
                          <a:solidFill>
                            <a:srgbClr val="B2B2B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072" name="Group 40"/>
            <p:cNvGrpSpPr>
              <a:grpSpLocks/>
            </p:cNvGrpSpPr>
            <p:nvPr/>
          </p:nvGrpSpPr>
          <p:grpSpPr bwMode="auto">
            <a:xfrm>
              <a:off x="1488" y="3696"/>
              <a:ext cx="387" cy="336"/>
              <a:chOff x="3837" y="3216"/>
              <a:chExt cx="579" cy="480"/>
            </a:xfrm>
          </p:grpSpPr>
          <p:graphicFrame>
            <p:nvGraphicFramePr>
              <p:cNvPr id="1035" name="Object 11"/>
              <p:cNvGraphicFramePr>
                <a:graphicFrameLocks noChangeAspect="1"/>
              </p:cNvGraphicFramePr>
              <p:nvPr/>
            </p:nvGraphicFramePr>
            <p:xfrm>
              <a:off x="3837" y="3216"/>
              <a:ext cx="579" cy="430"/>
            </p:xfrm>
            <a:graphic>
              <a:graphicData uri="http://schemas.openxmlformats.org/presentationml/2006/ole">
                <mc:AlternateContent xmlns:mc="http://schemas.openxmlformats.org/markup-compatibility/2006">
                  <mc:Choice xmlns:v="urn:schemas-microsoft-com:vml" Requires="v">
                    <p:oleObj spid="_x0000_s17555" name="Bitmap Image" r:id="rId9" imgW="1920406" imgH="1836190" progId="">
                      <p:embed/>
                    </p:oleObj>
                  </mc:Choice>
                  <mc:Fallback>
                    <p:oleObj name="Bitmap Image" r:id="rId9" imgW="1920406" imgH="1836190" progId="">
                      <p:embed/>
                      <p:pic>
                        <p:nvPicPr>
                          <p:cNvPr id="1035"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37" y="3216"/>
                            <a:ext cx="579" cy="430"/>
                          </a:xfrm>
                          <a:prstGeom prst="rect">
                            <a:avLst/>
                          </a:prstGeom>
                          <a:solidFill>
                            <a:srgbClr val="B2B2B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49" name="WordArt 42"/>
              <p:cNvSpPr>
                <a:spLocks noChangeArrowheads="1" noChangeShapeType="1" noTextEdit="1"/>
              </p:cNvSpPr>
              <p:nvPr/>
            </p:nvSpPr>
            <p:spPr bwMode="auto">
              <a:xfrm>
                <a:off x="3891" y="3651"/>
                <a:ext cx="373" cy="45"/>
              </a:xfrm>
              <a:prstGeom prst="rect">
                <a:avLst/>
              </a:prstGeom>
            </p:spPr>
            <p:txBody>
              <a:bodyPr wrap="none" fromWordArt="1">
                <a:prstTxWarp prst="textPlain">
                  <a:avLst>
                    <a:gd name="adj" fmla="val 50000"/>
                  </a:avLst>
                </a:prstTxWarp>
              </a:bodyPr>
              <a:lstStyle/>
              <a:p>
                <a:pPr algn="ctr"/>
                <a:r>
                  <a:rPr lang="en-US" altLang="zh-CN" sz="1400" i="1" kern="10">
                    <a:ln w="9525">
                      <a:solidFill>
                        <a:srgbClr val="000000"/>
                      </a:solidFill>
                      <a:round/>
                      <a:headEnd/>
                      <a:tailEnd/>
                    </a:ln>
                    <a:solidFill>
                      <a:srgbClr val="B2B2B2"/>
                    </a:solidFill>
                    <a:effectLst>
                      <a:outerShdw dist="35921" dir="2700000" algn="ctr" rotWithShape="0">
                        <a:srgbClr val="808080"/>
                      </a:outerShdw>
                    </a:effectLst>
                    <a:latin typeface="Arial Black" panose="020B0A04020102090204" pitchFamily="34" charset="0"/>
                  </a:rPr>
                  <a:t>Pentium II 300 MHz</a:t>
                </a:r>
                <a:endParaRPr lang="zh-CN" altLang="en-US" sz="1400" i="1" kern="10">
                  <a:ln w="9525">
                    <a:solidFill>
                      <a:srgbClr val="000000"/>
                    </a:solidFill>
                    <a:round/>
                    <a:headEnd/>
                    <a:tailEnd/>
                  </a:ln>
                  <a:solidFill>
                    <a:srgbClr val="B2B2B2"/>
                  </a:solidFill>
                  <a:effectLst>
                    <a:outerShdw dist="35921" dir="2700000" algn="ctr" rotWithShape="0">
                      <a:srgbClr val="808080"/>
                    </a:outerShdw>
                  </a:effectLst>
                  <a:latin typeface="Arial Black" panose="020B0A04020102090204" pitchFamily="34" charset="0"/>
                </a:endParaRPr>
              </a:p>
            </p:txBody>
          </p:sp>
          <p:graphicFrame>
            <p:nvGraphicFramePr>
              <p:cNvPr id="1036" name="Object 12"/>
              <p:cNvGraphicFramePr>
                <a:graphicFrameLocks noChangeAspect="1"/>
              </p:cNvGraphicFramePr>
              <p:nvPr/>
            </p:nvGraphicFramePr>
            <p:xfrm>
              <a:off x="3927" y="3314"/>
              <a:ext cx="218" cy="136"/>
            </p:xfrm>
            <a:graphic>
              <a:graphicData uri="http://schemas.openxmlformats.org/presentationml/2006/ole">
                <mc:AlternateContent xmlns:mc="http://schemas.openxmlformats.org/markup-compatibility/2006">
                  <mc:Choice xmlns:v="urn:schemas-microsoft-com:vml" Requires="v">
                    <p:oleObj spid="_x0000_s17556" name="Photo Editor Photo" r:id="rId10" imgW="4465707" imgH="3024762" progId="">
                      <p:embed/>
                    </p:oleObj>
                  </mc:Choice>
                  <mc:Fallback>
                    <p:oleObj name="Photo Editor Photo" r:id="rId10" imgW="4465707" imgH="3024762" progId="">
                      <p:embed/>
                      <p:pic>
                        <p:nvPicPr>
                          <p:cNvPr id="1036"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7" y="3314"/>
                            <a:ext cx="218" cy="136"/>
                          </a:xfrm>
                          <a:prstGeom prst="rect">
                            <a:avLst/>
                          </a:prstGeom>
                          <a:solidFill>
                            <a:srgbClr val="B2B2B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073" name="Group 44"/>
            <p:cNvGrpSpPr>
              <a:grpSpLocks/>
            </p:cNvGrpSpPr>
            <p:nvPr/>
          </p:nvGrpSpPr>
          <p:grpSpPr bwMode="auto">
            <a:xfrm>
              <a:off x="2064" y="3840"/>
              <a:ext cx="387" cy="336"/>
              <a:chOff x="3837" y="3216"/>
              <a:chExt cx="579" cy="480"/>
            </a:xfrm>
          </p:grpSpPr>
          <p:graphicFrame>
            <p:nvGraphicFramePr>
              <p:cNvPr id="1033" name="Object 9"/>
              <p:cNvGraphicFramePr>
                <a:graphicFrameLocks noChangeAspect="1"/>
              </p:cNvGraphicFramePr>
              <p:nvPr/>
            </p:nvGraphicFramePr>
            <p:xfrm>
              <a:off x="3837" y="3216"/>
              <a:ext cx="579" cy="430"/>
            </p:xfrm>
            <a:graphic>
              <a:graphicData uri="http://schemas.openxmlformats.org/presentationml/2006/ole">
                <mc:AlternateContent xmlns:mc="http://schemas.openxmlformats.org/markup-compatibility/2006">
                  <mc:Choice xmlns:v="urn:schemas-microsoft-com:vml" Requires="v">
                    <p:oleObj spid="_x0000_s17557" name="Bitmap Image" r:id="rId11" imgW="1920406" imgH="1836190" progId="">
                      <p:embed/>
                    </p:oleObj>
                  </mc:Choice>
                  <mc:Fallback>
                    <p:oleObj name="Bitmap Image" r:id="rId11" imgW="1920406" imgH="1836190" progId="">
                      <p:embed/>
                      <p:pic>
                        <p:nvPicPr>
                          <p:cNvPr id="1033"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37" y="3216"/>
                            <a:ext cx="579" cy="430"/>
                          </a:xfrm>
                          <a:prstGeom prst="rect">
                            <a:avLst/>
                          </a:prstGeom>
                          <a:solidFill>
                            <a:srgbClr val="B2B2B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48" name="WordArt 46"/>
              <p:cNvSpPr>
                <a:spLocks noChangeArrowheads="1" noChangeShapeType="1" noTextEdit="1"/>
              </p:cNvSpPr>
              <p:nvPr/>
            </p:nvSpPr>
            <p:spPr bwMode="auto">
              <a:xfrm>
                <a:off x="3891" y="3651"/>
                <a:ext cx="373" cy="45"/>
              </a:xfrm>
              <a:prstGeom prst="rect">
                <a:avLst/>
              </a:prstGeom>
            </p:spPr>
            <p:txBody>
              <a:bodyPr wrap="none" fromWordArt="1">
                <a:prstTxWarp prst="textPlain">
                  <a:avLst>
                    <a:gd name="adj" fmla="val 50000"/>
                  </a:avLst>
                </a:prstTxWarp>
              </a:bodyPr>
              <a:lstStyle/>
              <a:p>
                <a:pPr algn="ctr"/>
                <a:r>
                  <a:rPr lang="en-US" altLang="zh-CN" sz="1400" i="1" kern="10">
                    <a:ln w="9525">
                      <a:solidFill>
                        <a:srgbClr val="000000"/>
                      </a:solidFill>
                      <a:round/>
                      <a:headEnd/>
                      <a:tailEnd/>
                    </a:ln>
                    <a:solidFill>
                      <a:srgbClr val="B2B2B2"/>
                    </a:solidFill>
                    <a:effectLst>
                      <a:outerShdw dist="35921" dir="2700000" algn="ctr" rotWithShape="0">
                        <a:srgbClr val="808080"/>
                      </a:outerShdw>
                    </a:effectLst>
                    <a:latin typeface="Arial Black" panose="020B0A04020102090204" pitchFamily="34" charset="0"/>
                  </a:rPr>
                  <a:t>Pentium II 300 MHz</a:t>
                </a:r>
                <a:endParaRPr lang="zh-CN" altLang="en-US" sz="1400" i="1" kern="10">
                  <a:ln w="9525">
                    <a:solidFill>
                      <a:srgbClr val="000000"/>
                    </a:solidFill>
                    <a:round/>
                    <a:headEnd/>
                    <a:tailEnd/>
                  </a:ln>
                  <a:solidFill>
                    <a:srgbClr val="B2B2B2"/>
                  </a:solidFill>
                  <a:effectLst>
                    <a:outerShdw dist="35921" dir="2700000" algn="ctr" rotWithShape="0">
                      <a:srgbClr val="808080"/>
                    </a:outerShdw>
                  </a:effectLst>
                  <a:latin typeface="Arial Black" panose="020B0A04020102090204" pitchFamily="34" charset="0"/>
                </a:endParaRPr>
              </a:p>
            </p:txBody>
          </p:sp>
          <p:graphicFrame>
            <p:nvGraphicFramePr>
              <p:cNvPr id="1034" name="Object 10"/>
              <p:cNvGraphicFramePr>
                <a:graphicFrameLocks noChangeAspect="1"/>
              </p:cNvGraphicFramePr>
              <p:nvPr/>
            </p:nvGraphicFramePr>
            <p:xfrm>
              <a:off x="3927" y="3314"/>
              <a:ext cx="218" cy="136"/>
            </p:xfrm>
            <a:graphic>
              <a:graphicData uri="http://schemas.openxmlformats.org/presentationml/2006/ole">
                <mc:AlternateContent xmlns:mc="http://schemas.openxmlformats.org/markup-compatibility/2006">
                  <mc:Choice xmlns:v="urn:schemas-microsoft-com:vml" Requires="v">
                    <p:oleObj spid="_x0000_s17558" name="Photo Editor Photo" r:id="rId12" imgW="4465707" imgH="3024762" progId="">
                      <p:embed/>
                    </p:oleObj>
                  </mc:Choice>
                  <mc:Fallback>
                    <p:oleObj name="Photo Editor Photo" r:id="rId12" imgW="4465707" imgH="3024762" progId="">
                      <p:embed/>
                      <p:pic>
                        <p:nvPicPr>
                          <p:cNvPr id="1034"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7" y="3314"/>
                            <a:ext cx="218" cy="136"/>
                          </a:xfrm>
                          <a:prstGeom prst="rect">
                            <a:avLst/>
                          </a:prstGeom>
                          <a:solidFill>
                            <a:srgbClr val="B2B2B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074" name="Group 48"/>
            <p:cNvGrpSpPr>
              <a:grpSpLocks/>
            </p:cNvGrpSpPr>
            <p:nvPr/>
          </p:nvGrpSpPr>
          <p:grpSpPr bwMode="auto">
            <a:xfrm>
              <a:off x="1728" y="3744"/>
              <a:ext cx="387" cy="336"/>
              <a:chOff x="3837" y="3216"/>
              <a:chExt cx="579" cy="480"/>
            </a:xfrm>
          </p:grpSpPr>
          <p:graphicFrame>
            <p:nvGraphicFramePr>
              <p:cNvPr id="1031" name="Object 7"/>
              <p:cNvGraphicFramePr>
                <a:graphicFrameLocks noChangeAspect="1"/>
              </p:cNvGraphicFramePr>
              <p:nvPr/>
            </p:nvGraphicFramePr>
            <p:xfrm>
              <a:off x="3837" y="3216"/>
              <a:ext cx="579" cy="430"/>
            </p:xfrm>
            <a:graphic>
              <a:graphicData uri="http://schemas.openxmlformats.org/presentationml/2006/ole">
                <mc:AlternateContent xmlns:mc="http://schemas.openxmlformats.org/markup-compatibility/2006">
                  <mc:Choice xmlns:v="urn:schemas-microsoft-com:vml" Requires="v">
                    <p:oleObj spid="_x0000_s17559" name="Bitmap Image" r:id="rId13" imgW="1920406" imgH="1836190" progId="">
                      <p:embed/>
                    </p:oleObj>
                  </mc:Choice>
                  <mc:Fallback>
                    <p:oleObj name="Bitmap Image" r:id="rId13" imgW="1920406" imgH="1836190" progId="">
                      <p:embed/>
                      <p:pic>
                        <p:nvPicPr>
                          <p:cNvPr id="1031"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37" y="3216"/>
                            <a:ext cx="579" cy="430"/>
                          </a:xfrm>
                          <a:prstGeom prst="rect">
                            <a:avLst/>
                          </a:prstGeom>
                          <a:solidFill>
                            <a:srgbClr val="B2B2B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47" name="WordArt 50"/>
              <p:cNvSpPr>
                <a:spLocks noChangeArrowheads="1" noChangeShapeType="1" noTextEdit="1"/>
              </p:cNvSpPr>
              <p:nvPr/>
            </p:nvSpPr>
            <p:spPr bwMode="auto">
              <a:xfrm>
                <a:off x="3891" y="3651"/>
                <a:ext cx="373" cy="45"/>
              </a:xfrm>
              <a:prstGeom prst="rect">
                <a:avLst/>
              </a:prstGeom>
            </p:spPr>
            <p:txBody>
              <a:bodyPr wrap="none" fromWordArt="1">
                <a:prstTxWarp prst="textPlain">
                  <a:avLst>
                    <a:gd name="adj" fmla="val 50000"/>
                  </a:avLst>
                </a:prstTxWarp>
              </a:bodyPr>
              <a:lstStyle/>
              <a:p>
                <a:pPr algn="ctr"/>
                <a:r>
                  <a:rPr lang="en-US" altLang="zh-CN" sz="1400" i="1" kern="10">
                    <a:ln w="9525">
                      <a:solidFill>
                        <a:srgbClr val="000000"/>
                      </a:solidFill>
                      <a:round/>
                      <a:headEnd/>
                      <a:tailEnd/>
                    </a:ln>
                    <a:solidFill>
                      <a:srgbClr val="B2B2B2"/>
                    </a:solidFill>
                    <a:effectLst>
                      <a:outerShdw dist="35921" dir="2700000" algn="ctr" rotWithShape="0">
                        <a:srgbClr val="808080"/>
                      </a:outerShdw>
                    </a:effectLst>
                    <a:latin typeface="Arial Black" panose="020B0A04020102090204" pitchFamily="34" charset="0"/>
                  </a:rPr>
                  <a:t>Pentium II 300 MHz</a:t>
                </a:r>
                <a:endParaRPr lang="zh-CN" altLang="en-US" sz="1400" i="1" kern="10">
                  <a:ln w="9525">
                    <a:solidFill>
                      <a:srgbClr val="000000"/>
                    </a:solidFill>
                    <a:round/>
                    <a:headEnd/>
                    <a:tailEnd/>
                  </a:ln>
                  <a:solidFill>
                    <a:srgbClr val="B2B2B2"/>
                  </a:solidFill>
                  <a:effectLst>
                    <a:outerShdw dist="35921" dir="2700000" algn="ctr" rotWithShape="0">
                      <a:srgbClr val="808080"/>
                    </a:outerShdw>
                  </a:effectLst>
                  <a:latin typeface="Arial Black" panose="020B0A04020102090204" pitchFamily="34" charset="0"/>
                </a:endParaRPr>
              </a:p>
            </p:txBody>
          </p:sp>
          <p:graphicFrame>
            <p:nvGraphicFramePr>
              <p:cNvPr id="1032" name="Object 8"/>
              <p:cNvGraphicFramePr>
                <a:graphicFrameLocks noChangeAspect="1"/>
              </p:cNvGraphicFramePr>
              <p:nvPr/>
            </p:nvGraphicFramePr>
            <p:xfrm>
              <a:off x="3927" y="3314"/>
              <a:ext cx="218" cy="136"/>
            </p:xfrm>
            <a:graphic>
              <a:graphicData uri="http://schemas.openxmlformats.org/presentationml/2006/ole">
                <mc:AlternateContent xmlns:mc="http://schemas.openxmlformats.org/markup-compatibility/2006">
                  <mc:Choice xmlns:v="urn:schemas-microsoft-com:vml" Requires="v">
                    <p:oleObj spid="_x0000_s17560" name="Photo Editor Photo" r:id="rId14" imgW="4465707" imgH="3024762" progId="">
                      <p:embed/>
                    </p:oleObj>
                  </mc:Choice>
                  <mc:Fallback>
                    <p:oleObj name="Photo Editor Photo" r:id="rId14" imgW="4465707" imgH="3024762" progId="">
                      <p:embed/>
                      <p:pic>
                        <p:nvPicPr>
                          <p:cNvPr id="1032"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7" y="3314"/>
                            <a:ext cx="218" cy="136"/>
                          </a:xfrm>
                          <a:prstGeom prst="rect">
                            <a:avLst/>
                          </a:prstGeom>
                          <a:solidFill>
                            <a:srgbClr val="B2B2B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075" name="Line 52"/>
            <p:cNvSpPr>
              <a:spLocks noChangeShapeType="1"/>
            </p:cNvSpPr>
            <p:nvPr/>
          </p:nvSpPr>
          <p:spPr bwMode="auto">
            <a:xfrm>
              <a:off x="960" y="528"/>
              <a:ext cx="912" cy="24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6" name="Line 53"/>
            <p:cNvSpPr>
              <a:spLocks noChangeShapeType="1"/>
            </p:cNvSpPr>
            <p:nvPr/>
          </p:nvSpPr>
          <p:spPr bwMode="auto">
            <a:xfrm flipV="1">
              <a:off x="1392" y="864"/>
              <a:ext cx="480"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7" name="Line 54"/>
            <p:cNvSpPr>
              <a:spLocks noChangeShapeType="1"/>
            </p:cNvSpPr>
            <p:nvPr/>
          </p:nvSpPr>
          <p:spPr bwMode="auto">
            <a:xfrm>
              <a:off x="1296" y="768"/>
              <a:ext cx="576" cy="48"/>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8" name="Line 55"/>
            <p:cNvSpPr>
              <a:spLocks noChangeShapeType="1"/>
            </p:cNvSpPr>
            <p:nvPr/>
          </p:nvSpPr>
          <p:spPr bwMode="auto">
            <a:xfrm>
              <a:off x="2784" y="816"/>
              <a:ext cx="384" cy="19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9" name="Line 56"/>
            <p:cNvSpPr>
              <a:spLocks noChangeShapeType="1"/>
            </p:cNvSpPr>
            <p:nvPr/>
          </p:nvSpPr>
          <p:spPr bwMode="auto">
            <a:xfrm>
              <a:off x="3648" y="1296"/>
              <a:ext cx="96" cy="19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0" name="Line 57"/>
            <p:cNvSpPr>
              <a:spLocks noChangeShapeType="1"/>
            </p:cNvSpPr>
            <p:nvPr/>
          </p:nvSpPr>
          <p:spPr bwMode="auto">
            <a:xfrm flipH="1">
              <a:off x="1152" y="1776"/>
              <a:ext cx="2256" cy="2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1" name="Line 58"/>
            <p:cNvSpPr>
              <a:spLocks noChangeShapeType="1"/>
            </p:cNvSpPr>
            <p:nvPr/>
          </p:nvSpPr>
          <p:spPr bwMode="auto">
            <a:xfrm flipH="1">
              <a:off x="2352" y="1776"/>
              <a:ext cx="1104" cy="2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2" name="Line 59"/>
            <p:cNvSpPr>
              <a:spLocks noChangeShapeType="1"/>
            </p:cNvSpPr>
            <p:nvPr/>
          </p:nvSpPr>
          <p:spPr bwMode="auto">
            <a:xfrm flipH="1">
              <a:off x="3456" y="1824"/>
              <a:ext cx="288" cy="24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3" name="Line 60"/>
            <p:cNvSpPr>
              <a:spLocks noChangeShapeType="1"/>
            </p:cNvSpPr>
            <p:nvPr/>
          </p:nvSpPr>
          <p:spPr bwMode="auto">
            <a:xfrm>
              <a:off x="4080" y="1824"/>
              <a:ext cx="96" cy="19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4" name="Line 61"/>
            <p:cNvSpPr>
              <a:spLocks noChangeShapeType="1"/>
            </p:cNvSpPr>
            <p:nvPr/>
          </p:nvSpPr>
          <p:spPr bwMode="auto">
            <a:xfrm flipH="1">
              <a:off x="2736" y="2928"/>
              <a:ext cx="192" cy="2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5" name="Line 62"/>
            <p:cNvSpPr>
              <a:spLocks noChangeShapeType="1"/>
            </p:cNvSpPr>
            <p:nvPr/>
          </p:nvSpPr>
          <p:spPr bwMode="auto">
            <a:xfrm flipH="1">
              <a:off x="2352" y="2880"/>
              <a:ext cx="528" cy="33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6" name="Line 63"/>
            <p:cNvSpPr>
              <a:spLocks noChangeShapeType="1"/>
            </p:cNvSpPr>
            <p:nvPr/>
          </p:nvSpPr>
          <p:spPr bwMode="auto">
            <a:xfrm flipH="1">
              <a:off x="1584" y="2880"/>
              <a:ext cx="1248" cy="33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7" name="Line 64"/>
            <p:cNvSpPr>
              <a:spLocks noChangeShapeType="1"/>
            </p:cNvSpPr>
            <p:nvPr/>
          </p:nvSpPr>
          <p:spPr bwMode="auto">
            <a:xfrm flipH="1">
              <a:off x="1920" y="2880"/>
              <a:ext cx="960" cy="33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8" name="Line 65"/>
            <p:cNvSpPr>
              <a:spLocks noChangeShapeType="1"/>
            </p:cNvSpPr>
            <p:nvPr/>
          </p:nvSpPr>
          <p:spPr bwMode="auto">
            <a:xfrm flipH="1">
              <a:off x="1392" y="3504"/>
              <a:ext cx="48" cy="19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9" name="Line 66"/>
            <p:cNvSpPr>
              <a:spLocks noChangeShapeType="1"/>
            </p:cNvSpPr>
            <p:nvPr/>
          </p:nvSpPr>
          <p:spPr bwMode="auto">
            <a:xfrm>
              <a:off x="1536" y="3504"/>
              <a:ext cx="48" cy="24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90" name="Line 67"/>
            <p:cNvSpPr>
              <a:spLocks noChangeShapeType="1"/>
            </p:cNvSpPr>
            <p:nvPr/>
          </p:nvSpPr>
          <p:spPr bwMode="auto">
            <a:xfrm>
              <a:off x="1584" y="3504"/>
              <a:ext cx="240" cy="2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91" name="Line 68"/>
            <p:cNvSpPr>
              <a:spLocks noChangeShapeType="1"/>
            </p:cNvSpPr>
            <p:nvPr/>
          </p:nvSpPr>
          <p:spPr bwMode="auto">
            <a:xfrm>
              <a:off x="1632" y="3504"/>
              <a:ext cx="528" cy="38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92" name="Text Box 69"/>
            <p:cNvSpPr txBox="1">
              <a:spLocks noChangeArrowheads="1"/>
            </p:cNvSpPr>
            <p:nvPr/>
          </p:nvSpPr>
          <p:spPr bwMode="auto">
            <a:xfrm>
              <a:off x="576" y="4032"/>
              <a:ext cx="1536"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pPr algn="ctr">
                <a:spcBef>
                  <a:spcPct val="50000"/>
                </a:spcBef>
              </a:pPr>
              <a:r>
                <a:rPr lang="en-US" altLang="zh-CN" sz="1000">
                  <a:latin typeface="Comic Sans MS" panose="030F0702030302020204" pitchFamily="66" charset="0"/>
                  <a:ea typeface="宋体" panose="02010600030101010101" pitchFamily="2" charset="-122"/>
                  <a:cs typeface="Arial" panose="020B0604020202020204" pitchFamily="34" charset="0"/>
                </a:rPr>
                <a:t>Physicist workstations</a:t>
              </a:r>
              <a:endParaRPr lang="en-US" altLang="zh-CN" sz="1000">
                <a:latin typeface="Times New Roman" panose="02020603050405020304" pitchFamily="18" charset="0"/>
                <a:ea typeface="宋体" panose="02010600030101010101" pitchFamily="2" charset="-122"/>
                <a:cs typeface="Arial" panose="020B0604020202020204" pitchFamily="34" charset="0"/>
              </a:endParaRPr>
            </a:p>
          </p:txBody>
        </p:sp>
        <p:sp>
          <p:nvSpPr>
            <p:cNvPr id="1093" name="Text Box 70"/>
            <p:cNvSpPr txBox="1">
              <a:spLocks noChangeArrowheads="1"/>
            </p:cNvSpPr>
            <p:nvPr/>
          </p:nvSpPr>
          <p:spPr bwMode="auto">
            <a:xfrm>
              <a:off x="2736" y="768"/>
              <a:ext cx="1056"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pPr algn="ctr">
                <a:spcBef>
                  <a:spcPct val="50000"/>
                </a:spcBef>
              </a:pPr>
              <a:r>
                <a:rPr lang="en-US" altLang="zh-CN" sz="1000">
                  <a:latin typeface="Comic Sans MS" panose="030F0702030302020204" pitchFamily="66" charset="0"/>
                  <a:ea typeface="宋体" panose="02010600030101010101" pitchFamily="2" charset="-122"/>
                  <a:cs typeface="Arial" panose="020B0604020202020204" pitchFamily="34" charset="0"/>
                </a:rPr>
                <a:t>~100 MBytes/sec</a:t>
              </a:r>
              <a:endParaRPr lang="en-US" altLang="zh-CN" sz="1000">
                <a:latin typeface="Times New Roman" panose="02020603050405020304" pitchFamily="18" charset="0"/>
                <a:ea typeface="宋体" panose="02010600030101010101" pitchFamily="2" charset="-122"/>
                <a:cs typeface="Arial" panose="020B0604020202020204" pitchFamily="34" charset="0"/>
              </a:endParaRPr>
            </a:p>
          </p:txBody>
        </p:sp>
        <p:sp>
          <p:nvSpPr>
            <p:cNvPr id="1094" name="Text Box 71"/>
            <p:cNvSpPr txBox="1">
              <a:spLocks noChangeArrowheads="1"/>
            </p:cNvSpPr>
            <p:nvPr/>
          </p:nvSpPr>
          <p:spPr bwMode="auto">
            <a:xfrm>
              <a:off x="3552" y="1296"/>
              <a:ext cx="1056"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pPr algn="ctr">
                <a:spcBef>
                  <a:spcPct val="50000"/>
                </a:spcBef>
              </a:pPr>
              <a:r>
                <a:rPr lang="en-US" altLang="zh-CN" sz="1000">
                  <a:latin typeface="Comic Sans MS" panose="030F0702030302020204" pitchFamily="66" charset="0"/>
                  <a:ea typeface="宋体" panose="02010600030101010101" pitchFamily="2" charset="-122"/>
                  <a:cs typeface="Arial" panose="020B0604020202020204" pitchFamily="34" charset="0"/>
                </a:rPr>
                <a:t>~100 MBytes/sec</a:t>
              </a:r>
              <a:endParaRPr lang="en-US" altLang="zh-CN" sz="1000">
                <a:latin typeface="Times New Roman" panose="02020603050405020304" pitchFamily="18" charset="0"/>
                <a:ea typeface="宋体" panose="02010600030101010101" pitchFamily="2" charset="-122"/>
                <a:cs typeface="Arial" panose="020B0604020202020204" pitchFamily="34" charset="0"/>
              </a:endParaRPr>
            </a:p>
          </p:txBody>
        </p:sp>
        <p:sp>
          <p:nvSpPr>
            <p:cNvPr id="1095" name="Text Box 72"/>
            <p:cNvSpPr txBox="1">
              <a:spLocks noChangeArrowheads="1"/>
            </p:cNvSpPr>
            <p:nvPr/>
          </p:nvSpPr>
          <p:spPr bwMode="auto">
            <a:xfrm>
              <a:off x="4225" y="2352"/>
              <a:ext cx="1055"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pPr algn="ctr">
                <a:spcBef>
                  <a:spcPct val="50000"/>
                </a:spcBef>
              </a:pPr>
              <a:r>
                <a:rPr lang="en-US" altLang="zh-CN" sz="1000">
                  <a:latin typeface="Comic Sans MS" panose="030F0702030302020204" pitchFamily="66" charset="0"/>
                  <a:ea typeface="宋体" panose="02010600030101010101" pitchFamily="2" charset="-122"/>
                  <a:cs typeface="Arial" panose="020B0604020202020204" pitchFamily="34" charset="0"/>
                </a:rPr>
                <a:t>~622 Mbits/sec</a:t>
              </a:r>
              <a:endParaRPr lang="en-US" altLang="zh-CN" sz="1000">
                <a:latin typeface="Times New Roman" panose="02020603050405020304" pitchFamily="18" charset="0"/>
                <a:ea typeface="宋体" panose="02010600030101010101" pitchFamily="2" charset="-122"/>
                <a:cs typeface="Arial" panose="020B0604020202020204" pitchFamily="34" charset="0"/>
              </a:endParaRPr>
            </a:p>
          </p:txBody>
        </p:sp>
        <p:sp>
          <p:nvSpPr>
            <p:cNvPr id="1096" name="Text Box 73"/>
            <p:cNvSpPr txBox="1">
              <a:spLocks noChangeArrowheads="1"/>
            </p:cNvSpPr>
            <p:nvPr/>
          </p:nvSpPr>
          <p:spPr bwMode="auto">
            <a:xfrm>
              <a:off x="1632" y="3600"/>
              <a:ext cx="1056"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pPr algn="ctr">
                <a:spcBef>
                  <a:spcPct val="50000"/>
                </a:spcBef>
              </a:pPr>
              <a:r>
                <a:rPr lang="en-US" altLang="zh-CN" sz="1000">
                  <a:latin typeface="Comic Sans MS" panose="030F0702030302020204" pitchFamily="66" charset="0"/>
                  <a:ea typeface="宋体" panose="02010600030101010101" pitchFamily="2" charset="-122"/>
                  <a:cs typeface="Arial" panose="020B0604020202020204" pitchFamily="34" charset="0"/>
                </a:rPr>
                <a:t>~1 MBytes/sec</a:t>
              </a:r>
              <a:endParaRPr lang="en-US" altLang="zh-CN" sz="1000">
                <a:latin typeface="Times New Roman" panose="02020603050405020304" pitchFamily="18" charset="0"/>
                <a:ea typeface="宋体" panose="02010600030101010101" pitchFamily="2" charset="-122"/>
                <a:cs typeface="Arial" panose="020B0604020202020204" pitchFamily="34" charset="0"/>
              </a:endParaRPr>
            </a:p>
          </p:txBody>
        </p:sp>
        <p:grpSp>
          <p:nvGrpSpPr>
            <p:cNvPr id="1097" name="Group 74"/>
            <p:cNvGrpSpPr>
              <a:grpSpLocks/>
            </p:cNvGrpSpPr>
            <p:nvPr/>
          </p:nvGrpSpPr>
          <p:grpSpPr bwMode="auto">
            <a:xfrm>
              <a:off x="4560" y="1440"/>
              <a:ext cx="480" cy="432"/>
              <a:chOff x="3504" y="2448"/>
              <a:chExt cx="1051" cy="1138"/>
            </a:xfrm>
          </p:grpSpPr>
          <p:graphicFrame>
            <p:nvGraphicFramePr>
              <p:cNvPr id="1030" name="Object 6"/>
              <p:cNvGraphicFramePr>
                <a:graphicFrameLocks noChangeAspect="1"/>
              </p:cNvGraphicFramePr>
              <p:nvPr/>
            </p:nvGraphicFramePr>
            <p:xfrm>
              <a:off x="3504" y="2448"/>
              <a:ext cx="1051" cy="1138"/>
            </p:xfrm>
            <a:graphic>
              <a:graphicData uri="http://schemas.openxmlformats.org/presentationml/2006/ole">
                <mc:AlternateContent xmlns:mc="http://schemas.openxmlformats.org/markup-compatibility/2006">
                  <mc:Choice xmlns:v="urn:schemas-microsoft-com:vml" Requires="v">
                    <p:oleObj spid="_x0000_s17561" name="Image" r:id="rId15" imgW="1668925" imgH="1806097" progId="">
                      <p:embed/>
                    </p:oleObj>
                  </mc:Choice>
                  <mc:Fallback>
                    <p:oleObj name="Image" r:id="rId15" imgW="1668925" imgH="1806097" progId="">
                      <p:embed/>
                      <p:pic>
                        <p:nvPicPr>
                          <p:cNvPr id="1030" name="Object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04" y="2448"/>
                            <a:ext cx="1051" cy="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46" name="WordArt 76"/>
              <p:cNvSpPr>
                <a:spLocks noChangeArrowheads="1" noChangeShapeType="1" noTextEdit="1"/>
              </p:cNvSpPr>
              <p:nvPr/>
            </p:nvSpPr>
            <p:spPr bwMode="auto">
              <a:xfrm>
                <a:off x="3840" y="2784"/>
                <a:ext cx="384" cy="480"/>
              </a:xfrm>
              <a:prstGeom prst="rect">
                <a:avLst/>
              </a:prstGeom>
            </p:spPr>
            <p:txBody>
              <a:bodyPr wrap="none" fromWordArt="1">
                <a:prstTxWarp prst="textSlantUp">
                  <a:avLst>
                    <a:gd name="adj" fmla="val 32056"/>
                  </a:avLst>
                </a:prstTxWarp>
              </a:bodyPr>
              <a:lstStyle/>
              <a:p>
                <a:pPr algn="ctr"/>
                <a:r>
                  <a:rPr lang="en-US" altLang="zh-CN" sz="3600" kern="1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outerShdw>
                    </a:effectLst>
                    <a:latin typeface="Impact" panose="020B0806030902050204" pitchFamily="34" charset="0"/>
                  </a:rPr>
                  <a:t>HPSS</a:t>
                </a:r>
                <a:endParaRPr lang="zh-CN" altLang="en-US" sz="3600" kern="1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outerShdw>
                  </a:effectLst>
                  <a:latin typeface="Impact" panose="020B0806030902050204" pitchFamily="34" charset="0"/>
                </a:endParaRPr>
              </a:p>
            </p:txBody>
          </p:sp>
        </p:grpSp>
        <p:grpSp>
          <p:nvGrpSpPr>
            <p:cNvPr id="1098" name="Group 77"/>
            <p:cNvGrpSpPr>
              <a:grpSpLocks/>
            </p:cNvGrpSpPr>
            <p:nvPr/>
          </p:nvGrpSpPr>
          <p:grpSpPr bwMode="auto">
            <a:xfrm>
              <a:off x="4752" y="2064"/>
              <a:ext cx="240" cy="240"/>
              <a:chOff x="3504" y="2448"/>
              <a:chExt cx="1051" cy="1138"/>
            </a:xfrm>
          </p:grpSpPr>
          <p:graphicFrame>
            <p:nvGraphicFramePr>
              <p:cNvPr id="1029" name="Object 5"/>
              <p:cNvGraphicFramePr>
                <a:graphicFrameLocks noChangeAspect="1"/>
              </p:cNvGraphicFramePr>
              <p:nvPr/>
            </p:nvGraphicFramePr>
            <p:xfrm>
              <a:off x="3504" y="2448"/>
              <a:ext cx="1051" cy="1138"/>
            </p:xfrm>
            <a:graphic>
              <a:graphicData uri="http://schemas.openxmlformats.org/presentationml/2006/ole">
                <mc:AlternateContent xmlns:mc="http://schemas.openxmlformats.org/markup-compatibility/2006">
                  <mc:Choice xmlns:v="urn:schemas-microsoft-com:vml" Requires="v">
                    <p:oleObj spid="_x0000_s17562" name="Image" r:id="rId17" imgW="1668925" imgH="1806097" progId="">
                      <p:embed/>
                    </p:oleObj>
                  </mc:Choice>
                  <mc:Fallback>
                    <p:oleObj name="Image" r:id="rId17" imgW="1668925" imgH="1806097" progId="">
                      <p:embed/>
                      <p:pic>
                        <p:nvPicPr>
                          <p:cNvPr id="1029" name="Object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04" y="2448"/>
                            <a:ext cx="1051" cy="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45" name="WordArt 79"/>
              <p:cNvSpPr>
                <a:spLocks noChangeArrowheads="1" noChangeShapeType="1" noTextEdit="1"/>
              </p:cNvSpPr>
              <p:nvPr/>
            </p:nvSpPr>
            <p:spPr bwMode="auto">
              <a:xfrm>
                <a:off x="3840" y="2784"/>
                <a:ext cx="384" cy="480"/>
              </a:xfrm>
              <a:prstGeom prst="rect">
                <a:avLst/>
              </a:prstGeom>
            </p:spPr>
            <p:txBody>
              <a:bodyPr wrap="none" fromWordArt="1">
                <a:prstTxWarp prst="textSlantUp">
                  <a:avLst>
                    <a:gd name="adj" fmla="val 32056"/>
                  </a:avLst>
                </a:prstTxWarp>
              </a:bodyPr>
              <a:lstStyle/>
              <a:p>
                <a:pPr algn="ctr"/>
                <a:r>
                  <a:rPr lang="en-US" altLang="zh-CN" sz="3600" kern="1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outerShdw>
                    </a:effectLst>
                    <a:latin typeface="Impact" panose="020B0806030902050204" pitchFamily="34" charset="0"/>
                  </a:rPr>
                  <a:t>HPSS</a:t>
                </a:r>
                <a:endParaRPr lang="zh-CN" altLang="en-US" sz="3600" kern="1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outerShdw>
                  </a:effectLst>
                  <a:latin typeface="Impact" panose="020B0806030902050204" pitchFamily="34" charset="0"/>
                </a:endParaRPr>
              </a:p>
            </p:txBody>
          </p:sp>
        </p:grpSp>
        <p:sp>
          <p:nvSpPr>
            <p:cNvPr id="1099" name="Text Box 80"/>
            <p:cNvSpPr txBox="1">
              <a:spLocks noChangeArrowheads="1"/>
            </p:cNvSpPr>
            <p:nvPr/>
          </p:nvSpPr>
          <p:spPr bwMode="auto">
            <a:xfrm>
              <a:off x="528" y="1104"/>
              <a:ext cx="1632" cy="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pPr>
                <a:spcBef>
                  <a:spcPct val="50000"/>
                </a:spcBef>
              </a:pPr>
              <a:r>
                <a:rPr lang="en-US" altLang="zh-CN" sz="900" i="1">
                  <a:latin typeface="Comic Sans MS" panose="030F0702030302020204" pitchFamily="66" charset="0"/>
                  <a:ea typeface="宋体" panose="02010600030101010101" pitchFamily="2" charset="-122"/>
                  <a:cs typeface="Arial" panose="020B0604020202020204" pitchFamily="34" charset="0"/>
                </a:rPr>
                <a:t>There is a “bunch crossing” every 25 nsecs.</a:t>
              </a:r>
            </a:p>
            <a:p>
              <a:pPr>
                <a:spcBef>
                  <a:spcPct val="50000"/>
                </a:spcBef>
              </a:pPr>
              <a:r>
                <a:rPr lang="en-US" altLang="zh-CN" sz="900" i="1">
                  <a:latin typeface="Comic Sans MS" panose="030F0702030302020204" pitchFamily="66" charset="0"/>
                  <a:ea typeface="宋体" panose="02010600030101010101" pitchFamily="2" charset="-122"/>
                  <a:cs typeface="Arial" panose="020B0604020202020204" pitchFamily="34" charset="0"/>
                </a:rPr>
                <a:t>There are 100 “triggers” per second</a:t>
              </a:r>
            </a:p>
            <a:p>
              <a:pPr>
                <a:spcBef>
                  <a:spcPct val="50000"/>
                </a:spcBef>
              </a:pPr>
              <a:r>
                <a:rPr lang="en-US" altLang="zh-CN" sz="900" i="1">
                  <a:latin typeface="Comic Sans MS" panose="030F0702030302020204" pitchFamily="66" charset="0"/>
                  <a:ea typeface="宋体" panose="02010600030101010101" pitchFamily="2" charset="-122"/>
                  <a:cs typeface="Arial" panose="020B0604020202020204" pitchFamily="34" charset="0"/>
                </a:rPr>
                <a:t>Each triggered event is ~1 MByte in size</a:t>
              </a:r>
              <a:endParaRPr lang="en-US" altLang="zh-CN" sz="1000" i="1">
                <a:latin typeface="Times New Roman" panose="02020603050405020304" pitchFamily="18" charset="0"/>
                <a:ea typeface="宋体" panose="02010600030101010101" pitchFamily="2" charset="-122"/>
                <a:cs typeface="Arial" panose="020B0604020202020204" pitchFamily="34" charset="0"/>
              </a:endParaRPr>
            </a:p>
          </p:txBody>
        </p:sp>
        <p:grpSp>
          <p:nvGrpSpPr>
            <p:cNvPr id="1100" name="Group 81"/>
            <p:cNvGrpSpPr>
              <a:grpSpLocks/>
            </p:cNvGrpSpPr>
            <p:nvPr/>
          </p:nvGrpSpPr>
          <p:grpSpPr bwMode="auto">
            <a:xfrm>
              <a:off x="3312" y="3360"/>
              <a:ext cx="2208" cy="576"/>
              <a:chOff x="3168" y="3648"/>
              <a:chExt cx="2208" cy="576"/>
            </a:xfrm>
          </p:grpSpPr>
          <p:sp>
            <p:nvSpPr>
              <p:cNvPr id="1143" name="Rectangle 82"/>
              <p:cNvSpPr>
                <a:spLocks noChangeArrowheads="1"/>
              </p:cNvSpPr>
              <p:nvPr/>
            </p:nvSpPr>
            <p:spPr bwMode="auto">
              <a:xfrm>
                <a:off x="3168" y="3648"/>
                <a:ext cx="2208" cy="576"/>
              </a:xfrm>
              <a:prstGeom prst="rect">
                <a:avLst/>
              </a:prstGeom>
              <a:solidFill>
                <a:srgbClr val="FFFFFF"/>
              </a:solidFill>
              <a:ln w="9525">
                <a:solidFill>
                  <a:srgbClr val="000000"/>
                </a:solidFill>
                <a:miter lim="800000"/>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144" name="Text Box 83"/>
              <p:cNvSpPr txBox="1">
                <a:spLocks noChangeArrowheads="1"/>
              </p:cNvSpPr>
              <p:nvPr/>
            </p:nvSpPr>
            <p:spPr bwMode="auto">
              <a:xfrm>
                <a:off x="3216" y="3648"/>
                <a:ext cx="2160" cy="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pPr>
                  <a:spcBef>
                    <a:spcPct val="50000"/>
                  </a:spcBef>
                </a:pPr>
                <a:r>
                  <a:rPr lang="en-US" altLang="zh-CN" sz="900" i="1">
                    <a:latin typeface="Comic Sans MS" panose="030F0702030302020204" pitchFamily="66" charset="0"/>
                    <a:ea typeface="宋体" panose="02010600030101010101" pitchFamily="2" charset="-122"/>
                    <a:cs typeface="Arial" panose="020B0604020202020204" pitchFamily="34" charset="0"/>
                  </a:rPr>
                  <a:t>Physicists work on analysis “channels”.</a:t>
                </a:r>
              </a:p>
              <a:p>
                <a:pPr>
                  <a:spcBef>
                    <a:spcPct val="50000"/>
                  </a:spcBef>
                </a:pPr>
                <a:r>
                  <a:rPr lang="en-US" altLang="zh-CN" sz="900" i="1">
                    <a:latin typeface="Comic Sans MS" panose="030F0702030302020204" pitchFamily="66" charset="0"/>
                    <a:ea typeface="宋体" panose="02010600030101010101" pitchFamily="2" charset="-122"/>
                    <a:cs typeface="Arial" panose="020B0604020202020204" pitchFamily="34" charset="0"/>
                  </a:rPr>
                  <a:t>Each institute will have ~10 physicists working on one or more channels; data for these channels should be cached by the institute server</a:t>
                </a:r>
              </a:p>
            </p:txBody>
          </p:sp>
        </p:grpSp>
        <p:grpSp>
          <p:nvGrpSpPr>
            <p:cNvPr id="1101" name="Group 84"/>
            <p:cNvGrpSpPr>
              <a:grpSpLocks/>
            </p:cNvGrpSpPr>
            <p:nvPr/>
          </p:nvGrpSpPr>
          <p:grpSpPr bwMode="auto">
            <a:xfrm>
              <a:off x="480" y="3216"/>
              <a:ext cx="523" cy="359"/>
              <a:chOff x="4608" y="816"/>
              <a:chExt cx="528" cy="384"/>
            </a:xfrm>
          </p:grpSpPr>
          <p:sp>
            <p:nvSpPr>
              <p:cNvPr id="1139" name="AutoShape 85"/>
              <p:cNvSpPr>
                <a:spLocks noChangeArrowheads="1"/>
              </p:cNvSpPr>
              <p:nvPr/>
            </p:nvSpPr>
            <p:spPr bwMode="auto">
              <a:xfrm>
                <a:off x="4608" y="816"/>
                <a:ext cx="317" cy="192"/>
              </a:xfrm>
              <a:prstGeom prst="flowChartMagneticDisk">
                <a:avLst/>
              </a:prstGeom>
              <a:solidFill>
                <a:srgbClr val="B2B2B2"/>
              </a:solidFill>
              <a:ln w="9525">
                <a:solidFill>
                  <a:schemeClr val="tx1"/>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140" name="AutoShape 86"/>
              <p:cNvSpPr>
                <a:spLocks noChangeArrowheads="1"/>
              </p:cNvSpPr>
              <p:nvPr/>
            </p:nvSpPr>
            <p:spPr bwMode="auto">
              <a:xfrm>
                <a:off x="4656" y="864"/>
                <a:ext cx="317" cy="192"/>
              </a:xfrm>
              <a:prstGeom prst="flowChartMagneticDisk">
                <a:avLst/>
              </a:prstGeom>
              <a:solidFill>
                <a:srgbClr val="B2B2B2"/>
              </a:solidFill>
              <a:ln w="9525">
                <a:solidFill>
                  <a:schemeClr val="tx1"/>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141" name="AutoShape 87"/>
              <p:cNvSpPr>
                <a:spLocks noChangeArrowheads="1"/>
              </p:cNvSpPr>
              <p:nvPr/>
            </p:nvSpPr>
            <p:spPr bwMode="auto">
              <a:xfrm>
                <a:off x="4749" y="944"/>
                <a:ext cx="317" cy="192"/>
              </a:xfrm>
              <a:prstGeom prst="flowChartMagneticDisk">
                <a:avLst/>
              </a:prstGeom>
              <a:solidFill>
                <a:srgbClr val="B2B2B2"/>
              </a:solidFill>
              <a:ln w="9525">
                <a:solidFill>
                  <a:schemeClr val="tx1"/>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142" name="AutoShape 88"/>
              <p:cNvSpPr>
                <a:spLocks noChangeArrowheads="1"/>
              </p:cNvSpPr>
              <p:nvPr/>
            </p:nvSpPr>
            <p:spPr bwMode="auto">
              <a:xfrm>
                <a:off x="4819" y="1008"/>
                <a:ext cx="317" cy="192"/>
              </a:xfrm>
              <a:prstGeom prst="flowChartMagneticDisk">
                <a:avLst/>
              </a:prstGeom>
              <a:solidFill>
                <a:srgbClr val="B2B2B2"/>
              </a:solidFill>
              <a:ln w="9525">
                <a:solidFill>
                  <a:schemeClr val="tx1"/>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grpSp>
        <p:sp>
          <p:nvSpPr>
            <p:cNvPr id="1102" name="Text Box 89"/>
            <p:cNvSpPr txBox="1">
              <a:spLocks noChangeArrowheads="1"/>
            </p:cNvSpPr>
            <p:nvPr/>
          </p:nvSpPr>
          <p:spPr bwMode="auto">
            <a:xfrm>
              <a:off x="384" y="3552"/>
              <a:ext cx="912"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pPr>
                <a:spcBef>
                  <a:spcPct val="50000"/>
                </a:spcBef>
              </a:pPr>
              <a:r>
                <a:rPr lang="en-US" altLang="zh-CN" sz="1000">
                  <a:latin typeface="Comic Sans MS" panose="030F0702030302020204" pitchFamily="66" charset="0"/>
                  <a:ea typeface="宋体" panose="02010600030101010101" pitchFamily="2" charset="-122"/>
                  <a:cs typeface="Arial" panose="020B0604020202020204" pitchFamily="34" charset="0"/>
                </a:rPr>
                <a:t>Physics data cache</a:t>
              </a:r>
              <a:endParaRPr lang="en-US" altLang="zh-CN" sz="1000">
                <a:latin typeface="Times New Roman" panose="02020603050405020304" pitchFamily="18" charset="0"/>
                <a:ea typeface="宋体" panose="02010600030101010101" pitchFamily="2" charset="-122"/>
                <a:cs typeface="Arial" panose="020B0604020202020204" pitchFamily="34" charset="0"/>
              </a:endParaRPr>
            </a:p>
          </p:txBody>
        </p:sp>
        <p:sp>
          <p:nvSpPr>
            <p:cNvPr id="1103" name="Line 90"/>
            <p:cNvSpPr>
              <a:spLocks noChangeShapeType="1"/>
            </p:cNvSpPr>
            <p:nvPr/>
          </p:nvSpPr>
          <p:spPr bwMode="auto">
            <a:xfrm>
              <a:off x="960" y="3360"/>
              <a:ext cx="192" cy="1"/>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04" name="Text Box 91"/>
            <p:cNvSpPr txBox="1">
              <a:spLocks noChangeArrowheads="1"/>
            </p:cNvSpPr>
            <p:nvPr/>
          </p:nvSpPr>
          <p:spPr bwMode="auto">
            <a:xfrm>
              <a:off x="1248" y="527"/>
              <a:ext cx="1056"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pPr algn="ctr">
                <a:spcBef>
                  <a:spcPct val="50000"/>
                </a:spcBef>
              </a:pPr>
              <a:r>
                <a:rPr lang="en-US" altLang="zh-CN" sz="1200">
                  <a:latin typeface="Comic Sans MS" panose="030F0702030302020204" pitchFamily="66" charset="0"/>
                  <a:ea typeface="宋体" panose="02010600030101010101" pitchFamily="2" charset="-122"/>
                  <a:cs typeface="Arial" panose="020B0604020202020204" pitchFamily="34" charset="0"/>
                </a:rPr>
                <a:t>~PBytes/sec</a:t>
              </a:r>
              <a:endParaRPr lang="en-US" altLang="zh-CN" sz="2400">
                <a:latin typeface="Times New Roman" panose="02020603050405020304" pitchFamily="18" charset="0"/>
                <a:ea typeface="宋体" panose="02010600030101010101" pitchFamily="2" charset="-122"/>
                <a:cs typeface="Arial" panose="020B0604020202020204" pitchFamily="34" charset="0"/>
              </a:endParaRPr>
            </a:p>
          </p:txBody>
        </p:sp>
        <p:sp>
          <p:nvSpPr>
            <p:cNvPr id="1105" name="Rectangle 92"/>
            <p:cNvSpPr>
              <a:spLocks noChangeArrowheads="1"/>
            </p:cNvSpPr>
            <p:nvPr/>
          </p:nvSpPr>
          <p:spPr bwMode="auto">
            <a:xfrm>
              <a:off x="1536" y="1633"/>
              <a:ext cx="1504"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pPr>
                <a:spcBef>
                  <a:spcPct val="50000"/>
                </a:spcBef>
              </a:pPr>
              <a:r>
                <a:rPr lang="en-US" altLang="zh-CN" sz="1000">
                  <a:latin typeface="Comic Sans MS" panose="030F0702030302020204" pitchFamily="66" charset="0"/>
                  <a:ea typeface="宋体" panose="02010600030101010101" pitchFamily="2" charset="-122"/>
                  <a:cs typeface="Arial" panose="020B0604020202020204" pitchFamily="34" charset="0"/>
                </a:rPr>
                <a:t>                       ~622 Mbits/sec                                      or Air Freight (deprecated)</a:t>
              </a:r>
            </a:p>
          </p:txBody>
        </p:sp>
        <p:grpSp>
          <p:nvGrpSpPr>
            <p:cNvPr id="1106" name="Group 93"/>
            <p:cNvGrpSpPr>
              <a:grpSpLocks/>
            </p:cNvGrpSpPr>
            <p:nvPr/>
          </p:nvGrpSpPr>
          <p:grpSpPr bwMode="auto">
            <a:xfrm>
              <a:off x="3600" y="2064"/>
              <a:ext cx="240" cy="240"/>
              <a:chOff x="3504" y="2448"/>
              <a:chExt cx="1051" cy="1138"/>
            </a:xfrm>
          </p:grpSpPr>
          <p:graphicFrame>
            <p:nvGraphicFramePr>
              <p:cNvPr id="1028" name="Object 4"/>
              <p:cNvGraphicFramePr>
                <a:graphicFrameLocks noChangeAspect="1"/>
              </p:cNvGraphicFramePr>
              <p:nvPr/>
            </p:nvGraphicFramePr>
            <p:xfrm>
              <a:off x="3504" y="2448"/>
              <a:ext cx="1051" cy="1138"/>
            </p:xfrm>
            <a:graphic>
              <a:graphicData uri="http://schemas.openxmlformats.org/presentationml/2006/ole">
                <mc:AlternateContent xmlns:mc="http://schemas.openxmlformats.org/markup-compatibility/2006">
                  <mc:Choice xmlns:v="urn:schemas-microsoft-com:vml" Requires="v">
                    <p:oleObj spid="_x0000_s17563" name="Image" r:id="rId18" imgW="1668925" imgH="1806097" progId="">
                      <p:embed/>
                    </p:oleObj>
                  </mc:Choice>
                  <mc:Fallback>
                    <p:oleObj name="Image" r:id="rId18" imgW="1668925" imgH="1806097" progId="">
                      <p:embed/>
                      <p:pic>
                        <p:nvPicPr>
                          <p:cNvPr id="1028" name="Object 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04" y="2448"/>
                            <a:ext cx="1051" cy="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38" name="WordArt 95"/>
              <p:cNvSpPr>
                <a:spLocks noChangeArrowheads="1" noChangeShapeType="1" noTextEdit="1"/>
              </p:cNvSpPr>
              <p:nvPr/>
            </p:nvSpPr>
            <p:spPr bwMode="auto">
              <a:xfrm>
                <a:off x="3840" y="2784"/>
                <a:ext cx="384" cy="480"/>
              </a:xfrm>
              <a:prstGeom prst="rect">
                <a:avLst/>
              </a:prstGeom>
            </p:spPr>
            <p:txBody>
              <a:bodyPr wrap="none" fromWordArt="1">
                <a:prstTxWarp prst="textSlantUp">
                  <a:avLst>
                    <a:gd name="adj" fmla="val 32056"/>
                  </a:avLst>
                </a:prstTxWarp>
              </a:bodyPr>
              <a:lstStyle/>
              <a:p>
                <a:pPr algn="ctr"/>
                <a:r>
                  <a:rPr lang="en-US" altLang="zh-CN" sz="3600" kern="1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outerShdw>
                    </a:effectLst>
                    <a:latin typeface="Impact" panose="020B0806030902050204" pitchFamily="34" charset="0"/>
                  </a:rPr>
                  <a:t>HPSS</a:t>
                </a:r>
                <a:endParaRPr lang="zh-CN" altLang="en-US" sz="3600" kern="1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outerShdw>
                  </a:effectLst>
                  <a:latin typeface="Impact" panose="020B0806030902050204" pitchFamily="34" charset="0"/>
                </a:endParaRPr>
              </a:p>
            </p:txBody>
          </p:sp>
        </p:grpSp>
        <p:grpSp>
          <p:nvGrpSpPr>
            <p:cNvPr id="1107" name="Group 96"/>
            <p:cNvGrpSpPr>
              <a:grpSpLocks/>
            </p:cNvGrpSpPr>
            <p:nvPr/>
          </p:nvGrpSpPr>
          <p:grpSpPr bwMode="auto">
            <a:xfrm>
              <a:off x="2448" y="2064"/>
              <a:ext cx="240" cy="240"/>
              <a:chOff x="3504" y="2448"/>
              <a:chExt cx="1051" cy="1138"/>
            </a:xfrm>
          </p:grpSpPr>
          <p:graphicFrame>
            <p:nvGraphicFramePr>
              <p:cNvPr id="1027" name="Object 3"/>
              <p:cNvGraphicFramePr>
                <a:graphicFrameLocks noChangeAspect="1"/>
              </p:cNvGraphicFramePr>
              <p:nvPr/>
            </p:nvGraphicFramePr>
            <p:xfrm>
              <a:off x="3504" y="2448"/>
              <a:ext cx="1051" cy="1138"/>
            </p:xfrm>
            <a:graphic>
              <a:graphicData uri="http://schemas.openxmlformats.org/presentationml/2006/ole">
                <mc:AlternateContent xmlns:mc="http://schemas.openxmlformats.org/markup-compatibility/2006">
                  <mc:Choice xmlns:v="urn:schemas-microsoft-com:vml" Requires="v">
                    <p:oleObj spid="_x0000_s17564" name="Image" r:id="rId19" imgW="1668925" imgH="1806097" progId="">
                      <p:embed/>
                    </p:oleObj>
                  </mc:Choice>
                  <mc:Fallback>
                    <p:oleObj name="Image" r:id="rId19" imgW="1668925" imgH="1806097" progId="">
                      <p:embed/>
                      <p:pic>
                        <p:nvPicPr>
                          <p:cNvPr id="1027" name="Object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04" y="2448"/>
                            <a:ext cx="1051" cy="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37" name="WordArt 98"/>
              <p:cNvSpPr>
                <a:spLocks noChangeArrowheads="1" noChangeShapeType="1" noTextEdit="1"/>
              </p:cNvSpPr>
              <p:nvPr/>
            </p:nvSpPr>
            <p:spPr bwMode="auto">
              <a:xfrm>
                <a:off x="3840" y="2784"/>
                <a:ext cx="384" cy="480"/>
              </a:xfrm>
              <a:prstGeom prst="rect">
                <a:avLst/>
              </a:prstGeom>
            </p:spPr>
            <p:txBody>
              <a:bodyPr wrap="none" fromWordArt="1">
                <a:prstTxWarp prst="textSlantUp">
                  <a:avLst>
                    <a:gd name="adj" fmla="val 32056"/>
                  </a:avLst>
                </a:prstTxWarp>
              </a:bodyPr>
              <a:lstStyle/>
              <a:p>
                <a:pPr algn="ctr"/>
                <a:r>
                  <a:rPr lang="en-US" altLang="zh-CN" sz="3600" kern="1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outerShdw>
                    </a:effectLst>
                    <a:latin typeface="Impact" panose="020B0806030902050204" pitchFamily="34" charset="0"/>
                  </a:rPr>
                  <a:t>HPSS</a:t>
                </a:r>
                <a:endParaRPr lang="zh-CN" altLang="en-US" sz="3600" kern="1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outerShdw>
                  </a:effectLst>
                  <a:latin typeface="Impact" panose="020B0806030902050204" pitchFamily="34" charset="0"/>
                </a:endParaRPr>
              </a:p>
            </p:txBody>
          </p:sp>
        </p:grpSp>
        <p:grpSp>
          <p:nvGrpSpPr>
            <p:cNvPr id="1108" name="Group 99"/>
            <p:cNvGrpSpPr>
              <a:grpSpLocks/>
            </p:cNvGrpSpPr>
            <p:nvPr/>
          </p:nvGrpSpPr>
          <p:grpSpPr bwMode="auto">
            <a:xfrm>
              <a:off x="1296" y="2064"/>
              <a:ext cx="240" cy="240"/>
              <a:chOff x="3504" y="2448"/>
              <a:chExt cx="1051" cy="1138"/>
            </a:xfrm>
          </p:grpSpPr>
          <p:graphicFrame>
            <p:nvGraphicFramePr>
              <p:cNvPr id="1026" name="Object 2"/>
              <p:cNvGraphicFramePr>
                <a:graphicFrameLocks noChangeAspect="1"/>
              </p:cNvGraphicFramePr>
              <p:nvPr/>
            </p:nvGraphicFramePr>
            <p:xfrm>
              <a:off x="3504" y="2448"/>
              <a:ext cx="1051" cy="1138"/>
            </p:xfrm>
            <a:graphic>
              <a:graphicData uri="http://schemas.openxmlformats.org/presentationml/2006/ole">
                <mc:AlternateContent xmlns:mc="http://schemas.openxmlformats.org/markup-compatibility/2006">
                  <mc:Choice xmlns:v="urn:schemas-microsoft-com:vml" Requires="v">
                    <p:oleObj spid="_x0000_s17565" name="Image" r:id="rId20" imgW="1668925" imgH="1806097" progId="">
                      <p:embed/>
                    </p:oleObj>
                  </mc:Choice>
                  <mc:Fallback>
                    <p:oleObj name="Image" r:id="rId20" imgW="1668925" imgH="1806097" progId="">
                      <p:embed/>
                      <p:pic>
                        <p:nvPicPr>
                          <p:cNvPr id="1026" name="Object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04" y="2448"/>
                            <a:ext cx="1051" cy="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36" name="WordArt 101"/>
              <p:cNvSpPr>
                <a:spLocks noChangeArrowheads="1" noChangeShapeType="1" noTextEdit="1"/>
              </p:cNvSpPr>
              <p:nvPr/>
            </p:nvSpPr>
            <p:spPr bwMode="auto">
              <a:xfrm>
                <a:off x="3840" y="2784"/>
                <a:ext cx="384" cy="480"/>
              </a:xfrm>
              <a:prstGeom prst="rect">
                <a:avLst/>
              </a:prstGeom>
            </p:spPr>
            <p:txBody>
              <a:bodyPr wrap="none" fromWordArt="1">
                <a:prstTxWarp prst="textSlantUp">
                  <a:avLst>
                    <a:gd name="adj" fmla="val 32056"/>
                  </a:avLst>
                </a:prstTxWarp>
              </a:bodyPr>
              <a:lstStyle/>
              <a:p>
                <a:pPr algn="ctr"/>
                <a:r>
                  <a:rPr lang="en-US" altLang="zh-CN" sz="3600" kern="1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outerShdw>
                    </a:effectLst>
                    <a:latin typeface="Impact" panose="020B0806030902050204" pitchFamily="34" charset="0"/>
                  </a:rPr>
                  <a:t>HPSS</a:t>
                </a:r>
                <a:endParaRPr lang="zh-CN" altLang="en-US" sz="3600" kern="1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outerShdw>
                  </a:effectLst>
                  <a:latin typeface="Impact" panose="020B0806030902050204" pitchFamily="34" charset="0"/>
                </a:endParaRPr>
              </a:p>
            </p:txBody>
          </p:sp>
        </p:grpSp>
        <p:sp>
          <p:nvSpPr>
            <p:cNvPr id="1109" name="Line 102"/>
            <p:cNvSpPr>
              <a:spLocks noChangeShapeType="1"/>
            </p:cNvSpPr>
            <p:nvPr/>
          </p:nvSpPr>
          <p:spPr bwMode="auto">
            <a:xfrm>
              <a:off x="4416" y="1776"/>
              <a:ext cx="864" cy="2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110" name="Group 103"/>
            <p:cNvGrpSpPr>
              <a:grpSpLocks/>
            </p:cNvGrpSpPr>
            <p:nvPr/>
          </p:nvGrpSpPr>
          <p:grpSpPr bwMode="auto">
            <a:xfrm>
              <a:off x="4032" y="2592"/>
              <a:ext cx="672" cy="343"/>
              <a:chOff x="2208" y="2592"/>
              <a:chExt cx="672" cy="343"/>
            </a:xfrm>
          </p:grpSpPr>
          <p:sp>
            <p:nvSpPr>
              <p:cNvPr id="1134" name="Oval 104"/>
              <p:cNvSpPr>
                <a:spLocks noChangeArrowheads="1"/>
              </p:cNvSpPr>
              <p:nvPr/>
            </p:nvSpPr>
            <p:spPr bwMode="auto">
              <a:xfrm>
                <a:off x="2208" y="2592"/>
                <a:ext cx="672" cy="336"/>
              </a:xfrm>
              <a:prstGeom prst="ellipse">
                <a:avLst/>
              </a:prstGeom>
              <a:solidFill>
                <a:srgbClr val="FFFF00"/>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135" name="Text Box 105"/>
              <p:cNvSpPr txBox="1">
                <a:spLocks noChangeArrowheads="1"/>
              </p:cNvSpPr>
              <p:nvPr/>
            </p:nvSpPr>
            <p:spPr bwMode="auto">
              <a:xfrm>
                <a:off x="2208" y="2640"/>
                <a:ext cx="672"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pPr algn="ctr">
                  <a:spcBef>
                    <a:spcPct val="50000"/>
                  </a:spcBef>
                </a:pPr>
                <a:r>
                  <a:rPr lang="en-US" altLang="zh-CN" sz="1000">
                    <a:latin typeface="Comic Sans MS" panose="030F0702030302020204" pitchFamily="66" charset="0"/>
                    <a:ea typeface="宋体" panose="02010600030101010101" pitchFamily="2" charset="-122"/>
                    <a:cs typeface="Arial" panose="020B0604020202020204" pitchFamily="34" charset="0"/>
                  </a:rPr>
                  <a:t>Tier2 Centre ~1 TIPS</a:t>
                </a:r>
              </a:p>
            </p:txBody>
          </p:sp>
        </p:grpSp>
        <p:grpSp>
          <p:nvGrpSpPr>
            <p:cNvPr id="1111" name="Group 106"/>
            <p:cNvGrpSpPr>
              <a:grpSpLocks/>
            </p:cNvGrpSpPr>
            <p:nvPr/>
          </p:nvGrpSpPr>
          <p:grpSpPr bwMode="auto">
            <a:xfrm>
              <a:off x="3648" y="2592"/>
              <a:ext cx="672" cy="343"/>
              <a:chOff x="2208" y="2592"/>
              <a:chExt cx="672" cy="343"/>
            </a:xfrm>
          </p:grpSpPr>
          <p:sp>
            <p:nvSpPr>
              <p:cNvPr id="1132" name="Oval 107"/>
              <p:cNvSpPr>
                <a:spLocks noChangeArrowheads="1"/>
              </p:cNvSpPr>
              <p:nvPr/>
            </p:nvSpPr>
            <p:spPr bwMode="auto">
              <a:xfrm>
                <a:off x="2208" y="2592"/>
                <a:ext cx="672" cy="336"/>
              </a:xfrm>
              <a:prstGeom prst="ellipse">
                <a:avLst/>
              </a:prstGeom>
              <a:solidFill>
                <a:srgbClr val="FFFF00"/>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133" name="Text Box 108"/>
              <p:cNvSpPr txBox="1">
                <a:spLocks noChangeArrowheads="1"/>
              </p:cNvSpPr>
              <p:nvPr/>
            </p:nvSpPr>
            <p:spPr bwMode="auto">
              <a:xfrm>
                <a:off x="2208" y="2640"/>
                <a:ext cx="672"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pPr algn="ctr">
                  <a:spcBef>
                    <a:spcPct val="50000"/>
                  </a:spcBef>
                </a:pPr>
                <a:r>
                  <a:rPr lang="en-US" altLang="zh-CN" sz="1000">
                    <a:latin typeface="Comic Sans MS" panose="030F0702030302020204" pitchFamily="66" charset="0"/>
                    <a:ea typeface="宋体" panose="02010600030101010101" pitchFamily="2" charset="-122"/>
                    <a:cs typeface="Arial" panose="020B0604020202020204" pitchFamily="34" charset="0"/>
                  </a:rPr>
                  <a:t>Tier2 Centre ~1 TIPS</a:t>
                </a:r>
              </a:p>
            </p:txBody>
          </p:sp>
        </p:grpSp>
        <p:grpSp>
          <p:nvGrpSpPr>
            <p:cNvPr id="1112" name="Group 109"/>
            <p:cNvGrpSpPr>
              <a:grpSpLocks/>
            </p:cNvGrpSpPr>
            <p:nvPr/>
          </p:nvGrpSpPr>
          <p:grpSpPr bwMode="auto">
            <a:xfrm>
              <a:off x="3312" y="2592"/>
              <a:ext cx="672" cy="343"/>
              <a:chOff x="2208" y="2592"/>
              <a:chExt cx="672" cy="343"/>
            </a:xfrm>
          </p:grpSpPr>
          <p:sp>
            <p:nvSpPr>
              <p:cNvPr id="1130" name="Oval 110"/>
              <p:cNvSpPr>
                <a:spLocks noChangeArrowheads="1"/>
              </p:cNvSpPr>
              <p:nvPr/>
            </p:nvSpPr>
            <p:spPr bwMode="auto">
              <a:xfrm>
                <a:off x="2208" y="2592"/>
                <a:ext cx="672" cy="336"/>
              </a:xfrm>
              <a:prstGeom prst="ellipse">
                <a:avLst/>
              </a:prstGeom>
              <a:solidFill>
                <a:srgbClr val="FFFF00"/>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131" name="Text Box 111"/>
              <p:cNvSpPr txBox="1">
                <a:spLocks noChangeArrowheads="1"/>
              </p:cNvSpPr>
              <p:nvPr/>
            </p:nvSpPr>
            <p:spPr bwMode="auto">
              <a:xfrm>
                <a:off x="2208" y="2640"/>
                <a:ext cx="672"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pPr algn="ctr">
                  <a:spcBef>
                    <a:spcPct val="50000"/>
                  </a:spcBef>
                </a:pPr>
                <a:r>
                  <a:rPr lang="en-US" altLang="zh-CN" sz="1000">
                    <a:latin typeface="Comic Sans MS" panose="030F0702030302020204" pitchFamily="66" charset="0"/>
                    <a:ea typeface="宋体" panose="02010600030101010101" pitchFamily="2" charset="-122"/>
                    <a:cs typeface="Arial" panose="020B0604020202020204" pitchFamily="34" charset="0"/>
                  </a:rPr>
                  <a:t>Tier2 Centre ~1 TIPS</a:t>
                </a:r>
              </a:p>
            </p:txBody>
          </p:sp>
        </p:grpSp>
        <p:grpSp>
          <p:nvGrpSpPr>
            <p:cNvPr id="1113" name="Group 112"/>
            <p:cNvGrpSpPr>
              <a:grpSpLocks/>
            </p:cNvGrpSpPr>
            <p:nvPr/>
          </p:nvGrpSpPr>
          <p:grpSpPr bwMode="auto">
            <a:xfrm>
              <a:off x="2736" y="2592"/>
              <a:ext cx="672" cy="343"/>
              <a:chOff x="2208" y="2592"/>
              <a:chExt cx="672" cy="343"/>
            </a:xfrm>
          </p:grpSpPr>
          <p:sp>
            <p:nvSpPr>
              <p:cNvPr id="1128" name="Oval 113"/>
              <p:cNvSpPr>
                <a:spLocks noChangeArrowheads="1"/>
              </p:cNvSpPr>
              <p:nvPr/>
            </p:nvSpPr>
            <p:spPr bwMode="auto">
              <a:xfrm>
                <a:off x="2208" y="2592"/>
                <a:ext cx="672" cy="336"/>
              </a:xfrm>
              <a:prstGeom prst="ellipse">
                <a:avLst/>
              </a:prstGeom>
              <a:solidFill>
                <a:srgbClr val="FFFF00"/>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129" name="Text Box 114"/>
              <p:cNvSpPr txBox="1">
                <a:spLocks noChangeArrowheads="1"/>
              </p:cNvSpPr>
              <p:nvPr/>
            </p:nvSpPr>
            <p:spPr bwMode="auto">
              <a:xfrm>
                <a:off x="2208" y="2640"/>
                <a:ext cx="672"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pPr algn="ctr">
                  <a:spcBef>
                    <a:spcPct val="50000"/>
                  </a:spcBef>
                </a:pPr>
                <a:r>
                  <a:rPr lang="en-US" altLang="zh-CN" sz="1000">
                    <a:latin typeface="Comic Sans MS" panose="030F0702030302020204" pitchFamily="66" charset="0"/>
                    <a:ea typeface="宋体" panose="02010600030101010101" pitchFamily="2" charset="-122"/>
                    <a:cs typeface="Arial" panose="020B0604020202020204" pitchFamily="34" charset="0"/>
                  </a:rPr>
                  <a:t>Caltech                  ~1 TIPS</a:t>
                </a:r>
              </a:p>
            </p:txBody>
          </p:sp>
        </p:grpSp>
        <p:sp>
          <p:nvSpPr>
            <p:cNvPr id="1114" name="Line 115"/>
            <p:cNvSpPr>
              <a:spLocks noChangeShapeType="1"/>
            </p:cNvSpPr>
            <p:nvPr/>
          </p:nvSpPr>
          <p:spPr bwMode="auto">
            <a:xfrm>
              <a:off x="4512" y="2352"/>
              <a:ext cx="192" cy="24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5" name="Line 116"/>
            <p:cNvSpPr>
              <a:spLocks noChangeShapeType="1"/>
            </p:cNvSpPr>
            <p:nvPr/>
          </p:nvSpPr>
          <p:spPr bwMode="auto">
            <a:xfrm>
              <a:off x="4320" y="2352"/>
              <a:ext cx="48" cy="24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6" name="Line 117"/>
            <p:cNvSpPr>
              <a:spLocks noChangeShapeType="1"/>
            </p:cNvSpPr>
            <p:nvPr/>
          </p:nvSpPr>
          <p:spPr bwMode="auto">
            <a:xfrm flipH="1">
              <a:off x="4032" y="2352"/>
              <a:ext cx="144" cy="24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7" name="Line 118"/>
            <p:cNvSpPr>
              <a:spLocks noChangeShapeType="1"/>
            </p:cNvSpPr>
            <p:nvPr/>
          </p:nvSpPr>
          <p:spPr bwMode="auto">
            <a:xfrm flipH="1">
              <a:off x="3792" y="2352"/>
              <a:ext cx="288" cy="24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8" name="Line 119"/>
            <p:cNvSpPr>
              <a:spLocks noChangeShapeType="1"/>
            </p:cNvSpPr>
            <p:nvPr/>
          </p:nvSpPr>
          <p:spPr bwMode="auto">
            <a:xfrm flipH="1">
              <a:off x="3264" y="2304"/>
              <a:ext cx="720" cy="33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9" name="Text Box 120"/>
            <p:cNvSpPr txBox="1">
              <a:spLocks noChangeArrowheads="1"/>
            </p:cNvSpPr>
            <p:nvPr/>
          </p:nvSpPr>
          <p:spPr bwMode="auto">
            <a:xfrm>
              <a:off x="1536" y="2881"/>
              <a:ext cx="1056"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pPr algn="ctr">
                <a:spcBef>
                  <a:spcPct val="50000"/>
                </a:spcBef>
              </a:pPr>
              <a:r>
                <a:rPr lang="en-US" altLang="zh-CN" sz="1000">
                  <a:latin typeface="Comic Sans MS" panose="030F0702030302020204" pitchFamily="66" charset="0"/>
                  <a:ea typeface="宋体" panose="02010600030101010101" pitchFamily="2" charset="-122"/>
                  <a:cs typeface="Arial" panose="020B0604020202020204" pitchFamily="34" charset="0"/>
                </a:rPr>
                <a:t>~622 Mbits/sec</a:t>
              </a:r>
              <a:endParaRPr lang="en-US" altLang="zh-CN" sz="1000">
                <a:latin typeface="Times New Roman" panose="02020603050405020304" pitchFamily="18" charset="0"/>
                <a:ea typeface="宋体" panose="02010600030101010101" pitchFamily="2" charset="-122"/>
                <a:cs typeface="Arial" panose="020B0604020202020204" pitchFamily="34" charset="0"/>
              </a:endParaRPr>
            </a:p>
          </p:txBody>
        </p:sp>
        <p:pic>
          <p:nvPicPr>
            <p:cNvPr id="1120" name="Picture 121" descr="zms0"/>
            <p:cNvPicPr>
              <a:picLocks noChangeAspect="1" noChangeArrowheads="1" noCrop="1"/>
            </p:cNvPicPr>
            <p:nvPr/>
          </p:nvPicPr>
          <p:blipFill>
            <a:blip r:embed="rId21">
              <a:extLst>
                <a:ext uri="{28A0092B-C50C-407E-A947-70E740481C1C}">
                  <a14:useLocalDpi xmlns:a14="http://schemas.microsoft.com/office/drawing/2010/main" val="0"/>
                </a:ext>
              </a:extLst>
            </a:blip>
            <a:srcRect/>
            <a:stretch>
              <a:fillRect/>
            </a:stretch>
          </p:blipFill>
          <p:spPr bwMode="auto">
            <a:xfrm>
              <a:off x="288" y="48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738" name="Text Box 122"/>
            <p:cNvSpPr txBox="1">
              <a:spLocks noChangeArrowheads="1"/>
            </p:cNvSpPr>
            <p:nvPr/>
          </p:nvSpPr>
          <p:spPr bwMode="auto">
            <a:xfrm>
              <a:off x="2736" y="1488"/>
              <a:ext cx="480" cy="271"/>
            </a:xfrm>
            <a:prstGeom prst="rect">
              <a:avLst/>
            </a:prstGeom>
            <a:noFill/>
            <a:ln w="9525">
              <a:noFill/>
              <a:miter lim="800000"/>
              <a:headEnd/>
              <a:tailEnd/>
            </a:ln>
            <a:effectLst/>
          </p:spPr>
          <p:txBody>
            <a:bodyPr>
              <a:spAutoFit/>
            </a:bodyPr>
            <a:lstStyle/>
            <a:p>
              <a:pPr>
                <a:spcBef>
                  <a:spcPct val="50000"/>
                </a:spcBef>
                <a:defRPr/>
              </a:pPr>
              <a:r>
                <a:rPr lang="en-US" sz="1800" b="1" i="1" dirty="0">
                  <a:solidFill>
                    <a:schemeClr val="tx2"/>
                  </a:solidFill>
                  <a:effectLst>
                    <a:outerShdw blurRad="38100" dist="38100" dir="2700000" algn="tl">
                      <a:srgbClr val="C0C0C0"/>
                    </a:outerShdw>
                  </a:effectLst>
                  <a:latin typeface="Times New Roman" pitchFamily="16" charset="0"/>
                  <a:cs typeface="Arial" charset="0"/>
                </a:rPr>
                <a:t>Tier 0</a:t>
              </a:r>
            </a:p>
          </p:txBody>
        </p:sp>
        <p:sp>
          <p:nvSpPr>
            <p:cNvPr id="239739" name="Text Box 123"/>
            <p:cNvSpPr txBox="1">
              <a:spLocks noChangeArrowheads="1"/>
            </p:cNvSpPr>
            <p:nvPr/>
          </p:nvSpPr>
          <p:spPr bwMode="auto">
            <a:xfrm>
              <a:off x="96" y="1872"/>
              <a:ext cx="480" cy="272"/>
            </a:xfrm>
            <a:prstGeom prst="rect">
              <a:avLst/>
            </a:prstGeom>
            <a:noFill/>
            <a:ln w="9525">
              <a:noFill/>
              <a:miter lim="800000"/>
              <a:headEnd/>
              <a:tailEnd/>
            </a:ln>
            <a:effectLst/>
          </p:spPr>
          <p:txBody>
            <a:bodyPr>
              <a:spAutoFit/>
            </a:bodyPr>
            <a:lstStyle/>
            <a:p>
              <a:pPr>
                <a:spcBef>
                  <a:spcPct val="50000"/>
                </a:spcBef>
                <a:defRPr/>
              </a:pPr>
              <a:r>
                <a:rPr lang="en-US" sz="1800" b="1" i="1" dirty="0">
                  <a:solidFill>
                    <a:schemeClr val="tx2"/>
                  </a:solidFill>
                  <a:effectLst>
                    <a:outerShdw blurRad="38100" dist="38100" dir="2700000" algn="tl">
                      <a:srgbClr val="C0C0C0"/>
                    </a:outerShdw>
                  </a:effectLst>
                  <a:latin typeface="Times New Roman" pitchFamily="16" charset="0"/>
                  <a:cs typeface="Arial" charset="0"/>
                </a:rPr>
                <a:t>Tier 1</a:t>
              </a:r>
            </a:p>
          </p:txBody>
        </p:sp>
        <p:sp>
          <p:nvSpPr>
            <p:cNvPr id="239740" name="Text Box 124"/>
            <p:cNvSpPr txBox="1">
              <a:spLocks noChangeArrowheads="1"/>
            </p:cNvSpPr>
            <p:nvPr/>
          </p:nvSpPr>
          <p:spPr bwMode="auto">
            <a:xfrm>
              <a:off x="2208" y="2592"/>
              <a:ext cx="480" cy="272"/>
            </a:xfrm>
            <a:prstGeom prst="rect">
              <a:avLst/>
            </a:prstGeom>
            <a:noFill/>
            <a:ln w="9525">
              <a:noFill/>
              <a:miter lim="800000"/>
              <a:headEnd/>
              <a:tailEnd/>
            </a:ln>
            <a:effectLst/>
          </p:spPr>
          <p:txBody>
            <a:bodyPr>
              <a:spAutoFit/>
            </a:bodyPr>
            <a:lstStyle/>
            <a:p>
              <a:pPr>
                <a:spcBef>
                  <a:spcPct val="50000"/>
                </a:spcBef>
                <a:defRPr/>
              </a:pPr>
              <a:r>
                <a:rPr lang="en-US" sz="1800" b="1" i="1">
                  <a:solidFill>
                    <a:schemeClr val="tx2"/>
                  </a:solidFill>
                  <a:effectLst>
                    <a:outerShdw blurRad="38100" dist="38100" dir="2700000" algn="tl">
                      <a:srgbClr val="C0C0C0"/>
                    </a:outerShdw>
                  </a:effectLst>
                  <a:latin typeface="Times New Roman" pitchFamily="16" charset="0"/>
                  <a:cs typeface="Arial" charset="0"/>
                </a:rPr>
                <a:t>Tier 2</a:t>
              </a:r>
            </a:p>
          </p:txBody>
        </p:sp>
        <p:sp>
          <p:nvSpPr>
            <p:cNvPr id="239741" name="Text Box 125"/>
            <p:cNvSpPr txBox="1">
              <a:spLocks noChangeArrowheads="1"/>
            </p:cNvSpPr>
            <p:nvPr/>
          </p:nvSpPr>
          <p:spPr bwMode="auto">
            <a:xfrm>
              <a:off x="2400" y="3792"/>
              <a:ext cx="480" cy="272"/>
            </a:xfrm>
            <a:prstGeom prst="rect">
              <a:avLst/>
            </a:prstGeom>
            <a:noFill/>
            <a:ln w="9525">
              <a:noFill/>
              <a:miter lim="800000"/>
              <a:headEnd/>
              <a:tailEnd/>
            </a:ln>
            <a:effectLst/>
          </p:spPr>
          <p:txBody>
            <a:bodyPr>
              <a:spAutoFit/>
            </a:bodyPr>
            <a:lstStyle/>
            <a:p>
              <a:pPr>
                <a:spcBef>
                  <a:spcPct val="50000"/>
                </a:spcBef>
                <a:defRPr/>
              </a:pPr>
              <a:r>
                <a:rPr lang="en-US" sz="1800" b="1" i="1">
                  <a:solidFill>
                    <a:schemeClr val="tx2"/>
                  </a:solidFill>
                  <a:effectLst>
                    <a:outerShdw blurRad="38100" dist="38100" dir="2700000" algn="tl">
                      <a:srgbClr val="C0C0C0"/>
                    </a:outerShdw>
                  </a:effectLst>
                  <a:latin typeface="Times New Roman" pitchFamily="16" charset="0"/>
                  <a:cs typeface="Arial" charset="0"/>
                </a:rPr>
                <a:t>Tier 4</a:t>
              </a:r>
            </a:p>
          </p:txBody>
        </p:sp>
        <p:grpSp>
          <p:nvGrpSpPr>
            <p:cNvPr id="1125" name="Group 126"/>
            <p:cNvGrpSpPr>
              <a:grpSpLocks/>
            </p:cNvGrpSpPr>
            <p:nvPr/>
          </p:nvGrpSpPr>
          <p:grpSpPr bwMode="auto">
            <a:xfrm>
              <a:off x="3888" y="671"/>
              <a:ext cx="1296" cy="323"/>
              <a:chOff x="3168" y="3640"/>
              <a:chExt cx="2208" cy="645"/>
            </a:xfrm>
          </p:grpSpPr>
          <p:sp>
            <p:nvSpPr>
              <p:cNvPr id="1126" name="Rectangle 127"/>
              <p:cNvSpPr>
                <a:spLocks noChangeArrowheads="1"/>
              </p:cNvSpPr>
              <p:nvPr/>
            </p:nvSpPr>
            <p:spPr bwMode="auto">
              <a:xfrm>
                <a:off x="3168" y="3648"/>
                <a:ext cx="2208" cy="576"/>
              </a:xfrm>
              <a:prstGeom prst="rect">
                <a:avLst/>
              </a:prstGeom>
              <a:solidFill>
                <a:srgbClr val="FFFFFF"/>
              </a:solidFill>
              <a:ln w="9525">
                <a:solidFill>
                  <a:srgbClr val="000000"/>
                </a:solidFill>
                <a:miter lim="800000"/>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127" name="Text Box 128"/>
              <p:cNvSpPr txBox="1">
                <a:spLocks noChangeArrowheads="1"/>
              </p:cNvSpPr>
              <p:nvPr/>
            </p:nvSpPr>
            <p:spPr bwMode="auto">
              <a:xfrm>
                <a:off x="3216" y="3640"/>
                <a:ext cx="2160" cy="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pPr>
                  <a:spcBef>
                    <a:spcPct val="50000"/>
                  </a:spcBef>
                </a:pPr>
                <a:r>
                  <a:rPr lang="en-US" altLang="zh-CN" sz="900" i="1">
                    <a:latin typeface="Comic Sans MS" panose="030F0702030302020204" pitchFamily="66" charset="0"/>
                    <a:ea typeface="宋体" panose="02010600030101010101" pitchFamily="2" charset="-122"/>
                    <a:cs typeface="Arial" panose="020B0604020202020204" pitchFamily="34" charset="0"/>
                  </a:rPr>
                  <a:t>1 TIPS is approximately 25,000 </a:t>
                </a:r>
              </a:p>
              <a:p>
                <a:pPr>
                  <a:spcBef>
                    <a:spcPct val="50000"/>
                  </a:spcBef>
                </a:pPr>
                <a:r>
                  <a:rPr lang="en-US" altLang="zh-CN" sz="900" i="1">
                    <a:latin typeface="Comic Sans MS" panose="030F0702030302020204" pitchFamily="66" charset="0"/>
                    <a:ea typeface="宋体" panose="02010600030101010101" pitchFamily="2" charset="-122"/>
                    <a:cs typeface="Arial" panose="020B0604020202020204" pitchFamily="34" charset="0"/>
                  </a:rPr>
                  <a:t>SpecInt95 equivalents</a:t>
                </a:r>
              </a:p>
            </p:txBody>
          </p:sp>
        </p:grpSp>
      </p:grpSp>
      <p:sp>
        <p:nvSpPr>
          <p:cNvPr id="1041" name="Text Box 129"/>
          <p:cNvSpPr txBox="1">
            <a:spLocks noChangeArrowheads="1"/>
          </p:cNvSpPr>
          <p:nvPr/>
        </p:nvSpPr>
        <p:spPr bwMode="auto">
          <a:xfrm>
            <a:off x="76200" y="6461125"/>
            <a:ext cx="9067800" cy="3968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r>
              <a:rPr lang="en-US" altLang="zh-CN" sz="2000">
                <a:solidFill>
                  <a:srgbClr val="003399"/>
                </a:solidFill>
                <a:latin typeface="Verdana" panose="020B0604030504040204" pitchFamily="34" charset="0"/>
                <a:ea typeface="宋体" panose="02010600030101010101" pitchFamily="2" charset="-122"/>
                <a:cs typeface="Arial" panose="020B0604020202020204" pitchFamily="34" charset="0"/>
              </a:rPr>
              <a:t>Image courtesy Harvey Newman, Caltech</a:t>
            </a:r>
          </a:p>
        </p:txBody>
      </p:sp>
      <p:sp>
        <p:nvSpPr>
          <p:cNvPr id="1042" name="Text Box 130"/>
          <p:cNvSpPr txBox="1">
            <a:spLocks noChangeArrowheads="1"/>
          </p:cNvSpPr>
          <p:nvPr/>
        </p:nvSpPr>
        <p:spPr bwMode="auto">
          <a:xfrm>
            <a:off x="8686800" y="6486525"/>
            <a:ext cx="457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pPr algn="r">
              <a:spcBef>
                <a:spcPct val="50000"/>
              </a:spcBef>
            </a:pPr>
            <a:fld id="{D6EF5CE5-4063-4371-9AE5-B9FFD3B62BE0}" type="slidenum">
              <a:rPr lang="en-US" altLang="zh-CN" sz="1400">
                <a:ea typeface="宋体" panose="02010600030101010101" pitchFamily="2" charset="-122"/>
              </a:rPr>
              <a:pPr algn="r">
                <a:spcBef>
                  <a:spcPct val="50000"/>
                </a:spcBef>
              </a:pPr>
              <a:t>46</a:t>
            </a:fld>
            <a:endParaRPr lang="en-US" altLang="zh-CN" sz="1400">
              <a:ea typeface="宋体" panose="02010600030101010101" pitchFamily="2" charset="-122"/>
            </a:endParaRPr>
          </a:p>
        </p:txBody>
      </p:sp>
    </p:spTree>
    <p:extLst>
      <p:ext uri="{BB962C8B-B14F-4D97-AF65-F5344CB8AC3E}">
        <p14:creationId xmlns:p14="http://schemas.microsoft.com/office/powerpoint/2010/main" val="352816551"/>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noChangeArrowheads="1"/>
          </p:cNvSpPr>
          <p:nvPr/>
        </p:nvSpPr>
        <p:spPr>
          <a:xfrm>
            <a:off x="684213" y="188913"/>
            <a:ext cx="8459787" cy="830262"/>
          </a:xfrm>
          <a:prstGeom prst="rect">
            <a:avLst/>
          </a:prstGeom>
        </p:spPr>
        <p:txBody>
          <a:bodyPr/>
          <a:lstStyle/>
          <a:p>
            <a:pPr algn="l" latinLnBrk="1">
              <a:defRPr/>
            </a:pPr>
            <a:endParaRPr lang="zh-CN" altLang="en-US" sz="2800" b="1" dirty="0">
              <a:solidFill>
                <a:srgbClr val="FF0000"/>
              </a:solidFill>
              <a:effectLst>
                <a:outerShdw blurRad="38100" dist="38100" dir="2700000" algn="tl">
                  <a:srgbClr val="C0C0C0"/>
                </a:outerShdw>
              </a:effectLst>
              <a:latin typeface="黑体" pitchFamily="49" charset="-122"/>
              <a:ea typeface="黑体" pitchFamily="49" charset="-122"/>
            </a:endParaRPr>
          </a:p>
        </p:txBody>
      </p:sp>
      <p:sp>
        <p:nvSpPr>
          <p:cNvPr id="17" name="圆角矩形 16"/>
          <p:cNvSpPr/>
          <p:nvPr/>
        </p:nvSpPr>
        <p:spPr bwMode="auto">
          <a:xfrm>
            <a:off x="395288" y="1665288"/>
            <a:ext cx="2897187" cy="1123950"/>
          </a:xfrm>
          <a:prstGeom prst="roundRect">
            <a:avLst/>
          </a:prstGeom>
          <a:solidFill>
            <a:srgbClr val="008000"/>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0" tIns="0" rIns="0" bIns="0" anchor="ctr">
            <a:spAutoFit/>
          </a:bodyPr>
          <a:lstStyle/>
          <a:p>
            <a:pPr algn="just" latinLnBrk="1">
              <a:defRPr/>
            </a:pPr>
            <a:r>
              <a:rPr lang="zh-CN" altLang="en-US" sz="2200" b="1" dirty="0">
                <a:solidFill>
                  <a:schemeClr val="bg1"/>
                </a:solidFill>
                <a:latin typeface="微软雅黑" pitchFamily="34" charset="-122"/>
                <a:ea typeface="微软雅黑" pitchFamily="34" charset="-122"/>
              </a:rPr>
              <a:t>美国、欧洲、日本等将高性能计算提升至国家战略统筹规划</a:t>
            </a:r>
          </a:p>
        </p:txBody>
      </p:sp>
      <p:sp>
        <p:nvSpPr>
          <p:cNvPr id="18" name="圆角矩形 17"/>
          <p:cNvSpPr/>
          <p:nvPr/>
        </p:nvSpPr>
        <p:spPr bwMode="auto">
          <a:xfrm>
            <a:off x="3600450" y="1657350"/>
            <a:ext cx="5292725" cy="1123950"/>
          </a:xfrm>
          <a:prstGeom prst="roundRect">
            <a:avLst/>
          </a:prstGeom>
          <a:solidFill>
            <a:srgbClr val="008000"/>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0" tIns="0" rIns="0" bIns="0" anchor="ctr">
            <a:spAutoFit/>
          </a:bodyPr>
          <a:lstStyle/>
          <a:p>
            <a:pPr algn="just" latinLnBrk="1">
              <a:defRPr/>
            </a:pPr>
            <a:r>
              <a:rPr lang="zh-CN" altLang="en-US" sz="2200" b="1" dirty="0">
                <a:solidFill>
                  <a:schemeClr val="bg1"/>
                </a:solidFill>
                <a:latin typeface="微软雅黑" pitchFamily="34" charset="-122"/>
                <a:ea typeface="微软雅黑" pitchFamily="34" charset="-122"/>
              </a:rPr>
              <a:t>国际计划：加速战略计算创新</a:t>
            </a:r>
            <a:r>
              <a:rPr lang="en-US" altLang="zh-CN" sz="2200" b="1" dirty="0">
                <a:solidFill>
                  <a:schemeClr val="bg1"/>
                </a:solidFill>
                <a:latin typeface="+mj-lt"/>
                <a:ea typeface="微软雅黑" pitchFamily="34" charset="-122"/>
              </a:rPr>
              <a:t>ASCI</a:t>
            </a:r>
            <a:r>
              <a:rPr lang="zh-CN" altLang="en-US" sz="2200" b="1" dirty="0">
                <a:solidFill>
                  <a:schemeClr val="bg1"/>
                </a:solidFill>
                <a:latin typeface="微软雅黑" pitchFamily="34" charset="-122"/>
                <a:ea typeface="微软雅黑" pitchFamily="34" charset="-122"/>
              </a:rPr>
              <a:t>计划、先进模拟计算</a:t>
            </a:r>
            <a:r>
              <a:rPr lang="en-US" altLang="zh-CN" sz="2200" b="1" dirty="0">
                <a:solidFill>
                  <a:schemeClr val="bg1"/>
                </a:solidFill>
                <a:latin typeface="+mj-lt"/>
                <a:ea typeface="微软雅黑" pitchFamily="34" charset="-122"/>
              </a:rPr>
              <a:t>ASC</a:t>
            </a:r>
            <a:r>
              <a:rPr lang="zh-CN" altLang="en-US" sz="2200" b="1" dirty="0">
                <a:solidFill>
                  <a:schemeClr val="bg1"/>
                </a:solidFill>
                <a:latin typeface="微软雅黑" pitchFamily="34" charset="-122"/>
                <a:ea typeface="微软雅黑" pitchFamily="34" charset="-122"/>
              </a:rPr>
              <a:t>计划、先进计算促进科学发展计划</a:t>
            </a:r>
            <a:r>
              <a:rPr lang="en-US" altLang="zh-CN" sz="2200" b="1" dirty="0" err="1">
                <a:solidFill>
                  <a:schemeClr val="bg1"/>
                </a:solidFill>
                <a:latin typeface="+mj-lt"/>
                <a:ea typeface="微软雅黑" pitchFamily="34" charset="-122"/>
              </a:rPr>
              <a:t>SciDAC</a:t>
            </a:r>
            <a:r>
              <a:rPr lang="zh-CN" altLang="en-US" sz="2200" b="1" dirty="0">
                <a:solidFill>
                  <a:schemeClr val="bg1"/>
                </a:solidFill>
                <a:latin typeface="微软雅黑" pitchFamily="34" charset="-122"/>
                <a:ea typeface="微软雅黑" pitchFamily="34" charset="-122"/>
              </a:rPr>
              <a:t>计划等</a:t>
            </a:r>
          </a:p>
        </p:txBody>
      </p:sp>
      <p:sp>
        <p:nvSpPr>
          <p:cNvPr id="38917" name="下箭头 18"/>
          <p:cNvSpPr>
            <a:spLocks noChangeArrowheads="1"/>
          </p:cNvSpPr>
          <p:nvPr/>
        </p:nvSpPr>
        <p:spPr bwMode="auto">
          <a:xfrm flipV="1">
            <a:off x="1330325" y="2844800"/>
            <a:ext cx="685800" cy="512763"/>
          </a:xfrm>
          <a:prstGeom prst="downArrow">
            <a:avLst>
              <a:gd name="adj1" fmla="val 50000"/>
              <a:gd name="adj2" fmla="val 50000"/>
            </a:avLst>
          </a:prstGeom>
          <a:solidFill>
            <a:srgbClr val="0000FF"/>
          </a:solidFill>
          <a:ln w="25400" algn="ctr">
            <a:solidFill>
              <a:schemeClr val="accent2"/>
            </a:solidFill>
            <a:miter lim="800000"/>
            <a:headEnd/>
            <a:tailEnd/>
          </a:ln>
        </p:spPr>
        <p:txBody>
          <a:bodyPr rot="10800000" lIns="0" tIns="0" rIns="0" bIns="0" anchor="ct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latinLnBrk="1" hangingPunct="1"/>
            <a:endParaRPr lang="zh-CN" altLang="en-US" sz="2400" b="1">
              <a:solidFill>
                <a:srgbClr val="FF0000"/>
              </a:solidFill>
              <a:latin typeface="微软雅黑" panose="020B0503020204020204" pitchFamily="34" charset="-122"/>
              <a:ea typeface="微软雅黑" panose="020B0503020204020204" pitchFamily="34" charset="-122"/>
            </a:endParaRPr>
          </a:p>
        </p:txBody>
      </p:sp>
      <p:sp>
        <p:nvSpPr>
          <p:cNvPr id="22" name="圆角矩形 21"/>
          <p:cNvSpPr/>
          <p:nvPr/>
        </p:nvSpPr>
        <p:spPr bwMode="auto">
          <a:xfrm>
            <a:off x="395288" y="3416300"/>
            <a:ext cx="8497887" cy="544513"/>
          </a:xfrm>
          <a:prstGeom prst="roundRect">
            <a:avLst/>
          </a:prstGeom>
          <a:solidFill>
            <a:srgbClr val="008000"/>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0" tIns="0" rIns="0" bIns="0" anchor="ctr">
            <a:spAutoFit/>
          </a:bodyPr>
          <a:lstStyle/>
          <a:p>
            <a:pPr latinLnBrk="1">
              <a:defRPr/>
            </a:pPr>
            <a:r>
              <a:rPr lang="zh-CN" altLang="en-US" sz="3200" b="1" dirty="0">
                <a:solidFill>
                  <a:srgbClr val="FFFF00"/>
                </a:solidFill>
                <a:latin typeface="微软雅黑" pitchFamily="34" charset="-122"/>
                <a:ea typeface="微软雅黑" pitchFamily="34" charset="-122"/>
              </a:rPr>
              <a:t>高性能计算是国家科技实力的重要标志之一</a:t>
            </a:r>
          </a:p>
        </p:txBody>
      </p:sp>
      <p:sp>
        <p:nvSpPr>
          <p:cNvPr id="11" name="圆角矩形 10"/>
          <p:cNvSpPr/>
          <p:nvPr/>
        </p:nvSpPr>
        <p:spPr bwMode="auto">
          <a:xfrm>
            <a:off x="393700" y="4581525"/>
            <a:ext cx="8534400" cy="696913"/>
          </a:xfrm>
          <a:prstGeom prst="roundRect">
            <a:avLst>
              <a:gd name="adj" fmla="val 5789"/>
            </a:avLst>
          </a:prstGeom>
          <a:solidFill>
            <a:srgbClr val="008000"/>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72000" tIns="0" rIns="72000" bIns="0" anchor="ctr">
            <a:spAutoFit/>
          </a:bodyPr>
          <a:lstStyle/>
          <a:p>
            <a:pPr marL="0" lvl="1" algn="just">
              <a:defRPr/>
            </a:pPr>
            <a:r>
              <a:rPr lang="en-US" altLang="zh-CN" sz="2200" b="1" dirty="0">
                <a:solidFill>
                  <a:schemeClr val="bg1"/>
                </a:solidFill>
                <a:latin typeface="微软雅黑" pitchFamily="34" charset="-122"/>
                <a:ea typeface="微软雅黑" pitchFamily="34" charset="-122"/>
              </a:rPr>
              <a:t>《</a:t>
            </a:r>
            <a:r>
              <a:rPr lang="zh-CN" altLang="en-US" sz="2200" b="1" dirty="0">
                <a:solidFill>
                  <a:schemeClr val="bg1"/>
                </a:solidFill>
                <a:latin typeface="微软雅黑" pitchFamily="34" charset="-122"/>
                <a:ea typeface="微软雅黑" pitchFamily="34" charset="-122"/>
              </a:rPr>
              <a:t>国家中长期科技发展规划纲要</a:t>
            </a:r>
            <a:r>
              <a:rPr lang="en-US" altLang="zh-CN" sz="2200" b="1" dirty="0">
                <a:solidFill>
                  <a:schemeClr val="bg1"/>
                </a:solidFill>
                <a:latin typeface="微软雅黑" pitchFamily="34" charset="-122"/>
                <a:ea typeface="微软雅黑" pitchFamily="34" charset="-122"/>
              </a:rPr>
              <a:t>》</a:t>
            </a:r>
            <a:r>
              <a:rPr lang="zh-CN" altLang="en-US" sz="2200" b="1" dirty="0">
                <a:solidFill>
                  <a:schemeClr val="bg1"/>
                </a:solidFill>
                <a:latin typeface="微软雅黑" pitchFamily="34" charset="-122"/>
                <a:ea typeface="微软雅黑" pitchFamily="34" charset="-122"/>
              </a:rPr>
              <a:t>指出发展高性能计算对提高我国尖端科技领域的核心支撑能力具有重要战略意义</a:t>
            </a:r>
          </a:p>
        </p:txBody>
      </p:sp>
      <p:sp>
        <p:nvSpPr>
          <p:cNvPr id="20" name="下箭头 19"/>
          <p:cNvSpPr/>
          <p:nvPr/>
        </p:nvSpPr>
        <p:spPr bwMode="auto">
          <a:xfrm>
            <a:off x="4032250" y="4005263"/>
            <a:ext cx="755650" cy="512762"/>
          </a:xfrm>
          <a:prstGeom prst="downArrow">
            <a:avLst/>
          </a:prstGeom>
          <a:solidFill>
            <a:srgbClr val="0000FF"/>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0" tIns="0" rIns="0" bIns="0" anchor="ctr">
            <a:spAutoFit/>
          </a:bodyPr>
          <a:lstStyle/>
          <a:p>
            <a:pPr latinLnBrk="1">
              <a:defRPr/>
            </a:pPr>
            <a:endParaRPr lang="zh-CN" altLang="en-US" sz="2400" b="1" dirty="0">
              <a:solidFill>
                <a:srgbClr val="FF0000"/>
              </a:solidFill>
              <a:latin typeface="微软雅黑" pitchFamily="34" charset="-122"/>
              <a:ea typeface="微软雅黑" pitchFamily="34" charset="-122"/>
            </a:endParaRPr>
          </a:p>
        </p:txBody>
      </p:sp>
      <p:sp>
        <p:nvSpPr>
          <p:cNvPr id="38921" name="下箭头 18"/>
          <p:cNvSpPr>
            <a:spLocks noChangeArrowheads="1"/>
          </p:cNvSpPr>
          <p:nvPr/>
        </p:nvSpPr>
        <p:spPr bwMode="auto">
          <a:xfrm flipV="1">
            <a:off x="5722938" y="2844800"/>
            <a:ext cx="720725" cy="512763"/>
          </a:xfrm>
          <a:prstGeom prst="downArrow">
            <a:avLst>
              <a:gd name="adj1" fmla="val 50000"/>
              <a:gd name="adj2" fmla="val 50000"/>
            </a:avLst>
          </a:prstGeom>
          <a:solidFill>
            <a:srgbClr val="0000FF"/>
          </a:solidFill>
          <a:ln w="25400" algn="ctr">
            <a:solidFill>
              <a:schemeClr val="accent2"/>
            </a:solidFill>
            <a:miter lim="800000"/>
            <a:headEnd/>
            <a:tailEnd/>
          </a:ln>
        </p:spPr>
        <p:txBody>
          <a:bodyPr rot="10800000" lIns="0" tIns="0" rIns="0" bIns="0" anchor="ct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latinLnBrk="1" hangingPunct="1"/>
            <a:endParaRPr lang="zh-CN" altLang="en-US" sz="2400" b="1">
              <a:solidFill>
                <a:srgbClr val="FF0000"/>
              </a:solidFill>
              <a:latin typeface="微软雅黑" panose="020B0503020204020204" pitchFamily="34" charset="-122"/>
              <a:ea typeface="微软雅黑" panose="020B0503020204020204" pitchFamily="34" charset="-122"/>
            </a:endParaRPr>
          </a:p>
        </p:txBody>
      </p:sp>
      <p:sp>
        <p:nvSpPr>
          <p:cNvPr id="4" name="标题 3"/>
          <p:cNvSpPr>
            <a:spLocks noGrp="1"/>
          </p:cNvSpPr>
          <p:nvPr>
            <p:ph type="title"/>
          </p:nvPr>
        </p:nvSpPr>
        <p:spPr/>
        <p:txBody>
          <a:bodyPr>
            <a:normAutofit fontScale="90000"/>
          </a:bodyPr>
          <a:lstStyle/>
          <a:p>
            <a:r>
              <a:rPr lang="zh-CN" altLang="en-US" sz="4400" b="1" dirty="0">
                <a:solidFill>
                  <a:srgbClr val="003366"/>
                </a:solidFill>
                <a:effectLst>
                  <a:outerShdw blurRad="38100" dist="38100" dir="2700000" algn="tl">
                    <a:srgbClr val="C0C0C0"/>
                  </a:outerShdw>
                </a:effectLst>
                <a:latin typeface="黑体" pitchFamily="49" charset="-122"/>
                <a:ea typeface="黑体" pitchFamily="49" charset="-122"/>
              </a:rPr>
              <a:t>国家需求</a:t>
            </a:r>
            <a:r>
              <a:rPr lang="en-US" altLang="zh-CN" sz="4400" b="1" dirty="0">
                <a:solidFill>
                  <a:srgbClr val="003366"/>
                </a:solidFill>
                <a:effectLst>
                  <a:outerShdw blurRad="38100" dist="38100" dir="2700000" algn="tl">
                    <a:srgbClr val="C0C0C0"/>
                  </a:outerShdw>
                </a:effectLst>
                <a:latin typeface="黑体" pitchFamily="49" charset="-122"/>
                <a:ea typeface="黑体" pitchFamily="49" charset="-122"/>
              </a:rPr>
              <a:t>-</a:t>
            </a:r>
            <a:r>
              <a:rPr lang="zh-CN" altLang="en-US" b="1" dirty="0">
                <a:solidFill>
                  <a:srgbClr val="FF0000"/>
                </a:solidFill>
                <a:effectLst>
                  <a:outerShdw blurRad="38100" dist="38100" dir="2700000" algn="tl">
                    <a:srgbClr val="C0C0C0"/>
                  </a:outerShdw>
                </a:effectLst>
                <a:latin typeface="黑体" pitchFamily="49" charset="-122"/>
                <a:ea typeface="黑体" pitchFamily="49" charset="-122"/>
              </a:rPr>
              <a:t>高性能计算地位</a:t>
            </a:r>
            <a:br>
              <a:rPr lang="zh-CN" altLang="en-US" b="1" dirty="0">
                <a:solidFill>
                  <a:srgbClr val="FF0000"/>
                </a:solidFill>
                <a:effectLst>
                  <a:outerShdw blurRad="38100" dist="38100" dir="2700000" algn="tl">
                    <a:srgbClr val="C0C0C0"/>
                  </a:outerShdw>
                </a:effectLst>
                <a:latin typeface="黑体" pitchFamily="49" charset="-122"/>
                <a:ea typeface="黑体" pitchFamily="49" charset="-122"/>
              </a:rPr>
            </a:br>
            <a:endParaRPr lang="zh-CN" altLang="en-US" dirty="0"/>
          </a:p>
        </p:txBody>
      </p:sp>
      <p:sp>
        <p:nvSpPr>
          <p:cNvPr id="5" name="内容占位符 4"/>
          <p:cNvSpPr>
            <a:spLocks noGrp="1"/>
          </p:cNvSpPr>
          <p:nvPr>
            <p:ph sz="quarter" idx="1"/>
          </p:nvPr>
        </p:nvSpPr>
        <p:spPr/>
        <p:txBody>
          <a:bodyPr/>
          <a:lstStyle/>
          <a:p>
            <a:endParaRPr lang="zh-CN" altLang="en-US"/>
          </a:p>
        </p:txBody>
      </p:sp>
      <p:sp>
        <p:nvSpPr>
          <p:cNvPr id="2" name="灯片编号占位符 1"/>
          <p:cNvSpPr>
            <a:spLocks noGrp="1"/>
          </p:cNvSpPr>
          <p:nvPr>
            <p:ph type="sldNum" sz="quarter" idx="12"/>
          </p:nvPr>
        </p:nvSpPr>
        <p:spPr/>
        <p:txBody>
          <a:bodyPr/>
          <a:lstStyle/>
          <a:p>
            <a:pPr>
              <a:defRPr/>
            </a:pPr>
            <a:fld id="{6A351363-8622-4F94-AF08-C4D4F2EA033E}" type="slidenum">
              <a:rPr lang="zh-CN" altLang="en-US" smtClean="0"/>
              <a:pPr>
                <a:defRPr/>
              </a:pPr>
              <a:t>47</a:t>
            </a:fld>
            <a:endParaRPr lang="en-US" altLang="zh-CN"/>
          </a:p>
        </p:txBody>
      </p:sp>
    </p:spTree>
    <p:extLst>
      <p:ext uri="{BB962C8B-B14F-4D97-AF65-F5344CB8AC3E}">
        <p14:creationId xmlns:p14="http://schemas.microsoft.com/office/powerpoint/2010/main" val="1174907056"/>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a:bodyPr>
          <a:lstStyle/>
          <a:p>
            <a:r>
              <a:rPr lang="zh-CN" altLang="en-US" dirty="0"/>
              <a:t>我国超级计算机技术水平开始处于世界前列</a:t>
            </a:r>
          </a:p>
        </p:txBody>
      </p:sp>
      <p:grpSp>
        <p:nvGrpSpPr>
          <p:cNvPr id="12" name="组合 11"/>
          <p:cNvGrpSpPr/>
          <p:nvPr/>
        </p:nvGrpSpPr>
        <p:grpSpPr>
          <a:xfrm>
            <a:off x="-58487" y="1241943"/>
            <a:ext cx="9202487" cy="5067188"/>
            <a:chOff x="76200" y="1292941"/>
            <a:chExt cx="9202487" cy="5067188"/>
          </a:xfrm>
        </p:grpSpPr>
        <p:pic>
          <p:nvPicPr>
            <p:cNvPr id="9" name="图片 8"/>
            <p:cNvPicPr>
              <a:picLocks noChangeAspect="1"/>
            </p:cNvPicPr>
            <p:nvPr/>
          </p:nvPicPr>
          <p:blipFill>
            <a:blip r:embed="rId2"/>
            <a:stretch>
              <a:fillRect/>
            </a:stretch>
          </p:blipFill>
          <p:spPr>
            <a:xfrm>
              <a:off x="76200" y="1343591"/>
              <a:ext cx="9202487" cy="5016538"/>
            </a:xfrm>
            <a:prstGeom prst="rect">
              <a:avLst/>
            </a:prstGeom>
          </p:spPr>
        </p:pic>
        <p:sp>
          <p:nvSpPr>
            <p:cNvPr id="11" name="文本框 10"/>
            <p:cNvSpPr txBox="1"/>
            <p:nvPr/>
          </p:nvSpPr>
          <p:spPr>
            <a:xfrm>
              <a:off x="3545516" y="1292941"/>
              <a:ext cx="986167" cy="523220"/>
            </a:xfrm>
            <a:prstGeom prst="rect">
              <a:avLst/>
            </a:prstGeom>
            <a:noFill/>
          </p:spPr>
          <p:txBody>
            <a:bodyPr wrap="none" rtlCol="0">
              <a:spAutoFit/>
            </a:bodyPr>
            <a:lstStyle/>
            <a:p>
              <a:r>
                <a:rPr lang="en-US" altLang="zh-CN" sz="2800" dirty="0">
                  <a:solidFill>
                    <a:srgbClr val="C00000"/>
                  </a:solidFill>
                </a:rPr>
                <a:t>2014</a:t>
              </a:r>
              <a:endParaRPr lang="zh-CN" altLang="en-US" sz="2800" dirty="0">
                <a:solidFill>
                  <a:srgbClr val="C00000"/>
                </a:solidFill>
              </a:endParaRPr>
            </a:p>
          </p:txBody>
        </p:sp>
      </p:grpSp>
      <p:grpSp>
        <p:nvGrpSpPr>
          <p:cNvPr id="14" name="组合 13"/>
          <p:cNvGrpSpPr/>
          <p:nvPr/>
        </p:nvGrpSpPr>
        <p:grpSpPr>
          <a:xfrm>
            <a:off x="-76200" y="0"/>
            <a:ext cx="8886726" cy="5000325"/>
            <a:chOff x="76200" y="1292941"/>
            <a:chExt cx="9115326" cy="5307932"/>
          </a:xfrm>
        </p:grpSpPr>
        <p:pic>
          <p:nvPicPr>
            <p:cNvPr id="8" name="图片 7"/>
            <p:cNvPicPr>
              <a:picLocks noChangeAspect="1"/>
            </p:cNvPicPr>
            <p:nvPr/>
          </p:nvPicPr>
          <p:blipFill>
            <a:blip r:embed="rId3"/>
            <a:stretch>
              <a:fillRect/>
            </a:stretch>
          </p:blipFill>
          <p:spPr>
            <a:xfrm>
              <a:off x="76200" y="1319980"/>
              <a:ext cx="9115326" cy="5280893"/>
            </a:xfrm>
            <a:prstGeom prst="rect">
              <a:avLst/>
            </a:prstGeom>
          </p:spPr>
        </p:pic>
        <p:sp>
          <p:nvSpPr>
            <p:cNvPr id="13" name="文本框 12"/>
            <p:cNvSpPr txBox="1"/>
            <p:nvPr/>
          </p:nvSpPr>
          <p:spPr>
            <a:xfrm>
              <a:off x="3962400" y="1292941"/>
              <a:ext cx="986168" cy="523220"/>
            </a:xfrm>
            <a:prstGeom prst="rect">
              <a:avLst/>
            </a:prstGeom>
            <a:noFill/>
          </p:spPr>
          <p:txBody>
            <a:bodyPr wrap="none" rtlCol="0">
              <a:spAutoFit/>
            </a:bodyPr>
            <a:lstStyle/>
            <a:p>
              <a:r>
                <a:rPr lang="en-US" altLang="zh-CN" sz="2800" dirty="0">
                  <a:solidFill>
                    <a:srgbClr val="C00000"/>
                  </a:solidFill>
                </a:rPr>
                <a:t>2017</a:t>
              </a:r>
              <a:endParaRPr lang="zh-CN" altLang="en-US" sz="2800" dirty="0">
                <a:solidFill>
                  <a:srgbClr val="C00000"/>
                </a:solidFill>
              </a:endParaRPr>
            </a:p>
          </p:txBody>
        </p:sp>
      </p:grpSp>
      <p:sp>
        <p:nvSpPr>
          <p:cNvPr id="2" name="灯片编号占位符 1"/>
          <p:cNvSpPr>
            <a:spLocks noGrp="1"/>
          </p:cNvSpPr>
          <p:nvPr>
            <p:ph type="sldNum" sz="quarter" idx="12"/>
          </p:nvPr>
        </p:nvSpPr>
        <p:spPr/>
        <p:txBody>
          <a:bodyPr/>
          <a:lstStyle/>
          <a:p>
            <a:pPr>
              <a:defRPr/>
            </a:pPr>
            <a:fld id="{583DEA8B-54F5-4C01-8179-5128A4612E80}" type="slidenum">
              <a:rPr lang="zh-CN" altLang="en-US" smtClean="0"/>
              <a:pPr>
                <a:defRPr/>
              </a:pPr>
              <a:t>48</a:t>
            </a:fld>
            <a:endParaRPr lang="en-US" altLang="zh-CN"/>
          </a:p>
        </p:txBody>
      </p:sp>
      <p:pic>
        <p:nvPicPr>
          <p:cNvPr id="6" name="图片 5"/>
          <p:cNvPicPr>
            <a:picLocks noChangeAspect="1"/>
          </p:cNvPicPr>
          <p:nvPr/>
        </p:nvPicPr>
        <p:blipFill>
          <a:blip r:embed="rId4"/>
          <a:stretch>
            <a:fillRect/>
          </a:stretch>
        </p:blipFill>
        <p:spPr>
          <a:xfrm>
            <a:off x="129624" y="1968365"/>
            <a:ext cx="9003890" cy="4889635"/>
          </a:xfrm>
          <a:prstGeom prst="rect">
            <a:avLst/>
          </a:prstGeom>
        </p:spPr>
      </p:pic>
    </p:spTree>
    <p:extLst>
      <p:ext uri="{BB962C8B-B14F-4D97-AF65-F5344CB8AC3E}">
        <p14:creationId xmlns:p14="http://schemas.microsoft.com/office/powerpoint/2010/main" val="6053689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12648" y="5822950"/>
            <a:ext cx="1981200" cy="365760"/>
          </a:xfrm>
        </p:spPr>
        <p:txBody>
          <a:bodyPr/>
          <a:lstStyle/>
          <a:p>
            <a:pPr>
              <a:defRPr/>
            </a:pPr>
            <a:fld id="{6B2A676D-2EF0-6647-B5CE-BA1399C14C78}" type="slidenum">
              <a:rPr lang="en-US" smtClean="0"/>
              <a:pPr>
                <a:defRPr/>
              </a:pPr>
              <a:t>49</a:t>
            </a:fld>
            <a:endParaRPr lang="en-US"/>
          </a:p>
        </p:txBody>
      </p:sp>
      <p:pic>
        <p:nvPicPr>
          <p:cNvPr id="7" name="Picture 6"/>
          <p:cNvPicPr>
            <a:picLocks noChangeAspect="1"/>
          </p:cNvPicPr>
          <p:nvPr/>
        </p:nvPicPr>
        <p:blipFill>
          <a:blip r:embed="rId3"/>
          <a:stretch>
            <a:fillRect/>
          </a:stretch>
        </p:blipFill>
        <p:spPr>
          <a:xfrm>
            <a:off x="9525" y="76200"/>
            <a:ext cx="9037504" cy="4934953"/>
          </a:xfrm>
          <a:prstGeom prst="rect">
            <a:avLst/>
          </a:prstGeom>
        </p:spPr>
      </p:pic>
      <p:sp>
        <p:nvSpPr>
          <p:cNvPr id="8" name="Rectangle 7"/>
          <p:cNvSpPr/>
          <p:nvPr/>
        </p:nvSpPr>
        <p:spPr>
          <a:xfrm>
            <a:off x="9525" y="5011153"/>
            <a:ext cx="8991600" cy="1188720"/>
          </a:xfrm>
          <a:prstGeom prst="rect">
            <a:avLst/>
          </a:prstGeom>
          <a:solidFill>
            <a:schemeClr val="accent6">
              <a:lumMod val="60000"/>
              <a:lumOff val="40000"/>
            </a:schemeClr>
          </a:solidFill>
        </p:spPr>
        <p:txBody>
          <a:bodyPr wrap="square" numCol="3">
            <a:spAutoFit/>
          </a:bodyPr>
          <a:lstStyle/>
          <a:p>
            <a:r>
              <a:rPr lang="en-US" b="1" dirty="0">
                <a:solidFill>
                  <a:schemeClr val="tx1"/>
                </a:solidFill>
              </a:rPr>
              <a:t>Peak:      </a:t>
            </a:r>
            <a:r>
              <a:rPr lang="en-US" dirty="0">
                <a:solidFill>
                  <a:schemeClr val="tx1"/>
                </a:solidFill>
              </a:rPr>
              <a:t>125 </a:t>
            </a:r>
            <a:r>
              <a:rPr lang="en-US" dirty="0" err="1">
                <a:solidFill>
                  <a:schemeClr val="tx1"/>
                </a:solidFill>
              </a:rPr>
              <a:t>PFlop</a:t>
            </a:r>
            <a:r>
              <a:rPr lang="en-US" dirty="0">
                <a:solidFill>
                  <a:schemeClr val="tx1"/>
                </a:solidFill>
              </a:rPr>
              <a:t>/s</a:t>
            </a:r>
          </a:p>
          <a:p>
            <a:r>
              <a:rPr lang="en-US" b="1" dirty="0" err="1">
                <a:solidFill>
                  <a:schemeClr val="tx1"/>
                </a:solidFill>
              </a:rPr>
              <a:t>Linpack</a:t>
            </a:r>
            <a:r>
              <a:rPr lang="en-US" b="1" dirty="0">
                <a:solidFill>
                  <a:schemeClr val="tx1"/>
                </a:solidFill>
              </a:rPr>
              <a:t>: </a:t>
            </a:r>
            <a:r>
              <a:rPr lang="en-US" dirty="0">
                <a:solidFill>
                  <a:schemeClr val="tx1"/>
                </a:solidFill>
              </a:rPr>
              <a:t>105 </a:t>
            </a:r>
            <a:r>
              <a:rPr lang="en-US" dirty="0" err="1">
                <a:solidFill>
                  <a:schemeClr val="tx1"/>
                </a:solidFill>
              </a:rPr>
              <a:t>PFlop</a:t>
            </a:r>
            <a:r>
              <a:rPr lang="en-US" dirty="0">
                <a:solidFill>
                  <a:schemeClr val="tx1"/>
                </a:solidFill>
              </a:rPr>
              <a:t>/s</a:t>
            </a:r>
          </a:p>
          <a:p>
            <a:r>
              <a:rPr lang="en-US" b="1" dirty="0">
                <a:solidFill>
                  <a:schemeClr val="tx1"/>
                </a:solidFill>
              </a:rPr>
              <a:t>Power:    </a:t>
            </a:r>
            <a:r>
              <a:rPr lang="en-US" dirty="0">
                <a:solidFill>
                  <a:schemeClr val="tx1"/>
                </a:solidFill>
              </a:rPr>
              <a:t>15 MW</a:t>
            </a:r>
            <a:r>
              <a:rPr lang="en-US" dirty="0">
                <a:solidFill>
                  <a:schemeClr val="tx1"/>
                </a:solidFill>
                <a:hlinkClick r:id="rId4"/>
              </a:rPr>
              <a:t>	</a:t>
            </a:r>
          </a:p>
          <a:p>
            <a:r>
              <a:rPr lang="en-US" b="1" dirty="0">
                <a:solidFill>
                  <a:schemeClr val="tx1"/>
                </a:solidFill>
              </a:rPr>
              <a:t>Cost: 	  </a:t>
            </a:r>
            <a:r>
              <a:rPr lang="en-US" dirty="0">
                <a:solidFill>
                  <a:schemeClr val="tx1"/>
                </a:solidFill>
              </a:rPr>
              <a:t>$273M USD </a:t>
            </a:r>
          </a:p>
          <a:p>
            <a:r>
              <a:rPr lang="en-US" b="1" dirty="0">
                <a:solidFill>
                  <a:schemeClr val="tx1"/>
                </a:solidFill>
              </a:rPr>
              <a:t>Processor:  </a:t>
            </a:r>
            <a:r>
              <a:rPr lang="en-US" dirty="0">
                <a:solidFill>
                  <a:schemeClr val="tx1"/>
                </a:solidFill>
              </a:rPr>
              <a:t>40,960 Sunway</a:t>
            </a:r>
          </a:p>
          <a:p>
            <a:r>
              <a:rPr lang="en-US" b="1" dirty="0">
                <a:solidFill>
                  <a:schemeClr val="tx1"/>
                </a:solidFill>
              </a:rPr>
              <a:t>Cores/</a:t>
            </a:r>
            <a:r>
              <a:rPr lang="en-US" b="1" dirty="0" err="1">
                <a:solidFill>
                  <a:schemeClr val="tx1"/>
                </a:solidFill>
              </a:rPr>
              <a:t>proc</a:t>
            </a:r>
            <a:r>
              <a:rPr lang="en-US" b="1" dirty="0">
                <a:solidFill>
                  <a:schemeClr val="tx1"/>
                </a:solidFill>
              </a:rPr>
              <a:t>:   </a:t>
            </a:r>
            <a:r>
              <a:rPr lang="en-US" dirty="0">
                <a:solidFill>
                  <a:schemeClr val="tx1"/>
                </a:solidFill>
              </a:rPr>
              <a:t>256</a:t>
            </a:r>
          </a:p>
          <a:p>
            <a:r>
              <a:rPr lang="en-US" b="1" dirty="0">
                <a:solidFill>
                  <a:schemeClr val="tx1"/>
                </a:solidFill>
              </a:rPr>
              <a:t>Clock:          </a:t>
            </a:r>
            <a:r>
              <a:rPr lang="en-US" dirty="0">
                <a:solidFill>
                  <a:schemeClr val="tx1"/>
                </a:solidFill>
              </a:rPr>
              <a:t>1.45 GHz </a:t>
            </a:r>
          </a:p>
          <a:p>
            <a:r>
              <a:rPr lang="en-US" b="1" dirty="0" err="1">
                <a:solidFill>
                  <a:schemeClr val="tx1"/>
                </a:solidFill>
              </a:rPr>
              <a:t>Proc</a:t>
            </a:r>
            <a:r>
              <a:rPr lang="en-US" b="1" dirty="0">
                <a:solidFill>
                  <a:schemeClr val="tx1"/>
                </a:solidFill>
              </a:rPr>
              <a:t> Peak</a:t>
            </a:r>
            <a:r>
              <a:rPr lang="en-US" dirty="0">
                <a:solidFill>
                  <a:schemeClr val="tx1"/>
                </a:solidFill>
              </a:rPr>
              <a:t>:   3.06 </a:t>
            </a:r>
            <a:r>
              <a:rPr lang="en-US" dirty="0" err="1">
                <a:solidFill>
                  <a:schemeClr val="tx1"/>
                </a:solidFill>
              </a:rPr>
              <a:t>TFlop</a:t>
            </a:r>
            <a:r>
              <a:rPr lang="en-US" dirty="0">
                <a:solidFill>
                  <a:schemeClr val="tx1"/>
                </a:solidFill>
              </a:rPr>
              <a:t>/s</a:t>
            </a:r>
            <a:endParaRPr lang="en-US" b="1" dirty="0">
              <a:solidFill>
                <a:schemeClr val="tx1"/>
              </a:solidFill>
            </a:endParaRPr>
          </a:p>
          <a:p>
            <a:endParaRPr lang="en-US" b="1" dirty="0">
              <a:solidFill>
                <a:schemeClr val="tx1"/>
              </a:solidFill>
            </a:endParaRPr>
          </a:p>
          <a:p>
            <a:r>
              <a:rPr lang="en-US" b="1" dirty="0">
                <a:solidFill>
                  <a:schemeClr val="tx1"/>
                </a:solidFill>
              </a:rPr>
              <a:t>Memory:	 </a:t>
            </a:r>
            <a:r>
              <a:rPr lang="en-US" dirty="0">
                <a:solidFill>
                  <a:schemeClr val="tx1"/>
                </a:solidFill>
              </a:rPr>
              <a:t>1.31 PB </a:t>
            </a:r>
          </a:p>
          <a:p>
            <a:r>
              <a:rPr lang="en-US" b="1" dirty="0">
                <a:solidFill>
                  <a:schemeClr val="tx1"/>
                </a:solidFill>
              </a:rPr>
              <a:t>Memory BW:  </a:t>
            </a:r>
            <a:r>
              <a:rPr lang="en-US" dirty="0">
                <a:solidFill>
                  <a:schemeClr val="tx1"/>
                </a:solidFill>
              </a:rPr>
              <a:t>5.6 PB/s </a:t>
            </a:r>
            <a:r>
              <a:rPr lang="en-US" b="1" dirty="0">
                <a:solidFill>
                  <a:schemeClr val="tx1"/>
                </a:solidFill>
              </a:rPr>
              <a:t>Storage:	  </a:t>
            </a:r>
            <a:r>
              <a:rPr lang="en-US" dirty="0">
                <a:solidFill>
                  <a:schemeClr val="tx1"/>
                </a:solidFill>
              </a:rPr>
              <a:t>20 PB</a:t>
            </a:r>
          </a:p>
        </p:txBody>
      </p:sp>
    </p:spTree>
    <p:extLst>
      <p:ext uri="{BB962C8B-B14F-4D97-AF65-F5344CB8AC3E}">
        <p14:creationId xmlns:p14="http://schemas.microsoft.com/office/powerpoint/2010/main" val="3878097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normAutofit/>
          </a:bodyPr>
          <a:lstStyle/>
          <a:p>
            <a:pPr eaLnBrk="1" hangingPunct="1"/>
            <a:r>
              <a:rPr lang="en-US" altLang="zh-CN" sz="4000" dirty="0">
                <a:ea typeface="宋体" pitchFamily="2" charset="-122"/>
              </a:rPr>
              <a:t>Why</a:t>
            </a:r>
          </a:p>
        </p:txBody>
      </p:sp>
      <p:sp>
        <p:nvSpPr>
          <p:cNvPr id="2" name="灯片编号占位符 1"/>
          <p:cNvSpPr>
            <a:spLocks noGrp="1"/>
          </p:cNvSpPr>
          <p:nvPr>
            <p:ph type="sldNum" sz="quarter" idx="12"/>
          </p:nvPr>
        </p:nvSpPr>
        <p:spPr/>
        <p:txBody>
          <a:bodyPr/>
          <a:lstStyle/>
          <a:p>
            <a:pPr>
              <a:defRPr/>
            </a:pPr>
            <a:fld id="{6A351363-8622-4F94-AF08-C4D4F2EA033E}" type="slidenum">
              <a:rPr lang="zh-CN" altLang="en-US" smtClean="0"/>
              <a:pPr>
                <a:defRPr/>
              </a:pPr>
              <a:t>5</a:t>
            </a:fld>
            <a:endParaRPr lang="en-US" altLang="zh-CN"/>
          </a:p>
        </p:txBody>
      </p:sp>
      <p:sp>
        <p:nvSpPr>
          <p:cNvPr id="4100" name="Rectangle 3"/>
          <p:cNvSpPr>
            <a:spLocks noGrp="1" noChangeArrowheads="1"/>
          </p:cNvSpPr>
          <p:nvPr>
            <p:ph sz="quarter" idx="1"/>
          </p:nvPr>
        </p:nvSpPr>
        <p:spPr/>
        <p:txBody>
          <a:bodyPr/>
          <a:lstStyle/>
          <a:p>
            <a:pPr eaLnBrk="1" hangingPunct="1"/>
            <a:r>
              <a:rPr lang="en-US" altLang="zh-CN" sz="3200" dirty="0">
                <a:ea typeface="宋体" pitchFamily="2" charset="-122"/>
              </a:rPr>
              <a:t>Why</a:t>
            </a:r>
          </a:p>
          <a:p>
            <a:pPr lvl="1" eaLnBrk="1" hangingPunct="1"/>
            <a:r>
              <a:rPr lang="zh-CN" altLang="en-US" sz="2800" dirty="0">
                <a:ea typeface="宋体" pitchFamily="2" charset="-122"/>
              </a:rPr>
              <a:t>技术趋势</a:t>
            </a:r>
            <a:endParaRPr lang="en-US" altLang="zh-CN" sz="2800" dirty="0">
              <a:ea typeface="宋体" pitchFamily="2" charset="-122"/>
            </a:endParaRPr>
          </a:p>
          <a:p>
            <a:pPr lvl="2"/>
            <a:r>
              <a:rPr lang="zh-CN" altLang="en-US" sz="2500" dirty="0">
                <a:ea typeface="宋体" pitchFamily="2" charset="-122"/>
              </a:rPr>
              <a:t>计算单元发展</a:t>
            </a:r>
            <a:endParaRPr lang="en-US" altLang="zh-CN" sz="2500" dirty="0">
              <a:ea typeface="宋体" pitchFamily="2" charset="-122"/>
            </a:endParaRPr>
          </a:p>
          <a:p>
            <a:pPr lvl="2"/>
            <a:r>
              <a:rPr lang="zh-CN" altLang="en-US" sz="2500" dirty="0">
                <a:ea typeface="宋体" pitchFamily="2" charset="-122"/>
              </a:rPr>
              <a:t>存储容量及访问速度变化</a:t>
            </a:r>
            <a:endParaRPr lang="en-US" altLang="zh-CN" sz="2500" dirty="0">
              <a:ea typeface="宋体" pitchFamily="2" charset="-122"/>
            </a:endParaRPr>
          </a:p>
          <a:p>
            <a:pPr lvl="1" eaLnBrk="1" hangingPunct="1"/>
            <a:r>
              <a:rPr lang="zh-CN" altLang="en-US" sz="2800" dirty="0">
                <a:ea typeface="宋体" pitchFamily="2" charset="-122"/>
              </a:rPr>
              <a:t>应用需要</a:t>
            </a:r>
            <a:endParaRPr lang="en-US" altLang="zh-CN" sz="2800" dirty="0">
              <a:ea typeface="宋体" pitchFamily="2" charset="-122"/>
            </a:endParaRPr>
          </a:p>
          <a:p>
            <a:pPr lvl="1" eaLnBrk="1" hangingPunct="1"/>
            <a:r>
              <a:rPr lang="zh-CN" altLang="en-US" sz="2800" dirty="0">
                <a:ea typeface="宋体" pitchFamily="2" charset="-122"/>
              </a:rPr>
              <a:t>国家需求</a:t>
            </a:r>
            <a:r>
              <a:rPr lang="en-US" altLang="zh-CN" sz="2800" dirty="0">
                <a:ea typeface="宋体" pitchFamily="2" charset="-122"/>
              </a:rPr>
              <a:t> </a:t>
            </a:r>
            <a:endParaRPr lang="zh-CN" altLang="en-US" sz="2800" dirty="0">
              <a:ea typeface="宋体" pitchFamily="2" charset="-122"/>
            </a:endParaRPr>
          </a:p>
        </p:txBody>
      </p:sp>
    </p:spTree>
    <p:extLst>
      <p:ext uri="{BB962C8B-B14F-4D97-AF65-F5344CB8AC3E}">
        <p14:creationId xmlns:p14="http://schemas.microsoft.com/office/powerpoint/2010/main" val="1216385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天河二号</a:t>
            </a:r>
          </a:p>
        </p:txBody>
      </p:sp>
      <p:sp>
        <p:nvSpPr>
          <p:cNvPr id="3" name="灯片编号占位符 2"/>
          <p:cNvSpPr>
            <a:spLocks noGrp="1"/>
          </p:cNvSpPr>
          <p:nvPr>
            <p:ph type="sldNum" sz="quarter" idx="12"/>
          </p:nvPr>
        </p:nvSpPr>
        <p:spPr/>
        <p:txBody>
          <a:bodyPr/>
          <a:lstStyle/>
          <a:p>
            <a:pPr>
              <a:defRPr/>
            </a:pPr>
            <a:fld id="{583DEA8B-54F5-4C01-8179-5128A4612E80}" type="slidenum">
              <a:rPr lang="zh-CN" altLang="en-US" smtClean="0"/>
              <a:pPr>
                <a:defRPr/>
              </a:pPr>
              <a:t>50</a:t>
            </a:fld>
            <a:endParaRPr lang="en-US" altLang="zh-CN"/>
          </a:p>
        </p:txBody>
      </p:sp>
      <p:pic>
        <p:nvPicPr>
          <p:cNvPr id="4" name="图片 3"/>
          <p:cNvPicPr>
            <a:picLocks noChangeAspect="1"/>
          </p:cNvPicPr>
          <p:nvPr/>
        </p:nvPicPr>
        <p:blipFill>
          <a:blip r:embed="rId2"/>
          <a:stretch>
            <a:fillRect/>
          </a:stretch>
        </p:blipFill>
        <p:spPr>
          <a:xfrm>
            <a:off x="154858" y="1191502"/>
            <a:ext cx="8991600" cy="5379683"/>
          </a:xfrm>
          <a:prstGeom prst="rect">
            <a:avLst/>
          </a:prstGeom>
        </p:spPr>
      </p:pic>
    </p:spTree>
    <p:extLst>
      <p:ext uri="{BB962C8B-B14F-4D97-AF65-F5344CB8AC3E}">
        <p14:creationId xmlns:p14="http://schemas.microsoft.com/office/powerpoint/2010/main" val="9476249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bwMode="auto">
          <a:xfrm>
            <a:off x="1854200" y="2561533"/>
            <a:ext cx="2916237" cy="3132138"/>
          </a:xfrm>
          <a:prstGeom prst="roundRect">
            <a:avLst>
              <a:gd name="adj" fmla="val 4573"/>
            </a:avLst>
          </a:prstGeom>
          <a:noFill/>
          <a:ln>
            <a:prstDash val="sys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spAutoFit/>
          </a:bodyPr>
          <a:lstStyle/>
          <a:p>
            <a:pPr latinLnBrk="1">
              <a:defRPr/>
            </a:pPr>
            <a:endParaRPr lang="zh-CN" altLang="en-US" sz="2400">
              <a:solidFill>
                <a:schemeClr val="tx1"/>
              </a:solidFill>
              <a:latin typeface="黑体" pitchFamily="49" charset="-122"/>
              <a:ea typeface="黑体" pitchFamily="49" charset="-122"/>
            </a:endParaRPr>
          </a:p>
        </p:txBody>
      </p:sp>
      <p:sp>
        <p:nvSpPr>
          <p:cNvPr id="40963" name="Text Box 3"/>
          <p:cNvSpPr txBox="1">
            <a:spLocks noChangeArrowheads="1"/>
          </p:cNvSpPr>
          <p:nvPr/>
        </p:nvSpPr>
        <p:spPr bwMode="auto">
          <a:xfrm>
            <a:off x="409575" y="1347788"/>
            <a:ext cx="81359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indent="0" algn="l" eaLnBrk="1" latinLnBrk="1" hangingPunct="1">
              <a:spcBef>
                <a:spcPct val="20000"/>
              </a:spcBef>
              <a:buClr>
                <a:srgbClr val="8181FF"/>
              </a:buClr>
            </a:pPr>
            <a:r>
              <a:rPr kumimoji="0" lang="zh-CN" altLang="en-US" sz="2400" b="1" dirty="0">
                <a:solidFill>
                  <a:srgbClr val="0000FF"/>
                </a:solidFill>
                <a:latin typeface="+mj-ea"/>
                <a:ea typeface="+mj-ea"/>
              </a:rPr>
              <a:t>高性能计算机系统结构    </a:t>
            </a:r>
          </a:p>
        </p:txBody>
      </p:sp>
      <p:sp>
        <p:nvSpPr>
          <p:cNvPr id="6" name="圆角矩形 5"/>
          <p:cNvSpPr/>
          <p:nvPr/>
        </p:nvSpPr>
        <p:spPr bwMode="auto">
          <a:xfrm>
            <a:off x="1979613" y="4746625"/>
            <a:ext cx="2665412" cy="511175"/>
          </a:xfrm>
          <a:prstGeom prst="roundRect">
            <a:avLst/>
          </a:prstGeom>
          <a:solidFill>
            <a:srgbClr val="0066FF"/>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nchor="ctr">
            <a:spAutoFit/>
          </a:bodyPr>
          <a:lstStyle/>
          <a:p>
            <a:pPr latinLnBrk="1">
              <a:defRPr/>
            </a:pPr>
            <a:r>
              <a:rPr lang="zh-CN" altLang="en-US" sz="2400" dirty="0">
                <a:solidFill>
                  <a:schemeClr val="bg1"/>
                </a:solidFill>
                <a:latin typeface="微软雅黑" pitchFamily="34" charset="-122"/>
                <a:ea typeface="微软雅黑" pitchFamily="34" charset="-122"/>
              </a:rPr>
              <a:t>操作系统</a:t>
            </a:r>
          </a:p>
        </p:txBody>
      </p:sp>
      <p:sp>
        <p:nvSpPr>
          <p:cNvPr id="8" name="圆角矩形 7"/>
          <p:cNvSpPr/>
          <p:nvPr/>
        </p:nvSpPr>
        <p:spPr bwMode="auto">
          <a:xfrm>
            <a:off x="1979613" y="4114800"/>
            <a:ext cx="2665412" cy="511175"/>
          </a:xfrm>
          <a:prstGeom prst="roundRect">
            <a:avLst/>
          </a:prstGeom>
          <a:solidFill>
            <a:srgbClr val="0066FF"/>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nchor="ctr">
            <a:spAutoFit/>
          </a:bodyPr>
          <a:lstStyle/>
          <a:p>
            <a:pPr latinLnBrk="1">
              <a:defRPr/>
            </a:pPr>
            <a:r>
              <a:rPr lang="zh-CN" altLang="en-US" sz="2400" dirty="0">
                <a:solidFill>
                  <a:schemeClr val="bg1"/>
                </a:solidFill>
                <a:latin typeface="微软雅黑" pitchFamily="34" charset="-122"/>
                <a:ea typeface="微软雅黑" pitchFamily="34" charset="-122"/>
              </a:rPr>
              <a:t>编译系统</a:t>
            </a:r>
          </a:p>
        </p:txBody>
      </p:sp>
      <p:sp>
        <p:nvSpPr>
          <p:cNvPr id="10" name="圆角矩形 9"/>
          <p:cNvSpPr/>
          <p:nvPr/>
        </p:nvSpPr>
        <p:spPr bwMode="auto">
          <a:xfrm>
            <a:off x="1979613" y="2869964"/>
            <a:ext cx="2671763" cy="511175"/>
          </a:xfrm>
          <a:prstGeom prst="roundRect">
            <a:avLst/>
          </a:prstGeom>
          <a:solidFill>
            <a:srgbClr val="0066FF"/>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wrap="none" anchor="ctr">
            <a:spAutoFit/>
          </a:bodyPr>
          <a:lstStyle/>
          <a:p>
            <a:pPr latinLnBrk="1">
              <a:defRPr/>
            </a:pPr>
            <a:r>
              <a:rPr lang="zh-CN" altLang="en-US" sz="2400" dirty="0">
                <a:solidFill>
                  <a:schemeClr val="bg1"/>
                </a:solidFill>
                <a:latin typeface="微软雅黑" pitchFamily="34" charset="-122"/>
                <a:ea typeface="微软雅黑" pitchFamily="34" charset="-122"/>
              </a:rPr>
              <a:t>并行程序开发环境</a:t>
            </a:r>
          </a:p>
        </p:txBody>
      </p:sp>
      <p:sp>
        <p:nvSpPr>
          <p:cNvPr id="12" name="圆角矩形 11"/>
          <p:cNvSpPr/>
          <p:nvPr/>
        </p:nvSpPr>
        <p:spPr bwMode="auto">
          <a:xfrm>
            <a:off x="1943100" y="1858963"/>
            <a:ext cx="2663825" cy="511175"/>
          </a:xfrm>
          <a:prstGeom prst="roundRect">
            <a:avLst/>
          </a:prstGeom>
          <a:solidFill>
            <a:srgbClr val="0066FF"/>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nchor="ctr">
            <a:spAutoFit/>
          </a:bodyPr>
          <a:lstStyle/>
          <a:p>
            <a:pPr latinLnBrk="1">
              <a:defRPr/>
            </a:pPr>
            <a:r>
              <a:rPr lang="zh-CN" altLang="en-US" sz="2400" dirty="0">
                <a:solidFill>
                  <a:schemeClr val="bg1"/>
                </a:solidFill>
                <a:latin typeface="微软雅黑" pitchFamily="34" charset="-122"/>
                <a:ea typeface="微软雅黑" pitchFamily="34" charset="-122"/>
              </a:rPr>
              <a:t>并行应用程序</a:t>
            </a:r>
          </a:p>
        </p:txBody>
      </p:sp>
      <p:sp>
        <p:nvSpPr>
          <p:cNvPr id="16" name="圆角矩形 15"/>
          <p:cNvSpPr/>
          <p:nvPr/>
        </p:nvSpPr>
        <p:spPr bwMode="auto">
          <a:xfrm>
            <a:off x="1139825" y="2916238"/>
            <a:ext cx="612775" cy="2300287"/>
          </a:xfrm>
          <a:prstGeom prst="roundRect">
            <a:avLst/>
          </a:prstGeom>
          <a:solidFill>
            <a:srgbClr val="0066FF"/>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eaVert" anchor="ctr">
            <a:spAutoFit/>
          </a:bodyPr>
          <a:lstStyle/>
          <a:p>
            <a:pPr>
              <a:defRPr/>
            </a:pPr>
            <a:r>
              <a:rPr lang="zh-CN" altLang="en-US" sz="2400" dirty="0">
                <a:solidFill>
                  <a:schemeClr val="bg1"/>
                </a:solidFill>
                <a:latin typeface="微软雅黑" pitchFamily="34" charset="-122"/>
                <a:ea typeface="微软雅黑" pitchFamily="34" charset="-122"/>
              </a:rPr>
              <a:t>系统软件</a:t>
            </a:r>
          </a:p>
        </p:txBody>
      </p:sp>
      <p:sp>
        <p:nvSpPr>
          <p:cNvPr id="17" name="圆角矩形 16"/>
          <p:cNvSpPr/>
          <p:nvPr/>
        </p:nvSpPr>
        <p:spPr bwMode="auto">
          <a:xfrm>
            <a:off x="1724024" y="5647730"/>
            <a:ext cx="3176588" cy="510778"/>
          </a:xfrm>
          <a:prstGeom prst="roundRect">
            <a:avLst/>
          </a:prstGeom>
          <a:solidFill>
            <a:srgbClr val="0066FF"/>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nchor="ctr">
            <a:spAutoFit/>
          </a:bodyPr>
          <a:lstStyle/>
          <a:p>
            <a:pPr latinLnBrk="1">
              <a:defRPr/>
            </a:pPr>
            <a:r>
              <a:rPr lang="zh-CN" altLang="en-US" sz="2400" dirty="0">
                <a:solidFill>
                  <a:schemeClr val="bg1"/>
                </a:solidFill>
                <a:latin typeface="微软雅黑" pitchFamily="34" charset="-122"/>
                <a:ea typeface="微软雅黑" pitchFamily="34" charset="-122"/>
              </a:rPr>
              <a:t>高性能计算机</a:t>
            </a:r>
          </a:p>
        </p:txBody>
      </p:sp>
      <p:sp>
        <p:nvSpPr>
          <p:cNvPr id="13" name="圆角矩形 12"/>
          <p:cNvSpPr/>
          <p:nvPr/>
        </p:nvSpPr>
        <p:spPr bwMode="auto">
          <a:xfrm>
            <a:off x="1979613" y="3507670"/>
            <a:ext cx="2665412" cy="510778"/>
          </a:xfrm>
          <a:prstGeom prst="roundRect">
            <a:avLst/>
          </a:prstGeom>
          <a:solidFill>
            <a:srgbClr val="0066FF"/>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nchor="ctr">
            <a:spAutoFit/>
          </a:bodyPr>
          <a:lstStyle/>
          <a:p>
            <a:pPr latinLnBrk="1">
              <a:defRPr/>
            </a:pPr>
            <a:r>
              <a:rPr lang="zh-CN" altLang="en-US" sz="2400" b="1" dirty="0">
                <a:solidFill>
                  <a:schemeClr val="bg1"/>
                </a:solidFill>
                <a:latin typeface="微软雅黑" pitchFamily="34" charset="-122"/>
                <a:ea typeface="微软雅黑" pitchFamily="34" charset="-122"/>
              </a:rPr>
              <a:t>资源管理器</a:t>
            </a:r>
            <a:endParaRPr lang="zh-CN" altLang="en-US" sz="2400" dirty="0">
              <a:solidFill>
                <a:schemeClr val="bg1"/>
              </a:solidFill>
              <a:latin typeface="微软雅黑" pitchFamily="34" charset="-122"/>
              <a:ea typeface="微软雅黑" pitchFamily="34" charset="-122"/>
            </a:endParaRPr>
          </a:p>
        </p:txBody>
      </p:sp>
      <p:sp>
        <p:nvSpPr>
          <p:cNvPr id="2" name="矩形 1"/>
          <p:cNvSpPr/>
          <p:nvPr/>
        </p:nvSpPr>
        <p:spPr>
          <a:xfrm>
            <a:off x="5334000" y="3143051"/>
            <a:ext cx="3352800" cy="1569660"/>
          </a:xfrm>
          <a:prstGeom prst="rect">
            <a:avLst/>
          </a:prstGeom>
        </p:spPr>
        <p:txBody>
          <a:bodyPr wrap="square">
            <a:spAutoFit/>
          </a:bodyPr>
          <a:lstStyle/>
          <a:p>
            <a:pPr eaLnBrk="1" hangingPunct="1"/>
            <a:r>
              <a:rPr lang="zh-CN" altLang="en-US" sz="2400" b="1" dirty="0">
                <a:solidFill>
                  <a:srgbClr val="FF0000"/>
                </a:solidFill>
                <a:latin typeface="微软雅黑" panose="020B0503020204020204" pitchFamily="34" charset="-122"/>
                <a:ea typeface="微软雅黑" panose="020B0503020204020204" pitchFamily="34" charset="-122"/>
              </a:rPr>
              <a:t>并行应用及其相关系统软件</a:t>
            </a:r>
            <a:r>
              <a:rPr lang="zh-CN" altLang="en-US" sz="2400" b="1" dirty="0">
                <a:solidFill>
                  <a:srgbClr val="000000"/>
                </a:solidFill>
                <a:latin typeface="微软雅黑" panose="020B0503020204020204" pitchFamily="34" charset="-122"/>
                <a:ea typeface="微软雅黑" panose="020B0503020204020204" pitchFamily="34" charset="-122"/>
              </a:rPr>
              <a:t>对充分发挥高性能计算机的性能有着重要的作用</a:t>
            </a:r>
          </a:p>
        </p:txBody>
      </p:sp>
      <p:sp>
        <p:nvSpPr>
          <p:cNvPr id="5" name="标题 4"/>
          <p:cNvSpPr>
            <a:spLocks noGrp="1"/>
          </p:cNvSpPr>
          <p:nvPr>
            <p:ph type="title"/>
          </p:nvPr>
        </p:nvSpPr>
        <p:spPr/>
        <p:txBody>
          <a:bodyPr/>
          <a:lstStyle/>
          <a:p>
            <a:r>
              <a:rPr lang="zh-CN" altLang="en-US" dirty="0"/>
              <a:t>并行程序设计可发挥计算机效能</a:t>
            </a:r>
          </a:p>
        </p:txBody>
      </p:sp>
      <p:sp>
        <p:nvSpPr>
          <p:cNvPr id="3" name="灯片编号占位符 2"/>
          <p:cNvSpPr>
            <a:spLocks noGrp="1"/>
          </p:cNvSpPr>
          <p:nvPr>
            <p:ph type="sldNum" sz="quarter" idx="12"/>
          </p:nvPr>
        </p:nvSpPr>
        <p:spPr/>
        <p:txBody>
          <a:bodyPr/>
          <a:lstStyle/>
          <a:p>
            <a:pPr>
              <a:defRPr/>
            </a:pPr>
            <a:fld id="{6A351363-8622-4F94-AF08-C4D4F2EA033E}" type="slidenum">
              <a:rPr lang="zh-CN" altLang="en-US" smtClean="0"/>
              <a:pPr>
                <a:defRPr/>
              </a:pPr>
              <a:t>51</a:t>
            </a:fld>
            <a:endParaRPr lang="en-US" altLang="zh-CN"/>
          </a:p>
        </p:txBody>
      </p:sp>
    </p:spTree>
    <p:extLst>
      <p:ext uri="{BB962C8B-B14F-4D97-AF65-F5344CB8AC3E}">
        <p14:creationId xmlns:p14="http://schemas.microsoft.com/office/powerpoint/2010/main" val="1203329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linds(horizontal)">
                                      <p:cBhvr>
                                        <p:cTn id="15" dur="500"/>
                                        <p:tgtEl>
                                          <p:spTgt spid="1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linds(horizontal)">
                                      <p:cBhvr>
                                        <p:cTn id="24" dur="500"/>
                                        <p:tgtEl>
                                          <p:spTgt spid="10"/>
                                        </p:tgtEl>
                                      </p:cBhvr>
                                    </p:animEffect>
                                  </p:childTnLst>
                                </p:cTn>
                              </p:par>
                              <p:par>
                                <p:cTn id="25" presetID="3" presetClass="entr" presetSubtype="10" fill="hold" grpId="0" nodeType="withEffect">
                                  <p:stCondLst>
                                    <p:cond delay="0"/>
                                  </p:stCondLst>
                                  <p:iterate type="lt">
                                    <p:tmPct val="0"/>
                                  </p:iterate>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6" grpId="0" animBg="1"/>
      <p:bldP spid="8" grpId="0" animBg="1"/>
      <p:bldP spid="10" grpId="0" animBg="1"/>
      <p:bldP spid="12" grpId="0" animBg="1"/>
      <p:bldP spid="16" grpId="0" animBg="1"/>
      <p:bldP spid="1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29"/>
          <p:cNvSpPr txBox="1">
            <a:spLocks noChangeArrowheads="1"/>
          </p:cNvSpPr>
          <p:nvPr/>
        </p:nvSpPr>
        <p:spPr bwMode="auto">
          <a:xfrm>
            <a:off x="179388" y="3308350"/>
            <a:ext cx="22796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latin typeface="黑体" panose="02010609060101010101" pitchFamily="49" charset="-122"/>
                <a:ea typeface="黑体" panose="02010609060101010101" pitchFamily="49" charset="-122"/>
              </a:rPr>
              <a:t>Internet </a:t>
            </a:r>
            <a:r>
              <a:rPr lang="zh-CN" altLang="en-US" sz="2000" b="1">
                <a:latin typeface="黑体" panose="02010609060101010101" pitchFamily="49" charset="-122"/>
                <a:ea typeface="黑体" panose="02010609060101010101" pitchFamily="49" charset="-122"/>
              </a:rPr>
              <a:t>互联网</a:t>
            </a:r>
          </a:p>
          <a:p>
            <a:pPr algn="ctr" eaLnBrk="1" hangingPunct="1"/>
            <a:r>
              <a:rPr lang="zh-CN" altLang="en-US" sz="2000" b="1">
                <a:latin typeface="黑体" panose="02010609060101010101" pitchFamily="49" charset="-122"/>
                <a:ea typeface="黑体" panose="02010609060101010101" pitchFamily="49" charset="-122"/>
              </a:rPr>
              <a:t>云计算</a:t>
            </a:r>
          </a:p>
        </p:txBody>
      </p:sp>
      <p:sp>
        <p:nvSpPr>
          <p:cNvPr id="4100" name="Text Box 30"/>
          <p:cNvSpPr txBox="1">
            <a:spLocks noChangeArrowheads="1"/>
          </p:cNvSpPr>
          <p:nvPr/>
        </p:nvSpPr>
        <p:spPr bwMode="auto">
          <a:xfrm>
            <a:off x="4176713" y="3368675"/>
            <a:ext cx="19796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黑体" panose="02010609060101010101" pitchFamily="49" charset="-122"/>
                <a:ea typeface="黑体" panose="02010609060101010101" pitchFamily="49" charset="-122"/>
              </a:rPr>
              <a:t>BigData </a:t>
            </a:r>
            <a:r>
              <a:rPr lang="zh-CN" altLang="en-US" sz="2000" b="1">
                <a:latin typeface="黑体" panose="02010609060101010101" pitchFamily="49" charset="-122"/>
                <a:ea typeface="黑体" panose="02010609060101010101" pitchFamily="49" charset="-122"/>
              </a:rPr>
              <a:t>大数据</a:t>
            </a:r>
          </a:p>
        </p:txBody>
      </p:sp>
      <p:sp>
        <p:nvSpPr>
          <p:cNvPr id="4101" name="Text Box 34"/>
          <p:cNvSpPr txBox="1">
            <a:spLocks noChangeArrowheads="1"/>
          </p:cNvSpPr>
          <p:nvPr/>
        </p:nvSpPr>
        <p:spPr bwMode="auto">
          <a:xfrm>
            <a:off x="2627313" y="3357563"/>
            <a:ext cx="14652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latin typeface="黑体" panose="02010609060101010101" pitchFamily="49" charset="-122"/>
                <a:ea typeface="黑体" panose="02010609060101010101" pitchFamily="49" charset="-122"/>
              </a:rPr>
              <a:t>IOT </a:t>
            </a:r>
            <a:r>
              <a:rPr lang="zh-CN" altLang="en-US" sz="2000" b="1">
                <a:latin typeface="黑体" panose="02010609060101010101" pitchFamily="49" charset="-122"/>
                <a:ea typeface="黑体" panose="02010609060101010101" pitchFamily="49" charset="-122"/>
              </a:rPr>
              <a:t>物联网</a:t>
            </a:r>
          </a:p>
          <a:p>
            <a:pPr algn="ctr" eaLnBrk="1" hangingPunct="1"/>
            <a:r>
              <a:rPr lang="en-US" altLang="zh-CN" sz="2000" b="1">
                <a:latin typeface="黑体" panose="02010609060101010101" pitchFamily="49" charset="-122"/>
                <a:ea typeface="黑体" panose="02010609060101010101" pitchFamily="49" charset="-122"/>
              </a:rPr>
              <a:t>CPS</a:t>
            </a:r>
          </a:p>
        </p:txBody>
      </p:sp>
      <p:pic>
        <p:nvPicPr>
          <p:cNvPr id="4102" name="Picture 1" descr="D:\重点基金\1DFDS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038" y="1843088"/>
            <a:ext cx="1752600" cy="143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4988" y="1843088"/>
            <a:ext cx="1627187" cy="141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4" name="Picture 12" descr="5454962_161321052589_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50" y="1663700"/>
            <a:ext cx="2265363" cy="169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5" name="图片 3" descr="信息资源共享背景.JP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84888" y="1844675"/>
            <a:ext cx="2879725"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6" name="Text Box 30"/>
          <p:cNvSpPr txBox="1">
            <a:spLocks noChangeArrowheads="1"/>
          </p:cNvSpPr>
          <p:nvPr/>
        </p:nvSpPr>
        <p:spPr bwMode="auto">
          <a:xfrm>
            <a:off x="6659563" y="3429000"/>
            <a:ext cx="17240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黑体" panose="02010609060101010101" pitchFamily="49" charset="-122"/>
                <a:ea typeface="黑体" panose="02010609060101010101" pitchFamily="49" charset="-122"/>
              </a:rPr>
              <a:t>SmartX </a:t>
            </a:r>
            <a:r>
              <a:rPr lang="zh-CN" altLang="en-US" sz="2000" b="1">
                <a:latin typeface="黑体" panose="02010609060101010101" pitchFamily="49" charset="-122"/>
                <a:ea typeface="黑体" panose="02010609060101010101" pitchFamily="49" charset="-122"/>
              </a:rPr>
              <a:t>智慧</a:t>
            </a:r>
            <a:r>
              <a:rPr lang="en-US" altLang="zh-CN" sz="2000" b="1">
                <a:latin typeface="黑体" panose="02010609060101010101" pitchFamily="49" charset="-122"/>
                <a:ea typeface="黑体" panose="02010609060101010101" pitchFamily="49" charset="-122"/>
              </a:rPr>
              <a:t>X</a:t>
            </a:r>
          </a:p>
        </p:txBody>
      </p:sp>
      <p:sp>
        <p:nvSpPr>
          <p:cNvPr id="4107" name="内容占位符 2"/>
          <p:cNvSpPr>
            <a:spLocks/>
          </p:cNvSpPr>
          <p:nvPr/>
        </p:nvSpPr>
        <p:spPr bwMode="auto">
          <a:xfrm>
            <a:off x="539750" y="4076700"/>
            <a:ext cx="8137525" cy="187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spcBef>
                <a:spcPct val="20000"/>
              </a:spcBef>
              <a:buClr>
                <a:srgbClr val="A50021"/>
              </a:buClr>
              <a:buFont typeface="Wingdings" panose="05000000000000000000" pitchFamily="2" charset="2"/>
              <a:buChar char="v"/>
            </a:pPr>
            <a:r>
              <a:rPr lang="zh-CN" altLang="en-US" sz="2800" b="1" dirty="0">
                <a:latin typeface="宋体" panose="02010600030101010101" pitchFamily="2" charset="-122"/>
                <a:cs typeface="Times New Roman" panose="02020603050405020304" pitchFamily="18" charset="0"/>
              </a:rPr>
              <a:t>新基础设施、新模式是信息化的主流</a:t>
            </a:r>
          </a:p>
          <a:p>
            <a:pPr algn="l">
              <a:spcBef>
                <a:spcPct val="20000"/>
              </a:spcBef>
              <a:buClr>
                <a:srgbClr val="A50021"/>
              </a:buClr>
              <a:buFont typeface="Wingdings" panose="05000000000000000000" pitchFamily="2" charset="2"/>
              <a:buChar char="v"/>
            </a:pPr>
            <a:r>
              <a:rPr lang="zh-CN" altLang="en-US" sz="2800" b="1" dirty="0">
                <a:latin typeface="宋体" panose="02010600030101010101" pitchFamily="2" charset="-122"/>
                <a:cs typeface="Times New Roman" panose="02020603050405020304" pitchFamily="18" charset="0"/>
              </a:rPr>
              <a:t>软件无处不在，软件越发重要：</a:t>
            </a:r>
            <a:r>
              <a:rPr lang="en-US" altLang="zh-CN" sz="2800" b="1" dirty="0">
                <a:latin typeface="宋体" panose="02010600030101010101" pitchFamily="2" charset="-122"/>
                <a:cs typeface="Times New Roman" panose="02020603050405020304" pitchFamily="18" charset="0"/>
              </a:rPr>
              <a:t>software define everything</a:t>
            </a:r>
          </a:p>
          <a:p>
            <a:pPr algn="l">
              <a:spcBef>
                <a:spcPct val="20000"/>
              </a:spcBef>
              <a:buClr>
                <a:srgbClr val="A50021"/>
              </a:buClr>
              <a:buFont typeface="Wingdings" panose="05000000000000000000" pitchFamily="2" charset="2"/>
              <a:buChar char="v"/>
            </a:pPr>
            <a:r>
              <a:rPr lang="zh-CN" altLang="en-US" sz="2800" b="1" dirty="0">
                <a:latin typeface="宋体" panose="02010600030101010101" pitchFamily="2" charset="-122"/>
                <a:cs typeface="Times New Roman" panose="02020603050405020304" pitchFamily="18" charset="0"/>
              </a:rPr>
              <a:t>问题规模日益庞大，并行程序成为必然</a:t>
            </a:r>
          </a:p>
          <a:p>
            <a:pPr>
              <a:spcBef>
                <a:spcPct val="20000"/>
              </a:spcBef>
              <a:buClr>
                <a:srgbClr val="A50021"/>
              </a:buClr>
              <a:buFont typeface="Wingdings" panose="05000000000000000000" pitchFamily="2" charset="2"/>
              <a:buChar char="v"/>
            </a:pPr>
            <a:endParaRPr lang="en-US" altLang="zh-CN" sz="900" b="1" dirty="0">
              <a:latin typeface="宋体" panose="02010600030101010101" pitchFamily="2" charset="-122"/>
              <a:cs typeface="Times New Roman" panose="02020603050405020304" pitchFamily="18" charset="0"/>
            </a:endParaRPr>
          </a:p>
        </p:txBody>
      </p:sp>
      <p:sp>
        <p:nvSpPr>
          <p:cNvPr id="2" name="标题 1"/>
          <p:cNvSpPr>
            <a:spLocks noGrp="1"/>
          </p:cNvSpPr>
          <p:nvPr>
            <p:ph type="title"/>
          </p:nvPr>
        </p:nvSpPr>
        <p:spPr/>
        <p:txBody>
          <a:bodyPr/>
          <a:lstStyle/>
          <a:p>
            <a:r>
              <a:rPr lang="zh-CN" altLang="en-US" dirty="0"/>
              <a:t>挑战一：新时代新需求</a:t>
            </a:r>
          </a:p>
        </p:txBody>
      </p:sp>
      <p:sp>
        <p:nvSpPr>
          <p:cNvPr id="3" name="灯片编号占位符 2"/>
          <p:cNvSpPr>
            <a:spLocks noGrp="1"/>
          </p:cNvSpPr>
          <p:nvPr>
            <p:ph type="sldNum" sz="quarter" idx="12"/>
          </p:nvPr>
        </p:nvSpPr>
        <p:spPr/>
        <p:txBody>
          <a:bodyPr/>
          <a:lstStyle/>
          <a:p>
            <a:pPr>
              <a:defRPr/>
            </a:pPr>
            <a:fld id="{583DEA8B-54F5-4C01-8179-5128A4612E80}" type="slidenum">
              <a:rPr lang="zh-CN" altLang="en-US" smtClean="0"/>
              <a:pPr>
                <a:defRPr/>
              </a:pPr>
              <a:t>52</a:t>
            </a:fld>
            <a:endParaRPr lang="en-US" altLang="zh-CN"/>
          </a:p>
        </p:txBody>
      </p:sp>
    </p:spTree>
    <p:extLst>
      <p:ext uri="{BB962C8B-B14F-4D97-AF65-F5344CB8AC3E}">
        <p14:creationId xmlns:p14="http://schemas.microsoft.com/office/powerpoint/2010/main" val="40730255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solidFill>
                  <a:srgbClr val="FF0000"/>
                </a:solidFill>
              </a:rPr>
              <a:t>没有信息化就没有现代化</a:t>
            </a:r>
          </a:p>
        </p:txBody>
      </p:sp>
      <p:sp>
        <p:nvSpPr>
          <p:cNvPr id="2" name="幻灯片编号占位符 1"/>
          <p:cNvSpPr>
            <a:spLocks noGrp="1"/>
          </p:cNvSpPr>
          <p:nvPr>
            <p:ph type="sldNum" sz="quarter" idx="12"/>
          </p:nvPr>
        </p:nvSpPr>
        <p:spPr/>
        <p:txBody>
          <a:bodyPr/>
          <a:lstStyle/>
          <a:p>
            <a:pPr defTabSz="685324"/>
            <a:fld id="{EB1A6305-F145-461B-B394-0DD7F78349A4}" type="slidenum">
              <a:rPr lang="zh-CN" altLang="en-US" smtClean="0"/>
              <a:pPr defTabSz="685324"/>
              <a:t>53</a:t>
            </a:fld>
            <a:endParaRPr lang="zh-CN" altLang="en-US" dirty="0"/>
          </a:p>
        </p:txBody>
      </p:sp>
      <p:sp>
        <p:nvSpPr>
          <p:cNvPr id="4" name="内容占位符 2"/>
          <p:cNvSpPr txBox="1"/>
          <p:nvPr/>
        </p:nvSpPr>
        <p:spPr>
          <a:xfrm>
            <a:off x="574548" y="1295400"/>
            <a:ext cx="7886700" cy="840581"/>
          </a:xfrm>
          <a:prstGeom prst="rect">
            <a:avLst/>
          </a:prstGeom>
        </p:spPr>
        <p:txBody>
          <a:bodyPr>
            <a:normAutofit fontScale="25000" lnSpcReduction="20000"/>
          </a:bodyPr>
          <a:lst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7400" dirty="0"/>
              <a:t> </a:t>
            </a:r>
            <a:r>
              <a:rPr lang="zh-CN" altLang="zh-CN" sz="9600" dirty="0"/>
              <a:t>“</a:t>
            </a:r>
            <a:r>
              <a:rPr lang="zh-CN" altLang="zh-CN" sz="9600" dirty="0">
                <a:solidFill>
                  <a:srgbClr val="FF0000"/>
                </a:solidFill>
                <a:latin typeface="Heiti SC Light" charset="-122"/>
                <a:ea typeface="Heiti SC Light" charset="-122"/>
                <a:cs typeface="Heiti SC Light" charset="-122"/>
              </a:rPr>
              <a:t>没有网络安全就没有国家安全，没有信息化就没有现代化。</a:t>
            </a:r>
            <a:r>
              <a:rPr lang="zh-CN" altLang="zh-CN" sz="9600" dirty="0"/>
              <a:t>” </a:t>
            </a:r>
            <a:endParaRPr lang="en-US" altLang="zh-CN" sz="9600" dirty="0"/>
          </a:p>
          <a:p>
            <a:pPr marL="0" indent="0">
              <a:buNone/>
            </a:pPr>
            <a:r>
              <a:rPr lang="en-US" altLang="zh-CN" sz="7200" dirty="0"/>
              <a:t>                                                                                              -</a:t>
            </a:r>
            <a:r>
              <a:rPr lang="zh-CN" altLang="zh-CN" sz="7200" dirty="0"/>
              <a:t>习近平</a:t>
            </a:r>
            <a:endParaRPr kumimoji="1" lang="zh-CN" altLang="en-US" sz="7200" dirty="0"/>
          </a:p>
        </p:txBody>
      </p:sp>
      <p:sp>
        <p:nvSpPr>
          <p:cNvPr id="5" name="矩形 4"/>
          <p:cNvSpPr/>
          <p:nvPr/>
        </p:nvSpPr>
        <p:spPr>
          <a:xfrm>
            <a:off x="544068" y="2253386"/>
            <a:ext cx="8153400" cy="3970318"/>
          </a:xfrm>
          <a:prstGeom prst="rect">
            <a:avLst/>
          </a:prstGeom>
        </p:spPr>
        <p:txBody>
          <a:bodyPr wrap="square">
            <a:spAutoFit/>
          </a:bodyPr>
          <a:lstStyle/>
          <a:p>
            <a:pPr marL="342900" indent="-342900" algn="l" fontAlgn="auto">
              <a:lnSpc>
                <a:spcPct val="150000"/>
              </a:lnSpc>
              <a:buFont typeface="Wingdings" panose="05000000000000000000" pitchFamily="2" charset="2"/>
              <a:buChar char="ü"/>
            </a:pPr>
            <a:r>
              <a:rPr lang="zh-CN" altLang="en-US" sz="2400" dirty="0">
                <a:sym typeface="+mn-ea"/>
              </a:rPr>
              <a:t>2016年12月7日，国务院常务会议审议通过了《“十三五”国家信息化规划》。</a:t>
            </a:r>
          </a:p>
          <a:p>
            <a:pPr marL="342900" indent="-342900" algn="l">
              <a:lnSpc>
                <a:spcPct val="150000"/>
              </a:lnSpc>
              <a:buFont typeface="Wingdings" panose="05000000000000000000" pitchFamily="2" charset="2"/>
              <a:buChar char="ü"/>
            </a:pPr>
            <a:r>
              <a:rPr lang="zh-CN" altLang="en-US" sz="2400" dirty="0">
                <a:sym typeface="+mn-ea"/>
              </a:rPr>
              <a:t>国家高度重视信息化工作</a:t>
            </a:r>
          </a:p>
          <a:p>
            <a:pPr marL="800100" lvl="1" indent="-342900" algn="l">
              <a:lnSpc>
                <a:spcPct val="150000"/>
              </a:lnSpc>
              <a:buFont typeface="Arial" panose="020B0604020202020204" pitchFamily="34" charset="0"/>
              <a:buChar char="•"/>
            </a:pPr>
            <a:r>
              <a:rPr lang="zh-CN" altLang="en-US" sz="2400" dirty="0">
                <a:sym typeface="+mn-ea"/>
              </a:rPr>
              <a:t>习近平总书记指出，网络安全和信息化工作是“十三五”时期的重头戏，要在信息化发展上大有作为。</a:t>
            </a:r>
          </a:p>
          <a:p>
            <a:pPr marL="800100" lvl="1" indent="-342900" algn="l">
              <a:lnSpc>
                <a:spcPct val="150000"/>
              </a:lnSpc>
              <a:buFont typeface="Arial" panose="020B0604020202020204" pitchFamily="34" charset="0"/>
              <a:buChar char="•"/>
            </a:pPr>
            <a:r>
              <a:rPr lang="zh-CN" altLang="en-US" sz="2400" dirty="0">
                <a:sym typeface="+mn-ea"/>
              </a:rPr>
              <a:t>李克强总理强调，中国信息化发展方兴未艾，要推动信息化与实体经济深度融合发展，</a:t>
            </a:r>
            <a:r>
              <a:rPr lang="en-US" altLang="zh-CN" sz="2400" dirty="0">
                <a:sym typeface="+mn-ea"/>
              </a:rPr>
              <a:t>…</a:t>
            </a:r>
            <a:endParaRPr lang="zh-CN" altLang="en-US" sz="2400" dirty="0">
              <a:sym typeface="+mn-ea"/>
            </a:endParaRPr>
          </a:p>
        </p:txBody>
      </p:sp>
    </p:spTree>
    <p:extLst>
      <p:ext uri="{BB962C8B-B14F-4D97-AF65-F5344CB8AC3E}">
        <p14:creationId xmlns:p14="http://schemas.microsoft.com/office/powerpoint/2010/main" val="3580478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0"/>
          <p:cNvGrpSpPr>
            <a:grpSpLocks/>
          </p:cNvGrpSpPr>
          <p:nvPr/>
        </p:nvGrpSpPr>
        <p:grpSpPr bwMode="auto">
          <a:xfrm>
            <a:off x="250825" y="1665288"/>
            <a:ext cx="5365750" cy="4067175"/>
            <a:chOff x="1173" y="1275"/>
            <a:chExt cx="2292" cy="1909"/>
          </a:xfrm>
        </p:grpSpPr>
        <p:pic>
          <p:nvPicPr>
            <p:cNvPr id="4122" name="Picture 9" descr="http://himg2.huanqiu.com/attachment/091030/103d35468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3" y="1275"/>
              <a:ext cx="2292" cy="1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23" name="Rectangle 32"/>
            <p:cNvSpPr>
              <a:spLocks noChangeArrowheads="1"/>
            </p:cNvSpPr>
            <p:nvPr/>
          </p:nvSpPr>
          <p:spPr bwMode="auto">
            <a:xfrm>
              <a:off x="2358" y="1320"/>
              <a:ext cx="522" cy="1656"/>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l" eaLnBrk="1" hangingPunct="1"/>
              <a:endParaRPr lang="zh-CN" altLang="en-US" sz="2400"/>
            </a:p>
          </p:txBody>
        </p:sp>
        <p:sp>
          <p:nvSpPr>
            <p:cNvPr id="4124" name="Rectangle 33"/>
            <p:cNvSpPr>
              <a:spLocks noChangeArrowheads="1"/>
            </p:cNvSpPr>
            <p:nvPr/>
          </p:nvSpPr>
          <p:spPr bwMode="auto">
            <a:xfrm>
              <a:off x="2948" y="1321"/>
              <a:ext cx="476" cy="1656"/>
            </a:xfrm>
            <a:prstGeom prst="rect">
              <a:avLst/>
            </a:prstGeom>
            <a:noFill/>
            <a:ln w="254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l" eaLnBrk="1" hangingPunct="1"/>
              <a:endParaRPr lang="zh-CN" altLang="en-US" sz="2400"/>
            </a:p>
          </p:txBody>
        </p:sp>
      </p:grpSp>
      <p:graphicFrame>
        <p:nvGraphicFramePr>
          <p:cNvPr id="135192" name="Object 4"/>
          <p:cNvGraphicFramePr>
            <a:graphicFrameLocks noChangeAspect="1"/>
          </p:cNvGraphicFramePr>
          <p:nvPr/>
        </p:nvGraphicFramePr>
        <p:xfrm>
          <a:off x="2951163" y="1765300"/>
          <a:ext cx="2879725" cy="3657600"/>
        </p:xfrm>
        <a:graphic>
          <a:graphicData uri="http://schemas.openxmlformats.org/presentationml/2006/ole">
            <mc:AlternateContent xmlns:mc="http://schemas.openxmlformats.org/markup-compatibility/2006">
              <mc:Choice xmlns:v="urn:schemas-microsoft-com:vml" Requires="v">
                <p:oleObj spid="_x0000_s14472" name="Visio" r:id="rId5" imgW="3783106" imgH="4805441" progId="Visio.Drawing.11">
                  <p:embed/>
                </p:oleObj>
              </mc:Choice>
              <mc:Fallback>
                <p:oleObj name="Visio" r:id="rId5" imgW="3783106" imgH="4805441" progId="Visio.Drawing.11">
                  <p:embed/>
                  <p:pic>
                    <p:nvPicPr>
                      <p:cNvPr id="135192"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1163" y="1765300"/>
                        <a:ext cx="2879725"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accent1">
                                  <a:gamma/>
                                  <a:shade val="60000"/>
                                  <a:invGamma/>
                                </a:schemeClr>
                              </a:outerShdw>
                            </a:effectLst>
                          </a14:hiddenEffects>
                        </a:ext>
                      </a:extLst>
                    </p:spPr>
                  </p:pic>
                </p:oleObj>
              </mc:Fallback>
            </mc:AlternateContent>
          </a:graphicData>
        </a:graphic>
      </p:graphicFrame>
      <p:graphicFrame>
        <p:nvGraphicFramePr>
          <p:cNvPr id="135193" name="Object 5"/>
          <p:cNvGraphicFramePr>
            <a:graphicFrameLocks noChangeAspect="1"/>
          </p:cNvGraphicFramePr>
          <p:nvPr/>
        </p:nvGraphicFramePr>
        <p:xfrm>
          <a:off x="71438" y="1657350"/>
          <a:ext cx="2879725" cy="3895725"/>
        </p:xfrm>
        <a:graphic>
          <a:graphicData uri="http://schemas.openxmlformats.org/presentationml/2006/ole">
            <mc:AlternateContent xmlns:mc="http://schemas.openxmlformats.org/markup-compatibility/2006">
              <mc:Choice xmlns:v="urn:schemas-microsoft-com:vml" Requires="v">
                <p:oleObj spid="_x0000_s14473" name="Visio" r:id="rId7" imgW="3707085" imgH="5033503" progId="Visio.Drawing.11">
                  <p:embed/>
                </p:oleObj>
              </mc:Choice>
              <mc:Fallback>
                <p:oleObj name="Visio" r:id="rId7" imgW="3707085" imgH="5033503" progId="Visio.Drawing.11">
                  <p:embed/>
                  <p:pic>
                    <p:nvPicPr>
                      <p:cNvPr id="135193"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438" y="1657350"/>
                        <a:ext cx="2879725" cy="389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accent1">
                                  <a:gamma/>
                                  <a:shade val="60000"/>
                                  <a:invGamma/>
                                </a:schemeClr>
                              </a:outerShdw>
                            </a:effectLst>
                          </a14:hiddenEffects>
                        </a:ext>
                      </a:extLst>
                    </p:spPr>
                  </p:pic>
                </p:oleObj>
              </mc:Fallback>
            </mc:AlternateContent>
          </a:graphicData>
        </a:graphic>
      </p:graphicFrame>
      <p:sp>
        <p:nvSpPr>
          <p:cNvPr id="33" name="Rectangle 105"/>
          <p:cNvSpPr>
            <a:spLocks noChangeArrowheads="1"/>
          </p:cNvSpPr>
          <p:nvPr/>
        </p:nvSpPr>
        <p:spPr bwMode="auto">
          <a:xfrm>
            <a:off x="5868988" y="2890838"/>
            <a:ext cx="1751012" cy="396875"/>
          </a:xfrm>
          <a:prstGeom prst="rect">
            <a:avLst/>
          </a:prstGeom>
          <a:solidFill>
            <a:srgbClr val="0066FF"/>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anchor="ctr">
            <a:spAutoFit/>
          </a:bodyPr>
          <a:lstStyle/>
          <a:p>
            <a:pPr latinLnBrk="1">
              <a:defRPr/>
            </a:pPr>
            <a:r>
              <a:rPr lang="zh-CN" altLang="en-US" b="1" dirty="0">
                <a:solidFill>
                  <a:schemeClr val="bg1"/>
                </a:solidFill>
                <a:latin typeface="微软雅黑" pitchFamily="34" charset="-122"/>
                <a:ea typeface="微软雅黑" pitchFamily="34" charset="-122"/>
              </a:rPr>
              <a:t>计算节点异构</a:t>
            </a:r>
          </a:p>
        </p:txBody>
      </p:sp>
      <p:sp>
        <p:nvSpPr>
          <p:cNvPr id="26" name="Rectangle 105"/>
          <p:cNvSpPr>
            <a:spLocks noChangeArrowheads="1"/>
          </p:cNvSpPr>
          <p:nvPr/>
        </p:nvSpPr>
        <p:spPr bwMode="auto">
          <a:xfrm>
            <a:off x="5846763" y="2206625"/>
            <a:ext cx="1785937" cy="400050"/>
          </a:xfrm>
          <a:prstGeom prst="rect">
            <a:avLst/>
          </a:prstGeom>
          <a:solidFill>
            <a:srgbClr val="0066FF"/>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anchor="ctr">
            <a:spAutoFit/>
          </a:bodyPr>
          <a:lstStyle/>
          <a:p>
            <a:pPr latinLnBrk="1">
              <a:defRPr/>
            </a:pPr>
            <a:r>
              <a:rPr lang="zh-CN" altLang="en-US" b="1" dirty="0">
                <a:solidFill>
                  <a:schemeClr val="bg1"/>
                </a:solidFill>
                <a:latin typeface="微软雅黑" pitchFamily="34" charset="-122"/>
                <a:ea typeface="微软雅黑" pitchFamily="34" charset="-122"/>
              </a:rPr>
              <a:t>处理器异构</a:t>
            </a:r>
          </a:p>
        </p:txBody>
      </p:sp>
      <p:sp>
        <p:nvSpPr>
          <p:cNvPr id="2" name="Rectangle 105"/>
          <p:cNvSpPr>
            <a:spLocks noChangeArrowheads="1"/>
          </p:cNvSpPr>
          <p:nvPr/>
        </p:nvSpPr>
        <p:spPr bwMode="auto">
          <a:xfrm>
            <a:off x="5859463" y="3575050"/>
            <a:ext cx="1751012" cy="396875"/>
          </a:xfrm>
          <a:prstGeom prst="rect">
            <a:avLst/>
          </a:prstGeom>
          <a:solidFill>
            <a:srgbClr val="0066FF"/>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anchor="ctr">
            <a:spAutoFit/>
          </a:bodyPr>
          <a:lstStyle/>
          <a:p>
            <a:pPr latinLnBrk="1">
              <a:defRPr/>
            </a:pPr>
            <a:r>
              <a:rPr lang="zh-CN" altLang="en-US" b="1" dirty="0">
                <a:solidFill>
                  <a:schemeClr val="bg1"/>
                </a:solidFill>
                <a:latin typeface="微软雅黑" pitchFamily="34" charset="-122"/>
                <a:ea typeface="微软雅黑" pitchFamily="34" charset="-122"/>
              </a:rPr>
              <a:t>刀片异构</a:t>
            </a:r>
          </a:p>
        </p:txBody>
      </p:sp>
      <p:sp>
        <p:nvSpPr>
          <p:cNvPr id="3" name="Rectangle 105"/>
          <p:cNvSpPr>
            <a:spLocks noChangeArrowheads="1"/>
          </p:cNvSpPr>
          <p:nvPr/>
        </p:nvSpPr>
        <p:spPr bwMode="auto">
          <a:xfrm>
            <a:off x="5834063" y="4259263"/>
            <a:ext cx="1751012" cy="396875"/>
          </a:xfrm>
          <a:prstGeom prst="rect">
            <a:avLst/>
          </a:prstGeom>
          <a:solidFill>
            <a:srgbClr val="0066FF"/>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anchor="ctr">
            <a:spAutoFit/>
          </a:bodyPr>
          <a:lstStyle/>
          <a:p>
            <a:pPr latinLnBrk="1">
              <a:defRPr/>
            </a:pPr>
            <a:r>
              <a:rPr lang="zh-CN" altLang="en-US" b="1" dirty="0">
                <a:solidFill>
                  <a:schemeClr val="bg1"/>
                </a:solidFill>
                <a:latin typeface="微软雅黑" pitchFamily="34" charset="-122"/>
                <a:ea typeface="微软雅黑" pitchFamily="34" charset="-122"/>
              </a:rPr>
              <a:t>机柜异构</a:t>
            </a:r>
          </a:p>
        </p:txBody>
      </p:sp>
      <p:sp>
        <p:nvSpPr>
          <p:cNvPr id="135179" name="AutoShape 11"/>
          <p:cNvSpPr>
            <a:spLocks noChangeArrowheads="1"/>
          </p:cNvSpPr>
          <p:nvPr/>
        </p:nvSpPr>
        <p:spPr bwMode="auto">
          <a:xfrm>
            <a:off x="6661150" y="2603500"/>
            <a:ext cx="144463" cy="288925"/>
          </a:xfrm>
          <a:prstGeom prst="downArrow">
            <a:avLst>
              <a:gd name="adj1" fmla="val 50000"/>
              <a:gd name="adj2" fmla="val 50000"/>
            </a:avLst>
          </a:prstGeom>
          <a:solidFill>
            <a:srgbClr val="5BBE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l" eaLnBrk="1" hangingPunct="1"/>
            <a:endParaRPr lang="zh-CN" altLang="en-US" sz="2400"/>
          </a:p>
        </p:txBody>
      </p:sp>
      <p:sp>
        <p:nvSpPr>
          <p:cNvPr id="135180" name="AutoShape 12"/>
          <p:cNvSpPr>
            <a:spLocks noChangeArrowheads="1"/>
          </p:cNvSpPr>
          <p:nvPr/>
        </p:nvSpPr>
        <p:spPr bwMode="auto">
          <a:xfrm>
            <a:off x="6661150" y="3286125"/>
            <a:ext cx="144463" cy="288925"/>
          </a:xfrm>
          <a:prstGeom prst="downArrow">
            <a:avLst>
              <a:gd name="adj1" fmla="val 50000"/>
              <a:gd name="adj2" fmla="val 50000"/>
            </a:avLst>
          </a:prstGeom>
          <a:solidFill>
            <a:srgbClr val="5BBE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l" eaLnBrk="1" hangingPunct="1"/>
            <a:endParaRPr lang="zh-CN" altLang="en-US" sz="2400"/>
          </a:p>
        </p:txBody>
      </p:sp>
      <p:sp>
        <p:nvSpPr>
          <p:cNvPr id="135181" name="AutoShape 13"/>
          <p:cNvSpPr>
            <a:spLocks noChangeArrowheads="1"/>
          </p:cNvSpPr>
          <p:nvPr/>
        </p:nvSpPr>
        <p:spPr bwMode="auto">
          <a:xfrm>
            <a:off x="6661150" y="3970338"/>
            <a:ext cx="144463" cy="288925"/>
          </a:xfrm>
          <a:prstGeom prst="downArrow">
            <a:avLst>
              <a:gd name="adj1" fmla="val 50000"/>
              <a:gd name="adj2" fmla="val 50000"/>
            </a:avLst>
          </a:prstGeom>
          <a:solidFill>
            <a:srgbClr val="5BBE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l" eaLnBrk="1" hangingPunct="1"/>
            <a:endParaRPr lang="zh-CN" altLang="en-US" sz="2400"/>
          </a:p>
        </p:txBody>
      </p:sp>
      <p:sp>
        <p:nvSpPr>
          <p:cNvPr id="4108" name="AutoShape 18"/>
          <p:cNvSpPr>
            <a:spLocks/>
          </p:cNvSpPr>
          <p:nvPr/>
        </p:nvSpPr>
        <p:spPr bwMode="auto">
          <a:xfrm>
            <a:off x="7834313" y="2228850"/>
            <a:ext cx="1022350" cy="360363"/>
          </a:xfrm>
          <a:prstGeom prst="borderCallout1">
            <a:avLst>
              <a:gd name="adj1" fmla="val 31718"/>
              <a:gd name="adj2" fmla="val -7454"/>
              <a:gd name="adj3" fmla="val 31278"/>
              <a:gd name="adj4" fmla="val -17856"/>
            </a:avLst>
          </a:prstGeom>
          <a:noFill/>
          <a:ln w="127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b="1">
                <a:solidFill>
                  <a:srgbClr val="FF3300"/>
                </a:solidFill>
              </a:rPr>
              <a:t>25.6 GB/s</a:t>
            </a:r>
          </a:p>
        </p:txBody>
      </p:sp>
      <p:sp>
        <p:nvSpPr>
          <p:cNvPr id="135187" name="AutoShape 19"/>
          <p:cNvSpPr>
            <a:spLocks/>
          </p:cNvSpPr>
          <p:nvPr/>
        </p:nvSpPr>
        <p:spPr bwMode="auto">
          <a:xfrm>
            <a:off x="7834313" y="2941638"/>
            <a:ext cx="1022350" cy="360362"/>
          </a:xfrm>
          <a:prstGeom prst="borderCallout1">
            <a:avLst>
              <a:gd name="adj1" fmla="val 31718"/>
              <a:gd name="adj2" fmla="val -6741"/>
              <a:gd name="adj3" fmla="val 31278"/>
              <a:gd name="adj4" fmla="val -16153"/>
            </a:avLst>
          </a:prstGeom>
          <a:noFill/>
          <a:ln w="127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b="1">
                <a:solidFill>
                  <a:srgbClr val="FF3300"/>
                </a:solidFill>
              </a:rPr>
              <a:t>16 GB/s</a:t>
            </a:r>
          </a:p>
        </p:txBody>
      </p:sp>
      <p:sp>
        <p:nvSpPr>
          <p:cNvPr id="135188" name="AutoShape 20"/>
          <p:cNvSpPr>
            <a:spLocks/>
          </p:cNvSpPr>
          <p:nvPr/>
        </p:nvSpPr>
        <p:spPr bwMode="auto">
          <a:xfrm>
            <a:off x="7834313" y="3587750"/>
            <a:ext cx="1022350" cy="398463"/>
          </a:xfrm>
          <a:prstGeom prst="borderCallout1">
            <a:avLst>
              <a:gd name="adj1" fmla="val 28685"/>
              <a:gd name="adj2" fmla="val -6829"/>
              <a:gd name="adj3" fmla="val 28685"/>
              <a:gd name="adj4" fmla="val -16356"/>
            </a:avLst>
          </a:prstGeom>
          <a:noFill/>
          <a:ln w="127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b="1">
                <a:solidFill>
                  <a:srgbClr val="FF3300"/>
                </a:solidFill>
              </a:rPr>
              <a:t>10 GB/s</a:t>
            </a:r>
          </a:p>
        </p:txBody>
      </p:sp>
      <p:sp>
        <p:nvSpPr>
          <p:cNvPr id="135189" name="AutoShape 21"/>
          <p:cNvSpPr>
            <a:spLocks/>
          </p:cNvSpPr>
          <p:nvPr/>
        </p:nvSpPr>
        <p:spPr bwMode="auto">
          <a:xfrm>
            <a:off x="7834313" y="4273550"/>
            <a:ext cx="1022350" cy="360363"/>
          </a:xfrm>
          <a:prstGeom prst="borderCallout1">
            <a:avLst>
              <a:gd name="adj1" fmla="val 31718"/>
              <a:gd name="adj2" fmla="val -6741"/>
              <a:gd name="adj3" fmla="val 31278"/>
              <a:gd name="adj4" fmla="val -15310"/>
            </a:avLst>
          </a:prstGeom>
          <a:noFill/>
          <a:ln w="127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solidFill>
                  <a:srgbClr val="FF3300"/>
                </a:solidFill>
              </a:rPr>
              <a:t>5 </a:t>
            </a:r>
            <a:r>
              <a:rPr lang="en-US" altLang="zh-CN" sz="1600" b="1">
                <a:solidFill>
                  <a:srgbClr val="FF3300"/>
                </a:solidFill>
              </a:rPr>
              <a:t>GB/s</a:t>
            </a:r>
          </a:p>
        </p:txBody>
      </p:sp>
      <p:sp>
        <p:nvSpPr>
          <p:cNvPr id="135206" name="Text Box 38"/>
          <p:cNvSpPr txBox="1">
            <a:spLocks noChangeArrowheads="1"/>
          </p:cNvSpPr>
          <p:nvPr/>
        </p:nvSpPr>
        <p:spPr bwMode="auto">
          <a:xfrm>
            <a:off x="7451725" y="1749425"/>
            <a:ext cx="1692275" cy="369888"/>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lgn="l">
              <a:spcBef>
                <a:spcPct val="50000"/>
              </a:spcBef>
              <a:defRPr/>
            </a:pPr>
            <a:r>
              <a:rPr lang="zh-CN" altLang="en-US" sz="1800" b="1" dirty="0">
                <a:solidFill>
                  <a:srgbClr val="FF3300"/>
                </a:solidFill>
                <a:latin typeface="微软雅黑" pitchFamily="34" charset="-122"/>
                <a:ea typeface="微软雅黑" pitchFamily="34" charset="-122"/>
              </a:rPr>
              <a:t>访问</a:t>
            </a:r>
            <a:r>
              <a:rPr lang="en-US" altLang="zh-CN" sz="1800" b="1" dirty="0">
                <a:solidFill>
                  <a:srgbClr val="FF3300"/>
                </a:solidFill>
                <a:latin typeface="微软雅黑" pitchFamily="34" charset="-122"/>
                <a:ea typeface="微软雅黑" pitchFamily="34" charset="-122"/>
              </a:rPr>
              <a:t>/</a:t>
            </a:r>
            <a:r>
              <a:rPr lang="zh-CN" altLang="en-US" sz="1800" b="1" dirty="0">
                <a:solidFill>
                  <a:srgbClr val="FF3300"/>
                </a:solidFill>
                <a:latin typeface="微软雅黑" pitchFamily="34" charset="-122"/>
                <a:ea typeface="微软雅黑" pitchFamily="34" charset="-122"/>
              </a:rPr>
              <a:t>通信速率</a:t>
            </a:r>
          </a:p>
        </p:txBody>
      </p:sp>
      <p:sp>
        <p:nvSpPr>
          <p:cNvPr id="135207" name="Line 39"/>
          <p:cNvSpPr>
            <a:spLocks noChangeShapeType="1"/>
          </p:cNvSpPr>
          <p:nvPr/>
        </p:nvSpPr>
        <p:spPr bwMode="auto">
          <a:xfrm flipV="1">
            <a:off x="8964613" y="2243138"/>
            <a:ext cx="0" cy="248443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 name="矩形 26"/>
          <p:cNvSpPr/>
          <p:nvPr/>
        </p:nvSpPr>
        <p:spPr bwMode="auto">
          <a:xfrm>
            <a:off x="1547813" y="4473575"/>
            <a:ext cx="539750" cy="576263"/>
          </a:xfrm>
          <a:prstGeom prst="rect">
            <a:avLst/>
          </a:prstGeom>
          <a:noFill/>
          <a:ln>
            <a:solidFill>
              <a:srgbClr val="FF0000"/>
            </a:solidFill>
            <a:prstDash val="sys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0" tIns="0" rIns="0" bIns="0" anchor="ctr">
            <a:spAutoFit/>
          </a:bodyPr>
          <a:lstStyle/>
          <a:p>
            <a:pPr latinLnBrk="1">
              <a:defRPr/>
            </a:pPr>
            <a:endParaRPr lang="zh-CN" altLang="en-US" sz="2400" b="1" dirty="0">
              <a:solidFill>
                <a:srgbClr val="FF0000"/>
              </a:solidFill>
              <a:latin typeface="微软雅黑" pitchFamily="34" charset="-122"/>
              <a:ea typeface="微软雅黑" pitchFamily="34" charset="-122"/>
            </a:endParaRPr>
          </a:p>
        </p:txBody>
      </p:sp>
      <p:sp>
        <p:nvSpPr>
          <p:cNvPr id="28" name="矩形 27"/>
          <p:cNvSpPr/>
          <p:nvPr/>
        </p:nvSpPr>
        <p:spPr bwMode="auto">
          <a:xfrm>
            <a:off x="1547813" y="5111750"/>
            <a:ext cx="539750" cy="369888"/>
          </a:xfrm>
          <a:prstGeom prst="rect">
            <a:avLst/>
          </a:prstGeom>
          <a:noFill/>
          <a:ln>
            <a:solidFill>
              <a:srgbClr val="FF0000"/>
            </a:solidFill>
            <a:prstDash val="sys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0" tIns="0" rIns="0" bIns="0" anchor="ctr">
            <a:spAutoFit/>
          </a:bodyPr>
          <a:lstStyle/>
          <a:p>
            <a:pPr latinLnBrk="1">
              <a:defRPr/>
            </a:pPr>
            <a:endParaRPr lang="zh-CN" altLang="en-US" sz="2400" b="1" dirty="0">
              <a:solidFill>
                <a:srgbClr val="FF0000"/>
              </a:solidFill>
              <a:latin typeface="微软雅黑" pitchFamily="34" charset="-122"/>
              <a:ea typeface="微软雅黑" pitchFamily="34" charset="-122"/>
            </a:endParaRPr>
          </a:p>
        </p:txBody>
      </p:sp>
      <p:sp>
        <p:nvSpPr>
          <p:cNvPr id="29" name="矩形 28"/>
          <p:cNvSpPr/>
          <p:nvPr/>
        </p:nvSpPr>
        <p:spPr bwMode="auto">
          <a:xfrm>
            <a:off x="1476375" y="3176588"/>
            <a:ext cx="1366838" cy="2339975"/>
          </a:xfrm>
          <a:prstGeom prst="rect">
            <a:avLst/>
          </a:prstGeom>
          <a:noFill/>
          <a:ln>
            <a:solidFill>
              <a:srgbClr val="0066FF"/>
            </a:solidFill>
            <a:prstDash val="sys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0" tIns="0" rIns="0" bIns="0" anchor="ctr">
            <a:spAutoFit/>
          </a:bodyPr>
          <a:lstStyle/>
          <a:p>
            <a:pPr latinLnBrk="1">
              <a:defRPr/>
            </a:pPr>
            <a:endParaRPr lang="zh-CN" altLang="en-US" sz="2400" b="1" dirty="0">
              <a:solidFill>
                <a:srgbClr val="FF0000"/>
              </a:solidFill>
              <a:latin typeface="微软雅黑" pitchFamily="34" charset="-122"/>
              <a:ea typeface="微软雅黑" pitchFamily="34" charset="-122"/>
            </a:endParaRPr>
          </a:p>
        </p:txBody>
      </p:sp>
      <p:sp>
        <p:nvSpPr>
          <p:cNvPr id="30" name="矩形 29"/>
          <p:cNvSpPr/>
          <p:nvPr/>
        </p:nvSpPr>
        <p:spPr bwMode="auto">
          <a:xfrm>
            <a:off x="3024188" y="3033713"/>
            <a:ext cx="1368425" cy="2339975"/>
          </a:xfrm>
          <a:prstGeom prst="rect">
            <a:avLst/>
          </a:prstGeom>
          <a:noFill/>
          <a:ln>
            <a:solidFill>
              <a:srgbClr val="0066FF"/>
            </a:solidFill>
            <a:prstDash val="sys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0" tIns="0" rIns="0" bIns="0" anchor="ctr">
            <a:spAutoFit/>
          </a:bodyPr>
          <a:lstStyle/>
          <a:p>
            <a:pPr latinLnBrk="1">
              <a:defRPr/>
            </a:pPr>
            <a:endParaRPr lang="zh-CN" altLang="en-US" sz="2400" b="1" dirty="0">
              <a:solidFill>
                <a:srgbClr val="FF0000"/>
              </a:solidFill>
              <a:latin typeface="微软雅黑" pitchFamily="34" charset="-122"/>
              <a:ea typeface="微软雅黑" pitchFamily="34" charset="-122"/>
            </a:endParaRPr>
          </a:p>
        </p:txBody>
      </p:sp>
      <p:sp>
        <p:nvSpPr>
          <p:cNvPr id="31" name="矩形 30"/>
          <p:cNvSpPr/>
          <p:nvPr/>
        </p:nvSpPr>
        <p:spPr bwMode="auto">
          <a:xfrm>
            <a:off x="71438" y="1701800"/>
            <a:ext cx="2879725" cy="3887788"/>
          </a:xfrm>
          <a:prstGeom prst="rect">
            <a:avLst/>
          </a:prstGeom>
          <a:noFill/>
          <a:ln>
            <a:solidFill>
              <a:srgbClr val="00B050"/>
            </a:solidFill>
            <a:prstDash val="sys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0" tIns="0" rIns="0" bIns="0" anchor="ctr">
            <a:spAutoFit/>
          </a:bodyPr>
          <a:lstStyle/>
          <a:p>
            <a:pPr latinLnBrk="1">
              <a:defRPr/>
            </a:pPr>
            <a:endParaRPr lang="zh-CN" altLang="en-US" sz="2400" b="1" dirty="0">
              <a:solidFill>
                <a:srgbClr val="FF0000"/>
              </a:solidFill>
              <a:latin typeface="微软雅黑" pitchFamily="34" charset="-122"/>
              <a:ea typeface="微软雅黑" pitchFamily="34" charset="-122"/>
            </a:endParaRPr>
          </a:p>
        </p:txBody>
      </p:sp>
      <p:sp>
        <p:nvSpPr>
          <p:cNvPr id="32" name="矩形 31"/>
          <p:cNvSpPr/>
          <p:nvPr/>
        </p:nvSpPr>
        <p:spPr bwMode="auto">
          <a:xfrm>
            <a:off x="2987675" y="1700213"/>
            <a:ext cx="2844800" cy="3889375"/>
          </a:xfrm>
          <a:prstGeom prst="rect">
            <a:avLst/>
          </a:prstGeom>
          <a:noFill/>
          <a:ln>
            <a:solidFill>
              <a:srgbClr val="00B050"/>
            </a:solidFill>
            <a:prstDash val="sys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0" tIns="0" rIns="0" bIns="0" anchor="ctr">
            <a:spAutoFit/>
          </a:bodyPr>
          <a:lstStyle/>
          <a:p>
            <a:pPr latinLnBrk="1">
              <a:defRPr/>
            </a:pPr>
            <a:endParaRPr lang="zh-CN" altLang="en-US" sz="2400" b="1" dirty="0">
              <a:solidFill>
                <a:srgbClr val="FF0000"/>
              </a:solidFill>
              <a:latin typeface="微软雅黑" pitchFamily="34" charset="-122"/>
              <a:ea typeface="微软雅黑" pitchFamily="34" charset="-122"/>
            </a:endParaRPr>
          </a:p>
        </p:txBody>
      </p:sp>
      <p:sp>
        <p:nvSpPr>
          <p:cNvPr id="37" name="圆角矩形 12"/>
          <p:cNvSpPr>
            <a:spLocks noChangeArrowheads="1"/>
          </p:cNvSpPr>
          <p:nvPr/>
        </p:nvSpPr>
        <p:spPr bwMode="auto">
          <a:xfrm>
            <a:off x="1619250" y="3491751"/>
            <a:ext cx="5130800" cy="1342936"/>
          </a:xfrm>
          <a:prstGeom prst="roundRect">
            <a:avLst>
              <a:gd name="adj" fmla="val 12454"/>
            </a:avLst>
          </a:prstGeom>
          <a:solidFill>
            <a:schemeClr val="bg1"/>
          </a:solidFill>
          <a:ln w="25400">
            <a:solidFill>
              <a:srgbClr val="0066FF"/>
            </a:solidFill>
            <a:miter lim="800000"/>
            <a:headEnd/>
            <a:tailEnd/>
          </a:ln>
        </p:spPr>
        <p:txBody>
          <a:bodyPr rIns="0" anchor="ctr">
            <a:spAutoFit/>
          </a:bodyPr>
          <a:lstStyle/>
          <a:p>
            <a:pPr>
              <a:defRPr/>
            </a:pPr>
            <a:r>
              <a:rPr lang="zh-CN" altLang="en-US" sz="2400" b="1" dirty="0">
                <a:solidFill>
                  <a:srgbClr val="FF0000"/>
                </a:solidFill>
                <a:ea typeface="微软雅黑" pitchFamily="34" charset="-122"/>
              </a:rPr>
              <a:t>问        题</a:t>
            </a:r>
            <a:endParaRPr lang="en-US" altLang="zh-CN" sz="2400" b="1" dirty="0">
              <a:solidFill>
                <a:srgbClr val="FF0000"/>
              </a:solidFill>
              <a:ea typeface="微软雅黑" pitchFamily="34" charset="-122"/>
            </a:endParaRPr>
          </a:p>
          <a:p>
            <a:pPr algn="l">
              <a:spcBef>
                <a:spcPts val="600"/>
              </a:spcBef>
              <a:spcAft>
                <a:spcPts val="600"/>
              </a:spcAft>
              <a:buClr>
                <a:srgbClr val="8181FF"/>
              </a:buClr>
              <a:buFont typeface="Wingdings" pitchFamily="2" charset="2"/>
              <a:buChar char="l"/>
              <a:defRPr/>
            </a:pPr>
            <a:r>
              <a:rPr lang="zh-CN" altLang="en-US" b="1" dirty="0">
                <a:latin typeface="微软雅黑" pitchFamily="34" charset="-122"/>
                <a:ea typeface="微软雅黑" pitchFamily="34" charset="-122"/>
              </a:rPr>
              <a:t> 应用跟不上硬件发展水平</a:t>
            </a:r>
            <a:endParaRPr lang="en-US" altLang="zh-CN" b="1" dirty="0">
              <a:latin typeface="微软雅黑" pitchFamily="34" charset="-122"/>
              <a:ea typeface="微软雅黑" pitchFamily="34" charset="-122"/>
            </a:endParaRPr>
          </a:p>
          <a:p>
            <a:pPr algn="l">
              <a:spcBef>
                <a:spcPts val="600"/>
              </a:spcBef>
              <a:spcAft>
                <a:spcPts val="600"/>
              </a:spcAft>
              <a:buClr>
                <a:srgbClr val="8181FF"/>
              </a:buClr>
              <a:buFont typeface="Wingdings" pitchFamily="2" charset="2"/>
              <a:buChar char="l"/>
              <a:defRPr/>
            </a:pPr>
            <a:r>
              <a:rPr lang="zh-CN" altLang="en-US" b="1" spc="-100" dirty="0">
                <a:latin typeface="微软雅黑" pitchFamily="34" charset="-122"/>
                <a:ea typeface="微软雅黑" pitchFamily="34" charset="-122"/>
              </a:rPr>
              <a:t> 应用程序的效率低</a:t>
            </a:r>
            <a:r>
              <a:rPr lang="zh-CN" altLang="en-US" b="1" spc="-100" dirty="0">
                <a:latin typeface="+mj-lt"/>
                <a:ea typeface="微软雅黑" pitchFamily="34" charset="-122"/>
              </a:rPr>
              <a:t>于</a:t>
            </a:r>
            <a:r>
              <a:rPr lang="en-US" altLang="zh-CN" b="1" spc="-100" dirty="0">
                <a:latin typeface="+mj-lt"/>
                <a:ea typeface="微软雅黑" pitchFamily="34" charset="-122"/>
              </a:rPr>
              <a:t>LINPACK</a:t>
            </a:r>
            <a:r>
              <a:rPr lang="zh-CN" altLang="en-US" b="1" spc="-100" dirty="0">
                <a:latin typeface="微软雅黑" pitchFamily="34" charset="-122"/>
                <a:ea typeface="微软雅黑" pitchFamily="34" charset="-122"/>
              </a:rPr>
              <a:t>测试效率</a:t>
            </a:r>
            <a:endParaRPr lang="zh-CN" altLang="en-US" b="1" dirty="0">
              <a:latin typeface="微软雅黑" pitchFamily="34" charset="-122"/>
              <a:ea typeface="微软雅黑" pitchFamily="34" charset="-122"/>
            </a:endParaRPr>
          </a:p>
        </p:txBody>
      </p:sp>
      <p:sp>
        <p:nvSpPr>
          <p:cNvPr id="5" name="标题 4"/>
          <p:cNvSpPr>
            <a:spLocks noGrp="1"/>
          </p:cNvSpPr>
          <p:nvPr>
            <p:ph type="title"/>
          </p:nvPr>
        </p:nvSpPr>
        <p:spPr/>
        <p:txBody>
          <a:bodyPr/>
          <a:lstStyle/>
          <a:p>
            <a:r>
              <a:rPr lang="zh-CN" altLang="en-US" dirty="0"/>
              <a:t>挑战二：适应新型体系结构的软件</a:t>
            </a:r>
          </a:p>
        </p:txBody>
      </p:sp>
      <p:sp>
        <p:nvSpPr>
          <p:cNvPr id="6" name="灯片编号占位符 5"/>
          <p:cNvSpPr>
            <a:spLocks noGrp="1"/>
          </p:cNvSpPr>
          <p:nvPr>
            <p:ph type="sldNum" sz="quarter" idx="12"/>
          </p:nvPr>
        </p:nvSpPr>
        <p:spPr/>
        <p:txBody>
          <a:bodyPr/>
          <a:lstStyle/>
          <a:p>
            <a:pPr>
              <a:defRPr/>
            </a:pPr>
            <a:fld id="{583DEA8B-54F5-4C01-8179-5128A4612E80}" type="slidenum">
              <a:rPr lang="zh-CN" altLang="en-US" smtClean="0"/>
              <a:pPr>
                <a:defRPr/>
              </a:pPr>
              <a:t>54</a:t>
            </a:fld>
            <a:endParaRPr lang="en-US" altLang="zh-CN"/>
          </a:p>
        </p:txBody>
      </p:sp>
    </p:spTree>
    <p:extLst>
      <p:ext uri="{BB962C8B-B14F-4D97-AF65-F5344CB8AC3E}">
        <p14:creationId xmlns:p14="http://schemas.microsoft.com/office/powerpoint/2010/main" val="27017642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ppt_x"/>
                                          </p:val>
                                        </p:tav>
                                        <p:tav tm="100000">
                                          <p:val>
                                            <p:strVal val="#ppt_x"/>
                                          </p:val>
                                        </p:tav>
                                      </p:tavLst>
                                    </p:anim>
                                    <p:anim calcmode="lin" valueType="num">
                                      <p:cBhvr additive="base">
                                        <p:cTn id="12" dur="500" fill="hold"/>
                                        <p:tgtEl>
                                          <p:spTgt spid="30"/>
                                        </p:tgtEl>
                                        <p:attrNameLst>
                                          <p:attrName>ppt_y</p:attrName>
                                        </p:attrNameLst>
                                      </p:cBhvr>
                                      <p:tavLst>
                                        <p:tav tm="0">
                                          <p:val>
                                            <p:strVal val="1+#ppt_h/2"/>
                                          </p:val>
                                        </p:tav>
                                        <p:tav tm="100000">
                                          <p:val>
                                            <p:strVal val="#ppt_y"/>
                                          </p:val>
                                        </p:tav>
                                      </p:tavLst>
                                    </p:anim>
                                  </p:childTnLst>
                                </p:cTn>
                              </p:par>
                              <p:par>
                                <p:cTn id="13" presetID="1" presetClass="entr" presetSubtype="0" fill="hold" grpId="0" nodeType="withEffect">
                                  <p:stCondLst>
                                    <p:cond delay="0"/>
                                  </p:stCondLst>
                                  <p:childTnLst>
                                    <p:set>
                                      <p:cBhvr>
                                        <p:cTn id="14" dur="1" fill="hold">
                                          <p:stCondLst>
                                            <p:cond delay="0"/>
                                          </p:stCondLst>
                                        </p:cTn>
                                        <p:tgtEl>
                                          <p:spTgt spid="13517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518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additive="base">
                                        <p:cTn id="23" dur="500" fill="hold"/>
                                        <p:tgtEl>
                                          <p:spTgt spid="32"/>
                                        </p:tgtEl>
                                        <p:attrNameLst>
                                          <p:attrName>ppt_x</p:attrName>
                                        </p:attrNameLst>
                                      </p:cBhvr>
                                      <p:tavLst>
                                        <p:tav tm="0">
                                          <p:val>
                                            <p:strVal val="#ppt_x"/>
                                          </p:val>
                                        </p:tav>
                                        <p:tav tm="100000">
                                          <p:val>
                                            <p:strVal val="#ppt_x"/>
                                          </p:val>
                                        </p:tav>
                                      </p:tavLst>
                                    </p:anim>
                                    <p:anim calcmode="lin" valueType="num">
                                      <p:cBhvr additive="base">
                                        <p:cTn id="24" dur="500" fill="hold"/>
                                        <p:tgtEl>
                                          <p:spTgt spid="3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500" fill="hold"/>
                                        <p:tgtEl>
                                          <p:spTgt spid="31"/>
                                        </p:tgtEl>
                                        <p:attrNameLst>
                                          <p:attrName>ppt_x</p:attrName>
                                        </p:attrNameLst>
                                      </p:cBhvr>
                                      <p:tavLst>
                                        <p:tav tm="0">
                                          <p:val>
                                            <p:strVal val="#ppt_x"/>
                                          </p:val>
                                        </p:tav>
                                        <p:tav tm="100000">
                                          <p:val>
                                            <p:strVal val="#ppt_x"/>
                                          </p:val>
                                        </p:tav>
                                      </p:tavLst>
                                    </p:anim>
                                    <p:anim calcmode="lin" valueType="num">
                                      <p:cBhvr additive="base">
                                        <p:cTn id="28" dur="500" fill="hold"/>
                                        <p:tgtEl>
                                          <p:spTgt spid="31"/>
                                        </p:tgtEl>
                                        <p:attrNameLst>
                                          <p:attrName>ppt_y</p:attrName>
                                        </p:attrNameLst>
                                      </p:cBhvr>
                                      <p:tavLst>
                                        <p:tav tm="0">
                                          <p:val>
                                            <p:strVal val="1+#ppt_h/2"/>
                                          </p:val>
                                        </p:tav>
                                        <p:tav tm="100000">
                                          <p:val>
                                            <p:strVal val="#ppt_y"/>
                                          </p:val>
                                        </p:tav>
                                      </p:tavLst>
                                    </p:anim>
                                  </p:childTnLst>
                                </p:cTn>
                              </p:par>
                              <p:par>
                                <p:cTn id="29" presetID="1" presetClass="entr" presetSubtype="0" fill="hold" grpId="0" nodeType="withEffect">
                                  <p:stCondLst>
                                    <p:cond delay="0"/>
                                  </p:stCondLst>
                                  <p:childTnLst>
                                    <p:set>
                                      <p:cBhvr>
                                        <p:cTn id="30" dur="1" fill="hold">
                                          <p:stCondLst>
                                            <p:cond delay="0"/>
                                          </p:stCondLst>
                                        </p:cTn>
                                        <p:tgtEl>
                                          <p:spTgt spid="13518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518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4" presetClass="exit" presetSubtype="16" fill="hold" grpId="0" nodeType="clickEffect">
                                  <p:stCondLst>
                                    <p:cond delay="0"/>
                                  </p:stCondLst>
                                  <p:childTnLst>
                                    <p:animEffect transition="out" filter="box(in)">
                                      <p:cBhvr>
                                        <p:cTn id="38" dur="500"/>
                                        <p:tgtEl>
                                          <p:spTgt spid="27"/>
                                        </p:tgtEl>
                                      </p:cBhvr>
                                    </p:animEffect>
                                    <p:set>
                                      <p:cBhvr>
                                        <p:cTn id="39" dur="1" fill="hold">
                                          <p:stCondLst>
                                            <p:cond delay="499"/>
                                          </p:stCondLst>
                                        </p:cTn>
                                        <p:tgtEl>
                                          <p:spTgt spid="27"/>
                                        </p:tgtEl>
                                        <p:attrNameLst>
                                          <p:attrName>style.visibility</p:attrName>
                                        </p:attrNameLst>
                                      </p:cBhvr>
                                      <p:to>
                                        <p:strVal val="hidden"/>
                                      </p:to>
                                    </p:set>
                                  </p:childTnLst>
                                </p:cTn>
                              </p:par>
                              <p:par>
                                <p:cTn id="40" presetID="4" presetClass="exit" presetSubtype="16" fill="hold" grpId="0" nodeType="withEffect">
                                  <p:stCondLst>
                                    <p:cond delay="0"/>
                                  </p:stCondLst>
                                  <p:childTnLst>
                                    <p:animEffect transition="out" filter="box(in)">
                                      <p:cBhvr>
                                        <p:cTn id="41" dur="500"/>
                                        <p:tgtEl>
                                          <p:spTgt spid="28"/>
                                        </p:tgtEl>
                                      </p:cBhvr>
                                    </p:animEffect>
                                    <p:set>
                                      <p:cBhvr>
                                        <p:cTn id="42" dur="1" fill="hold">
                                          <p:stCondLst>
                                            <p:cond delay="499"/>
                                          </p:stCondLst>
                                        </p:cTn>
                                        <p:tgtEl>
                                          <p:spTgt spid="28"/>
                                        </p:tgtEl>
                                        <p:attrNameLst>
                                          <p:attrName>style.visibility</p:attrName>
                                        </p:attrNameLst>
                                      </p:cBhvr>
                                      <p:to>
                                        <p:strVal val="hidden"/>
                                      </p:to>
                                    </p:set>
                                  </p:childTnLst>
                                </p:cTn>
                              </p:par>
                              <p:par>
                                <p:cTn id="43" presetID="4" presetClass="exit" presetSubtype="16" fill="hold" grpId="0" nodeType="withEffect">
                                  <p:stCondLst>
                                    <p:cond delay="0"/>
                                  </p:stCondLst>
                                  <p:childTnLst>
                                    <p:animEffect transition="out" filter="box(in)">
                                      <p:cBhvr>
                                        <p:cTn id="44" dur="500"/>
                                        <p:tgtEl>
                                          <p:spTgt spid="29"/>
                                        </p:tgtEl>
                                      </p:cBhvr>
                                    </p:animEffect>
                                    <p:set>
                                      <p:cBhvr>
                                        <p:cTn id="45" dur="1" fill="hold">
                                          <p:stCondLst>
                                            <p:cond delay="499"/>
                                          </p:stCondLst>
                                        </p:cTn>
                                        <p:tgtEl>
                                          <p:spTgt spid="29"/>
                                        </p:tgtEl>
                                        <p:attrNameLst>
                                          <p:attrName>style.visibility</p:attrName>
                                        </p:attrNameLst>
                                      </p:cBhvr>
                                      <p:to>
                                        <p:strVal val="hidden"/>
                                      </p:to>
                                    </p:set>
                                  </p:childTnLst>
                                </p:cTn>
                              </p:par>
                              <p:par>
                                <p:cTn id="46" presetID="4" presetClass="exit" presetSubtype="16" fill="hold" grpId="1" nodeType="withEffect">
                                  <p:stCondLst>
                                    <p:cond delay="0"/>
                                  </p:stCondLst>
                                  <p:childTnLst>
                                    <p:animEffect transition="out" filter="box(in)">
                                      <p:cBhvr>
                                        <p:cTn id="47" dur="500"/>
                                        <p:tgtEl>
                                          <p:spTgt spid="30"/>
                                        </p:tgtEl>
                                      </p:cBhvr>
                                    </p:animEffect>
                                    <p:set>
                                      <p:cBhvr>
                                        <p:cTn id="48" dur="1" fill="hold">
                                          <p:stCondLst>
                                            <p:cond delay="499"/>
                                          </p:stCondLst>
                                        </p:cTn>
                                        <p:tgtEl>
                                          <p:spTgt spid="30"/>
                                        </p:tgtEl>
                                        <p:attrNameLst>
                                          <p:attrName>style.visibility</p:attrName>
                                        </p:attrNameLst>
                                      </p:cBhvr>
                                      <p:to>
                                        <p:strVal val="hidden"/>
                                      </p:to>
                                    </p:set>
                                  </p:childTnLst>
                                </p:cTn>
                              </p:par>
                              <p:par>
                                <p:cTn id="49" presetID="4" presetClass="exit" presetSubtype="16" fill="hold" grpId="1" nodeType="withEffect">
                                  <p:stCondLst>
                                    <p:cond delay="0"/>
                                  </p:stCondLst>
                                  <p:childTnLst>
                                    <p:animEffect transition="out" filter="box(in)">
                                      <p:cBhvr>
                                        <p:cTn id="50" dur="500"/>
                                        <p:tgtEl>
                                          <p:spTgt spid="32"/>
                                        </p:tgtEl>
                                      </p:cBhvr>
                                    </p:animEffect>
                                    <p:set>
                                      <p:cBhvr>
                                        <p:cTn id="51" dur="1" fill="hold">
                                          <p:stCondLst>
                                            <p:cond delay="499"/>
                                          </p:stCondLst>
                                        </p:cTn>
                                        <p:tgtEl>
                                          <p:spTgt spid="32"/>
                                        </p:tgtEl>
                                        <p:attrNameLst>
                                          <p:attrName>style.visibility</p:attrName>
                                        </p:attrNameLst>
                                      </p:cBhvr>
                                      <p:to>
                                        <p:strVal val="hidden"/>
                                      </p:to>
                                    </p:set>
                                  </p:childTnLst>
                                </p:cTn>
                              </p:par>
                              <p:par>
                                <p:cTn id="52" presetID="4" presetClass="exit" presetSubtype="16" fill="hold" grpId="1" nodeType="withEffect">
                                  <p:stCondLst>
                                    <p:cond delay="0"/>
                                  </p:stCondLst>
                                  <p:childTnLst>
                                    <p:animEffect transition="out" filter="box(in)">
                                      <p:cBhvr>
                                        <p:cTn id="53" dur="500"/>
                                        <p:tgtEl>
                                          <p:spTgt spid="31"/>
                                        </p:tgtEl>
                                      </p:cBhvr>
                                    </p:animEffect>
                                    <p:set>
                                      <p:cBhvr>
                                        <p:cTn id="54" dur="1" fill="hold">
                                          <p:stCondLst>
                                            <p:cond delay="499"/>
                                          </p:stCondLst>
                                        </p:cTn>
                                        <p:tgtEl>
                                          <p:spTgt spid="31"/>
                                        </p:tgtEl>
                                        <p:attrNameLst>
                                          <p:attrName>style.visibility</p:attrName>
                                        </p:attrNameLst>
                                      </p:cBhvr>
                                      <p:to>
                                        <p:strVal val="hidden"/>
                                      </p:to>
                                    </p:set>
                                  </p:childTnLst>
                                </p:cTn>
                              </p:par>
                              <p:par>
                                <p:cTn id="55" presetID="4" presetClass="exit" presetSubtype="16" fill="hold" nodeType="withEffect">
                                  <p:stCondLst>
                                    <p:cond delay="0"/>
                                  </p:stCondLst>
                                  <p:childTnLst>
                                    <p:animEffect transition="out" filter="box(in)">
                                      <p:cBhvr>
                                        <p:cTn id="56" dur="500"/>
                                        <p:tgtEl>
                                          <p:spTgt spid="135192"/>
                                        </p:tgtEl>
                                      </p:cBhvr>
                                    </p:animEffect>
                                    <p:set>
                                      <p:cBhvr>
                                        <p:cTn id="57" dur="1" fill="hold">
                                          <p:stCondLst>
                                            <p:cond delay="499"/>
                                          </p:stCondLst>
                                        </p:cTn>
                                        <p:tgtEl>
                                          <p:spTgt spid="135192"/>
                                        </p:tgtEl>
                                        <p:attrNameLst>
                                          <p:attrName>style.visibility</p:attrName>
                                        </p:attrNameLst>
                                      </p:cBhvr>
                                      <p:to>
                                        <p:strVal val="hidden"/>
                                      </p:to>
                                    </p:set>
                                  </p:childTnLst>
                                </p:cTn>
                              </p:par>
                              <p:par>
                                <p:cTn id="58" presetID="4" presetClass="exit" presetSubtype="16" fill="hold" nodeType="withEffect">
                                  <p:stCondLst>
                                    <p:cond delay="0"/>
                                  </p:stCondLst>
                                  <p:childTnLst>
                                    <p:animEffect transition="out" filter="box(in)">
                                      <p:cBhvr>
                                        <p:cTn id="59" dur="500"/>
                                        <p:tgtEl>
                                          <p:spTgt spid="135193"/>
                                        </p:tgtEl>
                                      </p:cBhvr>
                                    </p:animEffect>
                                    <p:set>
                                      <p:cBhvr>
                                        <p:cTn id="60" dur="1" fill="hold">
                                          <p:stCondLst>
                                            <p:cond delay="499"/>
                                          </p:stCondLst>
                                        </p:cTn>
                                        <p:tgtEl>
                                          <p:spTgt spid="135193"/>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13518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3518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nodeType="clickEffect">
                                  <p:stCondLst>
                                    <p:cond delay="0"/>
                                  </p:stCondLst>
                                  <p:childTnLst>
                                    <p:set>
                                      <p:cBhvr>
                                        <p:cTn id="72" dur="1" fill="hold">
                                          <p:stCondLst>
                                            <p:cond delay="0"/>
                                          </p:stCondLst>
                                        </p:cTn>
                                        <p:tgtEl>
                                          <p:spTgt spid="135207"/>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blinds(horizontal)">
                                      <p:cBhvr>
                                        <p:cTn id="7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 grpId="0" animBg="1"/>
      <p:bldP spid="135179" grpId="0" animBg="1"/>
      <p:bldP spid="135180" grpId="0" animBg="1"/>
      <p:bldP spid="135181" grpId="0" animBg="1"/>
      <p:bldP spid="135187" grpId="0" animBg="1"/>
      <p:bldP spid="135189" grpId="0" animBg="1"/>
      <p:bldP spid="27" grpId="0" animBg="1"/>
      <p:bldP spid="28" grpId="0" animBg="1"/>
      <p:bldP spid="29" grpId="0" animBg="1"/>
      <p:bldP spid="30" grpId="0" animBg="1"/>
      <p:bldP spid="30" grpId="1" animBg="1"/>
      <p:bldP spid="31" grpId="0" animBg="1"/>
      <p:bldP spid="31" grpId="1" animBg="1"/>
      <p:bldP spid="32" grpId="0" animBg="1"/>
      <p:bldP spid="32" grpId="1" animBg="1"/>
      <p:bldP spid="3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箭头连接符 4"/>
          <p:cNvCxnSpPr/>
          <p:nvPr/>
        </p:nvCxnSpPr>
        <p:spPr>
          <a:xfrm>
            <a:off x="898525" y="6323013"/>
            <a:ext cx="6335713" cy="0"/>
          </a:xfrm>
          <a:prstGeom prst="straightConnector1">
            <a:avLst/>
          </a:prstGeom>
          <a:ln w="57150">
            <a:solidFill>
              <a:schemeClr val="tx2">
                <a:lumMod val="60000"/>
                <a:lumOff val="40000"/>
              </a:schemeClr>
            </a:solidFill>
            <a:headEnd type="none" w="sm" len="sm"/>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V="1">
            <a:off x="898525" y="2743200"/>
            <a:ext cx="0" cy="3600450"/>
          </a:xfrm>
          <a:prstGeom prst="straightConnector1">
            <a:avLst/>
          </a:prstGeom>
          <a:ln w="57150">
            <a:solidFill>
              <a:schemeClr val="tx2">
                <a:lumMod val="60000"/>
                <a:lumOff val="40000"/>
              </a:schemeClr>
            </a:solidFill>
            <a:headEnd type="none" w="sm" len="sm"/>
            <a:tailEnd type="arrow"/>
          </a:ln>
        </p:spPr>
        <p:style>
          <a:lnRef idx="1">
            <a:schemeClr val="accent1"/>
          </a:lnRef>
          <a:fillRef idx="0">
            <a:schemeClr val="accent1"/>
          </a:fillRef>
          <a:effectRef idx="0">
            <a:schemeClr val="accent1"/>
          </a:effectRef>
          <a:fontRef idx="minor">
            <a:schemeClr val="tx1"/>
          </a:fontRef>
        </p:style>
      </p:cxnSp>
      <p:sp>
        <p:nvSpPr>
          <p:cNvPr id="23557" name="TextBox 7"/>
          <p:cNvSpPr txBox="1">
            <a:spLocks noChangeArrowheads="1"/>
          </p:cNvSpPr>
          <p:nvPr/>
        </p:nvSpPr>
        <p:spPr bwMode="auto">
          <a:xfrm>
            <a:off x="398463" y="2238375"/>
            <a:ext cx="996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a:latin typeface="微软雅黑" panose="020B0503020204020204" pitchFamily="34" charset="-122"/>
                <a:ea typeface="微软雅黑" panose="020B0503020204020204" pitchFamily="34" charset="-122"/>
              </a:rPr>
              <a:t>产品形态</a:t>
            </a:r>
          </a:p>
        </p:txBody>
      </p:sp>
      <p:sp>
        <p:nvSpPr>
          <p:cNvPr id="23558" name="TextBox 10"/>
          <p:cNvSpPr txBox="1">
            <a:spLocks noChangeArrowheads="1"/>
          </p:cNvSpPr>
          <p:nvPr/>
        </p:nvSpPr>
        <p:spPr bwMode="auto">
          <a:xfrm>
            <a:off x="179388" y="5757863"/>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a:latin typeface="微软雅黑" panose="020B0503020204020204" pitchFamily="34" charset="-122"/>
                <a:ea typeface="微软雅黑" panose="020B0503020204020204" pitchFamily="34" charset="-122"/>
              </a:rPr>
              <a:t>系统</a:t>
            </a:r>
          </a:p>
        </p:txBody>
      </p:sp>
      <p:sp>
        <p:nvSpPr>
          <p:cNvPr id="23559" name="TextBox 11"/>
          <p:cNvSpPr txBox="1">
            <a:spLocks noChangeArrowheads="1"/>
          </p:cNvSpPr>
          <p:nvPr/>
        </p:nvSpPr>
        <p:spPr bwMode="auto">
          <a:xfrm>
            <a:off x="179388" y="4460875"/>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a:latin typeface="微软雅黑" panose="020B0503020204020204" pitchFamily="34" charset="-122"/>
                <a:ea typeface="微软雅黑" panose="020B0503020204020204" pitchFamily="34" charset="-122"/>
              </a:rPr>
              <a:t>平台</a:t>
            </a:r>
          </a:p>
        </p:txBody>
      </p:sp>
      <p:sp>
        <p:nvSpPr>
          <p:cNvPr id="23560" name="TextBox 12"/>
          <p:cNvSpPr txBox="1">
            <a:spLocks noChangeArrowheads="1"/>
          </p:cNvSpPr>
          <p:nvPr/>
        </p:nvSpPr>
        <p:spPr bwMode="auto">
          <a:xfrm>
            <a:off x="179388" y="3163888"/>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a:latin typeface="微软雅黑" panose="020B0503020204020204" pitchFamily="34" charset="-122"/>
                <a:ea typeface="微软雅黑" panose="020B0503020204020204" pitchFamily="34" charset="-122"/>
              </a:rPr>
              <a:t>服务</a:t>
            </a:r>
          </a:p>
        </p:txBody>
      </p:sp>
      <p:cxnSp>
        <p:nvCxnSpPr>
          <p:cNvPr id="10" name="直接连接符 9"/>
          <p:cNvCxnSpPr/>
          <p:nvPr/>
        </p:nvCxnSpPr>
        <p:spPr>
          <a:xfrm>
            <a:off x="2338388" y="2959100"/>
            <a:ext cx="0" cy="3363913"/>
          </a:xfrm>
          <a:prstGeom prst="line">
            <a:avLst/>
          </a:prstGeom>
          <a:ln w="38100">
            <a:solidFill>
              <a:schemeClr val="tx2">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065588" y="2943225"/>
            <a:ext cx="0" cy="3363913"/>
          </a:xfrm>
          <a:prstGeom prst="line">
            <a:avLst/>
          </a:prstGeom>
          <a:ln w="38100">
            <a:solidFill>
              <a:schemeClr val="tx2">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6732588" y="2959100"/>
            <a:ext cx="0" cy="3363913"/>
          </a:xfrm>
          <a:prstGeom prst="line">
            <a:avLst/>
          </a:prstGeom>
          <a:ln w="38100">
            <a:solidFill>
              <a:schemeClr val="tx2">
                <a:lumMod val="60000"/>
                <a:lumOff val="4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564" name="TextBox 18"/>
          <p:cNvSpPr txBox="1">
            <a:spLocks noChangeArrowheads="1"/>
          </p:cNvSpPr>
          <p:nvPr/>
        </p:nvSpPr>
        <p:spPr bwMode="auto">
          <a:xfrm>
            <a:off x="7237413" y="6138863"/>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a:latin typeface="微软雅黑" panose="020B0503020204020204" pitchFamily="34" charset="-122"/>
                <a:ea typeface="微软雅黑" panose="020B0503020204020204" pitchFamily="34" charset="-122"/>
              </a:rPr>
              <a:t>时代</a:t>
            </a:r>
          </a:p>
        </p:txBody>
      </p:sp>
      <p:sp>
        <p:nvSpPr>
          <p:cNvPr id="23565" name="TextBox 19"/>
          <p:cNvSpPr txBox="1">
            <a:spLocks noChangeArrowheads="1"/>
          </p:cNvSpPr>
          <p:nvPr/>
        </p:nvSpPr>
        <p:spPr bwMode="auto">
          <a:xfrm>
            <a:off x="923925" y="6405563"/>
            <a:ext cx="1403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a:latin typeface="微软雅黑" panose="020B0503020204020204" pitchFamily="34" charset="-122"/>
                <a:ea typeface="微软雅黑" panose="020B0503020204020204" pitchFamily="34" charset="-122"/>
              </a:rPr>
              <a:t>主机计算时代</a:t>
            </a:r>
          </a:p>
        </p:txBody>
      </p:sp>
      <p:sp>
        <p:nvSpPr>
          <p:cNvPr id="23566" name="TextBox 20"/>
          <p:cNvSpPr txBox="1">
            <a:spLocks noChangeArrowheads="1"/>
          </p:cNvSpPr>
          <p:nvPr/>
        </p:nvSpPr>
        <p:spPr bwMode="auto">
          <a:xfrm>
            <a:off x="2484438" y="6405563"/>
            <a:ext cx="1403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a:latin typeface="微软雅黑" panose="020B0503020204020204" pitchFamily="34" charset="-122"/>
                <a:ea typeface="微软雅黑" panose="020B0503020204020204" pitchFamily="34" charset="-122"/>
              </a:rPr>
              <a:t>个人计算时代</a:t>
            </a:r>
          </a:p>
        </p:txBody>
      </p:sp>
      <p:sp>
        <p:nvSpPr>
          <p:cNvPr id="23567" name="TextBox 21"/>
          <p:cNvSpPr txBox="1">
            <a:spLocks noChangeArrowheads="1"/>
          </p:cNvSpPr>
          <p:nvPr/>
        </p:nvSpPr>
        <p:spPr bwMode="auto">
          <a:xfrm>
            <a:off x="4643438" y="6405563"/>
            <a:ext cx="1403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a:latin typeface="微软雅黑" panose="020B0503020204020204" pitchFamily="34" charset="-122"/>
                <a:ea typeface="微软雅黑" panose="020B0503020204020204" pitchFamily="34" charset="-122"/>
              </a:rPr>
              <a:t>网络计算时代</a:t>
            </a:r>
          </a:p>
        </p:txBody>
      </p:sp>
      <p:sp>
        <p:nvSpPr>
          <p:cNvPr id="23568" name="TextBox 15"/>
          <p:cNvSpPr txBox="1">
            <a:spLocks noChangeArrowheads="1"/>
          </p:cNvSpPr>
          <p:nvPr/>
        </p:nvSpPr>
        <p:spPr bwMode="auto">
          <a:xfrm>
            <a:off x="1185863" y="5118100"/>
            <a:ext cx="8953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b="1">
                <a:solidFill>
                  <a:srgbClr val="2121CC"/>
                </a:solidFill>
                <a:latin typeface="微软雅黑" panose="020B0503020204020204" pitchFamily="34" charset="-122"/>
                <a:ea typeface="微软雅黑" panose="020B0503020204020204" pitchFamily="34" charset="-122"/>
              </a:rPr>
              <a:t>裸机专用</a:t>
            </a:r>
            <a:endParaRPr lang="en-US" altLang="zh-CN" sz="1400" b="1">
              <a:solidFill>
                <a:srgbClr val="2121CC"/>
              </a:solidFill>
              <a:latin typeface="微软雅黑" panose="020B0503020204020204" pitchFamily="34" charset="-122"/>
              <a:ea typeface="微软雅黑" panose="020B0503020204020204" pitchFamily="34" charset="-122"/>
            </a:endParaRPr>
          </a:p>
          <a:p>
            <a:pPr eaLnBrk="1" hangingPunct="1"/>
            <a:r>
              <a:rPr lang="zh-CN" altLang="en-US" sz="1400" b="1">
                <a:solidFill>
                  <a:srgbClr val="2121CC"/>
                </a:solidFill>
                <a:latin typeface="微软雅黑" panose="020B0503020204020204" pitchFamily="34" charset="-122"/>
                <a:ea typeface="微软雅黑" panose="020B0503020204020204" pitchFamily="34" charset="-122"/>
              </a:rPr>
              <a:t>开发工具</a:t>
            </a:r>
          </a:p>
        </p:txBody>
      </p:sp>
      <p:sp>
        <p:nvSpPr>
          <p:cNvPr id="23569" name="TextBox 28"/>
          <p:cNvSpPr txBox="1">
            <a:spLocks noChangeArrowheads="1"/>
          </p:cNvSpPr>
          <p:nvPr/>
        </p:nvSpPr>
        <p:spPr bwMode="auto">
          <a:xfrm>
            <a:off x="2341563" y="4883150"/>
            <a:ext cx="8953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b="1">
                <a:solidFill>
                  <a:srgbClr val="2121CC"/>
                </a:solidFill>
                <a:latin typeface="微软雅黑" panose="020B0503020204020204" pitchFamily="34" charset="-122"/>
                <a:ea typeface="微软雅黑" panose="020B0503020204020204" pitchFamily="34" charset="-122"/>
              </a:rPr>
              <a:t>命令行</a:t>
            </a:r>
            <a:endParaRPr lang="en-US" altLang="zh-CN" sz="1400" b="1">
              <a:solidFill>
                <a:srgbClr val="2121CC"/>
              </a:solidFill>
              <a:latin typeface="微软雅黑" panose="020B0503020204020204" pitchFamily="34" charset="-122"/>
              <a:ea typeface="微软雅黑" panose="020B0503020204020204" pitchFamily="34" charset="-122"/>
            </a:endParaRPr>
          </a:p>
          <a:p>
            <a:pPr algn="ctr" eaLnBrk="1" hangingPunct="1"/>
            <a:r>
              <a:rPr lang="zh-CN" altLang="en-US" sz="1400" b="1">
                <a:solidFill>
                  <a:srgbClr val="2121CC"/>
                </a:solidFill>
                <a:latin typeface="微软雅黑" panose="020B0503020204020204" pitchFamily="34" charset="-122"/>
                <a:ea typeface="微软雅黑" panose="020B0503020204020204" pitchFamily="34" charset="-122"/>
              </a:rPr>
              <a:t>开发环境</a:t>
            </a:r>
          </a:p>
        </p:txBody>
      </p:sp>
      <p:sp>
        <p:nvSpPr>
          <p:cNvPr id="23570" name="TextBox 29"/>
          <p:cNvSpPr txBox="1">
            <a:spLocks noChangeArrowheads="1"/>
          </p:cNvSpPr>
          <p:nvPr/>
        </p:nvSpPr>
        <p:spPr bwMode="auto">
          <a:xfrm>
            <a:off x="3133725" y="4524375"/>
            <a:ext cx="8953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b="1">
                <a:solidFill>
                  <a:srgbClr val="2121CC"/>
                </a:solidFill>
                <a:latin typeface="微软雅黑" panose="020B0503020204020204" pitchFamily="34" charset="-122"/>
                <a:ea typeface="微软雅黑" panose="020B0503020204020204" pitchFamily="34" charset="-122"/>
              </a:rPr>
              <a:t>集成</a:t>
            </a:r>
            <a:endParaRPr lang="en-US" altLang="zh-CN" sz="1400" b="1">
              <a:solidFill>
                <a:srgbClr val="2121CC"/>
              </a:solidFill>
              <a:latin typeface="微软雅黑" panose="020B0503020204020204" pitchFamily="34" charset="-122"/>
              <a:ea typeface="微软雅黑" panose="020B0503020204020204" pitchFamily="34" charset="-122"/>
            </a:endParaRPr>
          </a:p>
          <a:p>
            <a:pPr algn="ctr" eaLnBrk="1" hangingPunct="1"/>
            <a:r>
              <a:rPr lang="zh-CN" altLang="en-US" sz="1400" b="1">
                <a:solidFill>
                  <a:srgbClr val="2121CC"/>
                </a:solidFill>
                <a:latin typeface="微软雅黑" panose="020B0503020204020204" pitchFamily="34" charset="-122"/>
                <a:ea typeface="微软雅黑" panose="020B0503020204020204" pitchFamily="34" charset="-122"/>
              </a:rPr>
              <a:t>开发环境</a:t>
            </a:r>
          </a:p>
        </p:txBody>
      </p:sp>
      <p:sp>
        <p:nvSpPr>
          <p:cNvPr id="23571" name="TextBox 30"/>
          <p:cNvSpPr txBox="1">
            <a:spLocks noChangeArrowheads="1"/>
          </p:cNvSpPr>
          <p:nvPr/>
        </p:nvSpPr>
        <p:spPr bwMode="auto">
          <a:xfrm>
            <a:off x="4032250" y="4083050"/>
            <a:ext cx="8953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b="1">
                <a:solidFill>
                  <a:srgbClr val="2121CC"/>
                </a:solidFill>
                <a:latin typeface="微软雅黑" panose="020B0503020204020204" pitchFamily="34" charset="-122"/>
                <a:ea typeface="微软雅黑" panose="020B0503020204020204" pitchFamily="34" charset="-122"/>
              </a:rPr>
              <a:t>扩展</a:t>
            </a:r>
            <a:endParaRPr lang="en-US" altLang="zh-CN" sz="1400" b="1">
              <a:solidFill>
                <a:srgbClr val="2121CC"/>
              </a:solidFill>
              <a:latin typeface="微软雅黑" panose="020B0503020204020204" pitchFamily="34" charset="-122"/>
              <a:ea typeface="微软雅黑" panose="020B0503020204020204" pitchFamily="34" charset="-122"/>
            </a:endParaRPr>
          </a:p>
          <a:p>
            <a:pPr algn="ctr" eaLnBrk="1" hangingPunct="1"/>
            <a:r>
              <a:rPr lang="zh-CN" altLang="en-US" sz="1400" b="1">
                <a:solidFill>
                  <a:srgbClr val="2121CC"/>
                </a:solidFill>
                <a:latin typeface="微软雅黑" panose="020B0503020204020204" pitchFamily="34" charset="-122"/>
                <a:ea typeface="微软雅黑" panose="020B0503020204020204" pitchFamily="34" charset="-122"/>
              </a:rPr>
              <a:t>开发环境</a:t>
            </a:r>
          </a:p>
        </p:txBody>
      </p:sp>
      <p:sp>
        <p:nvSpPr>
          <p:cNvPr id="23572" name="TextBox 31"/>
          <p:cNvSpPr txBox="1">
            <a:spLocks noChangeArrowheads="1"/>
          </p:cNvSpPr>
          <p:nvPr/>
        </p:nvSpPr>
        <p:spPr bwMode="auto">
          <a:xfrm>
            <a:off x="4791075" y="3390900"/>
            <a:ext cx="8953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b="1">
                <a:solidFill>
                  <a:srgbClr val="2121CC"/>
                </a:solidFill>
                <a:latin typeface="微软雅黑" panose="020B0503020204020204" pitchFamily="34" charset="-122"/>
                <a:ea typeface="微软雅黑" panose="020B0503020204020204" pitchFamily="34" charset="-122"/>
              </a:rPr>
              <a:t>协同</a:t>
            </a:r>
            <a:endParaRPr lang="en-US" altLang="zh-CN" sz="1400" b="1">
              <a:solidFill>
                <a:srgbClr val="2121CC"/>
              </a:solidFill>
              <a:latin typeface="微软雅黑" panose="020B0503020204020204" pitchFamily="34" charset="-122"/>
              <a:ea typeface="微软雅黑" panose="020B0503020204020204" pitchFamily="34" charset="-122"/>
            </a:endParaRPr>
          </a:p>
          <a:p>
            <a:pPr algn="ctr" eaLnBrk="1" hangingPunct="1"/>
            <a:r>
              <a:rPr lang="zh-CN" altLang="en-US" sz="1400" b="1">
                <a:solidFill>
                  <a:srgbClr val="2121CC"/>
                </a:solidFill>
                <a:latin typeface="微软雅黑" panose="020B0503020204020204" pitchFamily="34" charset="-122"/>
                <a:ea typeface="微软雅黑" panose="020B0503020204020204" pitchFamily="34" charset="-122"/>
              </a:rPr>
              <a:t>开发环境</a:t>
            </a:r>
          </a:p>
        </p:txBody>
      </p:sp>
      <p:sp>
        <p:nvSpPr>
          <p:cNvPr id="23573" name="TextBox 33"/>
          <p:cNvSpPr txBox="1">
            <a:spLocks noChangeArrowheads="1"/>
          </p:cNvSpPr>
          <p:nvPr/>
        </p:nvSpPr>
        <p:spPr bwMode="auto">
          <a:xfrm>
            <a:off x="5651500" y="2852738"/>
            <a:ext cx="1901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0070C0"/>
                </a:solidFill>
                <a:latin typeface="微软雅黑" panose="020B0503020204020204" pitchFamily="34" charset="-122"/>
                <a:ea typeface="微软雅黑" panose="020B0503020204020204" pitchFamily="34" charset="-122"/>
              </a:rPr>
              <a:t>服务化</a:t>
            </a:r>
            <a:r>
              <a:rPr lang="en-US" altLang="zh-CN" b="1">
                <a:solidFill>
                  <a:srgbClr val="0070C0"/>
                </a:solidFill>
                <a:latin typeface="微软雅黑" panose="020B0503020204020204" pitchFamily="34" charset="-122"/>
                <a:ea typeface="微软雅黑" panose="020B0503020204020204" pitchFamily="34" charset="-122"/>
              </a:rPr>
              <a:t>/</a:t>
            </a:r>
            <a:r>
              <a:rPr lang="zh-CN" altLang="en-US" b="1">
                <a:solidFill>
                  <a:srgbClr val="0070C0"/>
                </a:solidFill>
                <a:latin typeface="微软雅黑" panose="020B0503020204020204" pitchFamily="34" charset="-122"/>
                <a:ea typeface="微软雅黑" panose="020B0503020204020204" pitchFamily="34" charset="-122"/>
              </a:rPr>
              <a:t>云环境</a:t>
            </a:r>
          </a:p>
        </p:txBody>
      </p:sp>
      <p:cxnSp>
        <p:nvCxnSpPr>
          <p:cNvPr id="35" name="直接连接符 34"/>
          <p:cNvCxnSpPr/>
          <p:nvPr/>
        </p:nvCxnSpPr>
        <p:spPr>
          <a:xfrm flipV="1">
            <a:off x="1636713" y="5592763"/>
            <a:ext cx="1152525" cy="223837"/>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2789238" y="5341938"/>
            <a:ext cx="792162" cy="277812"/>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3581400" y="4830763"/>
            <a:ext cx="936625" cy="511175"/>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V="1">
            <a:off x="4518025" y="4238625"/>
            <a:ext cx="788988" cy="592138"/>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5307013" y="3175000"/>
            <a:ext cx="990600" cy="1063625"/>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五角星 14"/>
          <p:cNvSpPr>
            <a:spLocks noChangeAspect="1"/>
          </p:cNvSpPr>
          <p:nvPr/>
        </p:nvSpPr>
        <p:spPr>
          <a:xfrm>
            <a:off x="1522413" y="5702300"/>
            <a:ext cx="184150" cy="182563"/>
          </a:xfrm>
          <a:prstGeom prst="star5">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 name="五角星 23"/>
          <p:cNvSpPr>
            <a:spLocks noChangeAspect="1"/>
          </p:cNvSpPr>
          <p:nvPr/>
        </p:nvSpPr>
        <p:spPr>
          <a:xfrm>
            <a:off x="2663825" y="5510213"/>
            <a:ext cx="225425" cy="225425"/>
          </a:xfrm>
          <a:prstGeom prst="star5">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 name="五角星 24"/>
          <p:cNvSpPr>
            <a:spLocks noChangeAspect="1"/>
          </p:cNvSpPr>
          <p:nvPr/>
        </p:nvSpPr>
        <p:spPr>
          <a:xfrm>
            <a:off x="3444875" y="5187950"/>
            <a:ext cx="260350" cy="260350"/>
          </a:xfrm>
          <a:prstGeom prst="star5">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6" name="五角星 25"/>
          <p:cNvSpPr>
            <a:spLocks noChangeAspect="1"/>
          </p:cNvSpPr>
          <p:nvPr/>
        </p:nvSpPr>
        <p:spPr>
          <a:xfrm>
            <a:off x="4368800" y="4656138"/>
            <a:ext cx="327025" cy="327025"/>
          </a:xfrm>
          <a:prstGeom prst="star5">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 name="五角星 26"/>
          <p:cNvSpPr>
            <a:spLocks noChangeAspect="1"/>
          </p:cNvSpPr>
          <p:nvPr/>
        </p:nvSpPr>
        <p:spPr>
          <a:xfrm>
            <a:off x="5146675" y="4008438"/>
            <a:ext cx="384175" cy="384175"/>
          </a:xfrm>
          <a:prstGeom prst="star5">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23584" name="图片 5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01900" y="5808663"/>
            <a:ext cx="7016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85" name="图片 5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78313" y="5073650"/>
            <a:ext cx="1223962"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86" name="图片 5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20975" y="3621088"/>
            <a:ext cx="123348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87" name="图片 5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513013" y="3086100"/>
            <a:ext cx="12350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88" name="图片 5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705350" y="5519738"/>
            <a:ext cx="1235075"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89" name="图片 5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356100" y="2997200"/>
            <a:ext cx="13001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90" name="图片 57"/>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709988" y="2576513"/>
            <a:ext cx="172402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91" name="图片 58"/>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419475" y="2182813"/>
            <a:ext cx="17287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92" name="图片 62"/>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156325" y="4437063"/>
            <a:ext cx="27003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93" name="图片 60"/>
          <p:cNvPicPr>
            <a:picLocks noChangeAspect="1"/>
          </p:cNvPicPr>
          <p:nvPr/>
        </p:nvPicPr>
        <p:blipFill>
          <a:blip r:embed="rId11">
            <a:extLst>
              <a:ext uri="{28A0092B-C50C-407E-A947-70E740481C1C}">
                <a14:useLocalDpi xmlns:a14="http://schemas.microsoft.com/office/drawing/2010/main" val="0"/>
              </a:ext>
            </a:extLst>
          </a:blip>
          <a:srcRect t="28526" b="23766"/>
          <a:stretch>
            <a:fillRect/>
          </a:stretch>
        </p:blipFill>
        <p:spPr bwMode="auto">
          <a:xfrm>
            <a:off x="6084888" y="3789363"/>
            <a:ext cx="1727200"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五角星 32"/>
          <p:cNvSpPr>
            <a:spLocks noChangeAspect="1"/>
          </p:cNvSpPr>
          <p:nvPr/>
        </p:nvSpPr>
        <p:spPr>
          <a:xfrm>
            <a:off x="5746750" y="3140075"/>
            <a:ext cx="492125" cy="493713"/>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595" name="Rectangle 44"/>
          <p:cNvSpPr>
            <a:spLocks/>
          </p:cNvSpPr>
          <p:nvPr/>
        </p:nvSpPr>
        <p:spPr bwMode="auto">
          <a:xfrm>
            <a:off x="87313" y="260350"/>
            <a:ext cx="8229600"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3200" b="1">
              <a:latin typeface="Calibri" panose="020F0502020204030204" pitchFamily="34" charset="0"/>
              <a:ea typeface="华文中宋" panose="02010600040101010101" pitchFamily="2" charset="-122"/>
            </a:endParaRPr>
          </a:p>
        </p:txBody>
      </p:sp>
      <p:sp>
        <p:nvSpPr>
          <p:cNvPr id="23596" name="Rectangle 45"/>
          <p:cNvSpPr>
            <a:spLocks/>
          </p:cNvSpPr>
          <p:nvPr/>
        </p:nvSpPr>
        <p:spPr bwMode="auto">
          <a:xfrm>
            <a:off x="395288" y="908050"/>
            <a:ext cx="8220075" cy="204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endParaRPr lang="zh-CN" altLang="en-US" sz="2800" b="1" dirty="0">
              <a:latin typeface="宋体" panose="02010600030101010101" pitchFamily="2" charset="-122"/>
            </a:endParaRPr>
          </a:p>
        </p:txBody>
      </p:sp>
      <p:sp>
        <p:nvSpPr>
          <p:cNvPr id="46" name="五角星 45"/>
          <p:cNvSpPr>
            <a:spLocks noChangeAspect="1"/>
          </p:cNvSpPr>
          <p:nvPr/>
        </p:nvSpPr>
        <p:spPr>
          <a:xfrm>
            <a:off x="6588125" y="2214563"/>
            <a:ext cx="492125" cy="493712"/>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598" name="TextBox 33"/>
          <p:cNvSpPr txBox="1">
            <a:spLocks noChangeArrowheads="1"/>
          </p:cNvSpPr>
          <p:nvPr/>
        </p:nvSpPr>
        <p:spPr bwMode="auto">
          <a:xfrm>
            <a:off x="6727825" y="1816100"/>
            <a:ext cx="11080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C00000"/>
                </a:solidFill>
                <a:latin typeface="微软雅黑" panose="020B0503020204020204" pitchFamily="34" charset="-122"/>
                <a:ea typeface="微软雅黑" panose="020B0503020204020204" pitchFamily="34" charset="-122"/>
              </a:rPr>
              <a:t>智能化</a:t>
            </a:r>
            <a:endParaRPr lang="en-US" altLang="zh-CN" b="1">
              <a:solidFill>
                <a:srgbClr val="C00000"/>
              </a:solidFill>
              <a:latin typeface="微软雅黑" panose="020B0503020204020204" pitchFamily="34" charset="-122"/>
              <a:ea typeface="微软雅黑" panose="020B0503020204020204" pitchFamily="34" charset="-122"/>
            </a:endParaRPr>
          </a:p>
          <a:p>
            <a:pPr algn="ctr" eaLnBrk="1" hangingPunct="1"/>
            <a:r>
              <a:rPr lang="zh-CN" altLang="en-US" b="1">
                <a:solidFill>
                  <a:srgbClr val="C00000"/>
                </a:solidFill>
                <a:latin typeface="微软雅黑" panose="020B0503020204020204" pitchFamily="34" charset="-122"/>
                <a:ea typeface="微软雅黑" panose="020B0503020204020204" pitchFamily="34" charset="-122"/>
              </a:rPr>
              <a:t>开发环境</a:t>
            </a:r>
          </a:p>
        </p:txBody>
      </p:sp>
      <p:pic>
        <p:nvPicPr>
          <p:cNvPr id="23599" name="Picture 2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48263" y="1989138"/>
            <a:ext cx="6794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dirty="0"/>
              <a:t>挑战三：国内缺乏核心软件系统</a:t>
            </a:r>
          </a:p>
        </p:txBody>
      </p:sp>
      <p:sp>
        <p:nvSpPr>
          <p:cNvPr id="3" name="灯片编号占位符 2"/>
          <p:cNvSpPr>
            <a:spLocks noGrp="1"/>
          </p:cNvSpPr>
          <p:nvPr>
            <p:ph type="sldNum" sz="quarter" idx="12"/>
          </p:nvPr>
        </p:nvSpPr>
        <p:spPr/>
        <p:txBody>
          <a:bodyPr/>
          <a:lstStyle/>
          <a:p>
            <a:pPr>
              <a:defRPr/>
            </a:pPr>
            <a:fld id="{583DEA8B-54F5-4C01-8179-5128A4612E80}" type="slidenum">
              <a:rPr lang="zh-CN" altLang="en-US" smtClean="0"/>
              <a:pPr>
                <a:defRPr/>
              </a:pPr>
              <a:t>55</a:t>
            </a:fld>
            <a:endParaRPr lang="en-US" altLang="zh-CN"/>
          </a:p>
        </p:txBody>
      </p:sp>
    </p:spTree>
    <p:extLst>
      <p:ext uri="{BB962C8B-B14F-4D97-AF65-F5344CB8AC3E}">
        <p14:creationId xmlns:p14="http://schemas.microsoft.com/office/powerpoint/2010/main" val="9668032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灯片编号占位符 2"/>
          <p:cNvSpPr>
            <a:spLocks noGrp="1"/>
          </p:cNvSpPr>
          <p:nvPr>
            <p:ph type="sldNum" sz="quarter" idx="12"/>
          </p:nvPr>
        </p:nvSpPr>
        <p:spPr/>
        <p:txBody>
          <a:bodyPr/>
          <a:lstStyle/>
          <a:p>
            <a:pPr>
              <a:defRPr/>
            </a:pPr>
            <a:fld id="{6A351363-8622-4F94-AF08-C4D4F2EA033E}" type="slidenum">
              <a:rPr lang="zh-CN" altLang="en-US" smtClean="0"/>
              <a:pPr>
                <a:defRPr/>
              </a:pPr>
              <a:t>56</a:t>
            </a:fld>
            <a:endParaRPr lang="en-US" altLang="zh-CN"/>
          </a:p>
        </p:txBody>
      </p:sp>
    </p:spTree>
    <p:extLst>
      <p:ext uri="{BB962C8B-B14F-4D97-AF65-F5344CB8AC3E}">
        <p14:creationId xmlns:p14="http://schemas.microsoft.com/office/powerpoint/2010/main" val="36719684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大数据存储系统</a:t>
            </a:r>
          </a:p>
        </p:txBody>
      </p:sp>
      <p:sp>
        <p:nvSpPr>
          <p:cNvPr id="3" name="灯片编号占位符 2"/>
          <p:cNvSpPr>
            <a:spLocks noGrp="1"/>
          </p:cNvSpPr>
          <p:nvPr>
            <p:ph type="sldNum" sz="quarter" idx="12"/>
          </p:nvPr>
        </p:nvSpPr>
        <p:spPr/>
        <p:txBody>
          <a:bodyPr/>
          <a:lstStyle/>
          <a:p>
            <a:pPr>
              <a:defRPr/>
            </a:pPr>
            <a:fld id="{583DEA8B-54F5-4C01-8179-5128A4612E80}" type="slidenum">
              <a:rPr lang="zh-CN" altLang="en-US" smtClean="0"/>
              <a:pPr>
                <a:defRPr/>
              </a:pPr>
              <a:t>57</a:t>
            </a:fld>
            <a:endParaRPr lang="en-US" altLang="zh-CN"/>
          </a:p>
        </p:txBody>
      </p:sp>
      <p:pic>
        <p:nvPicPr>
          <p:cNvPr id="4" name="内容占位符 3" descr="Figures-Aslett_web.jpg"/>
          <p:cNvPicPr>
            <a:picLocks noChangeAspect="1"/>
          </p:cNvPicPr>
          <p:nvPr/>
        </p:nvPicPr>
        <p:blipFill>
          <a:blip r:embed="rId2">
            <a:extLst>
              <a:ext uri="{28A0092B-C50C-407E-A947-70E740481C1C}">
                <a14:useLocalDpi xmlns:a14="http://schemas.microsoft.com/office/drawing/2010/main" val="0"/>
              </a:ext>
            </a:extLst>
          </a:blip>
          <a:srcRect l="9302" t="2298" r="14729"/>
          <a:stretch>
            <a:fillRect/>
          </a:stretch>
        </p:blipFill>
        <p:spPr bwMode="gray">
          <a:xfrm>
            <a:off x="1143000" y="1105487"/>
            <a:ext cx="7003626" cy="5288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19576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Date Placeholder 3"/>
          <p:cNvSpPr>
            <a:spLocks noGrp="1"/>
          </p:cNvSpPr>
          <p:nvPr>
            <p:ph type="dt" sz="quarter" idx="10"/>
          </p:nvPr>
        </p:nvSpPr>
        <p:spPr/>
        <p:txBody>
          <a:bodyPr/>
          <a:lstStyle/>
          <a:p>
            <a:pPr>
              <a:defRPr/>
            </a:pPr>
            <a:r>
              <a:rPr lang="en-US" altLang="en-US"/>
              <a:t>Winter 2016</a:t>
            </a:r>
          </a:p>
        </p:txBody>
      </p:sp>
      <p:sp>
        <p:nvSpPr>
          <p:cNvPr id="25" name="Footer Placeholder 4"/>
          <p:cNvSpPr>
            <a:spLocks noGrp="1"/>
          </p:cNvSpPr>
          <p:nvPr>
            <p:ph type="ftr" sz="quarter" idx="11"/>
          </p:nvPr>
        </p:nvSpPr>
        <p:spPr/>
        <p:txBody>
          <a:bodyPr/>
          <a:lstStyle/>
          <a:p>
            <a:pPr>
              <a:defRPr/>
            </a:pPr>
            <a:r>
              <a:rPr lang="en-US" altLang="en-US"/>
              <a:t>Parallel Processing, Fundamental Concepts</a:t>
            </a:r>
          </a:p>
        </p:txBody>
      </p:sp>
      <p:sp>
        <p:nvSpPr>
          <p:cNvPr id="26" name="Slide Number Placeholder 5"/>
          <p:cNvSpPr>
            <a:spLocks noGrp="1"/>
          </p:cNvSpPr>
          <p:nvPr>
            <p:ph type="sldNum" sz="quarter" idx="12"/>
          </p:nvPr>
        </p:nvSpPr>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200">
                <a:latin typeface="Arial" panose="020B0604020202020204" pitchFamily="34" charset="0"/>
              </a:rPr>
              <a:t>Slide </a:t>
            </a:r>
            <a:fld id="{16C6241C-0666-424C-B068-F48AB1D324B5}" type="slidenum">
              <a:rPr lang="en-US" altLang="en-US" sz="1200">
                <a:latin typeface="Arial" panose="020B0604020202020204" pitchFamily="34" charset="0"/>
              </a:rPr>
              <a:pPr eaLnBrk="1" hangingPunct="1"/>
              <a:t>58</a:t>
            </a:fld>
            <a:endParaRPr lang="en-US" altLang="en-US" sz="1200">
              <a:latin typeface="Arial" panose="020B0604020202020204" pitchFamily="34" charset="0"/>
            </a:endParaRPr>
          </a:p>
        </p:txBody>
      </p:sp>
      <p:grpSp>
        <p:nvGrpSpPr>
          <p:cNvPr id="8197" name="Group 2"/>
          <p:cNvGrpSpPr>
            <a:grpSpLocks/>
          </p:cNvGrpSpPr>
          <p:nvPr/>
        </p:nvGrpSpPr>
        <p:grpSpPr bwMode="auto">
          <a:xfrm>
            <a:off x="228600" y="322263"/>
            <a:ext cx="8763000" cy="5857875"/>
            <a:chOff x="0" y="342"/>
            <a:chExt cx="5760" cy="3882"/>
          </a:xfrm>
        </p:grpSpPr>
        <p:pic>
          <p:nvPicPr>
            <p:cNvPr id="8217" name="Picture 3" descr="trends-comp-power-c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2"/>
              <a:ext cx="5760" cy="3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18" name="Rectangle 4"/>
            <p:cNvSpPr>
              <a:spLocks noChangeArrowheads="1"/>
            </p:cNvSpPr>
            <p:nvPr/>
          </p:nvSpPr>
          <p:spPr bwMode="auto">
            <a:xfrm>
              <a:off x="240" y="528"/>
              <a:ext cx="912" cy="1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grpSp>
      <p:sp>
        <p:nvSpPr>
          <p:cNvPr id="8198" name="Line 5"/>
          <p:cNvSpPr>
            <a:spLocks noChangeShapeType="1"/>
          </p:cNvSpPr>
          <p:nvPr/>
        </p:nvSpPr>
        <p:spPr bwMode="auto">
          <a:xfrm>
            <a:off x="838200" y="3352800"/>
            <a:ext cx="5410200" cy="0"/>
          </a:xfrm>
          <a:prstGeom prst="line">
            <a:avLst/>
          </a:prstGeom>
          <a:noFill/>
          <a:ln w="952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9" name="Line 6"/>
          <p:cNvSpPr>
            <a:spLocks noChangeShapeType="1"/>
          </p:cNvSpPr>
          <p:nvPr/>
        </p:nvSpPr>
        <p:spPr bwMode="auto">
          <a:xfrm>
            <a:off x="838200" y="4079875"/>
            <a:ext cx="5410200" cy="0"/>
          </a:xfrm>
          <a:prstGeom prst="line">
            <a:avLst/>
          </a:prstGeom>
          <a:noFill/>
          <a:ln w="952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00" name="Line 7"/>
          <p:cNvSpPr>
            <a:spLocks noChangeShapeType="1"/>
          </p:cNvSpPr>
          <p:nvPr/>
        </p:nvSpPr>
        <p:spPr bwMode="auto">
          <a:xfrm>
            <a:off x="838200" y="4829175"/>
            <a:ext cx="5410200" cy="0"/>
          </a:xfrm>
          <a:prstGeom prst="line">
            <a:avLst/>
          </a:prstGeom>
          <a:noFill/>
          <a:ln w="952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01" name="Line 8"/>
          <p:cNvSpPr>
            <a:spLocks noChangeShapeType="1"/>
          </p:cNvSpPr>
          <p:nvPr/>
        </p:nvSpPr>
        <p:spPr bwMode="auto">
          <a:xfrm>
            <a:off x="838200" y="2590800"/>
            <a:ext cx="5410200" cy="0"/>
          </a:xfrm>
          <a:prstGeom prst="line">
            <a:avLst/>
          </a:prstGeom>
          <a:noFill/>
          <a:ln w="952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02" name="Line 9"/>
          <p:cNvSpPr>
            <a:spLocks noChangeShapeType="1"/>
          </p:cNvSpPr>
          <p:nvPr/>
        </p:nvSpPr>
        <p:spPr bwMode="auto">
          <a:xfrm>
            <a:off x="838200" y="1857375"/>
            <a:ext cx="5410200" cy="0"/>
          </a:xfrm>
          <a:prstGeom prst="line">
            <a:avLst/>
          </a:prstGeom>
          <a:noFill/>
          <a:ln w="952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03" name="Line 10"/>
          <p:cNvSpPr>
            <a:spLocks noChangeShapeType="1"/>
          </p:cNvSpPr>
          <p:nvPr/>
        </p:nvSpPr>
        <p:spPr bwMode="auto">
          <a:xfrm>
            <a:off x="838200" y="1127125"/>
            <a:ext cx="5410200" cy="0"/>
          </a:xfrm>
          <a:prstGeom prst="line">
            <a:avLst/>
          </a:prstGeom>
          <a:noFill/>
          <a:ln w="952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04" name="Line 11"/>
          <p:cNvSpPr>
            <a:spLocks noChangeShapeType="1"/>
          </p:cNvSpPr>
          <p:nvPr/>
        </p:nvSpPr>
        <p:spPr bwMode="auto">
          <a:xfrm>
            <a:off x="838200" y="5562600"/>
            <a:ext cx="5486400" cy="0"/>
          </a:xfrm>
          <a:prstGeom prst="line">
            <a:avLst/>
          </a:prstGeom>
          <a:noFill/>
          <a:ln w="952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05" name="Line 12"/>
          <p:cNvSpPr>
            <a:spLocks noChangeShapeType="1"/>
          </p:cNvSpPr>
          <p:nvPr/>
        </p:nvSpPr>
        <p:spPr bwMode="auto">
          <a:xfrm flipV="1">
            <a:off x="838200" y="1143000"/>
            <a:ext cx="0" cy="4724400"/>
          </a:xfrm>
          <a:prstGeom prst="line">
            <a:avLst/>
          </a:prstGeom>
          <a:noFill/>
          <a:ln w="952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06" name="Line 13"/>
          <p:cNvSpPr>
            <a:spLocks noChangeShapeType="1"/>
          </p:cNvSpPr>
          <p:nvPr/>
        </p:nvSpPr>
        <p:spPr bwMode="auto">
          <a:xfrm flipV="1">
            <a:off x="1717675" y="1143000"/>
            <a:ext cx="0" cy="4724400"/>
          </a:xfrm>
          <a:prstGeom prst="line">
            <a:avLst/>
          </a:prstGeom>
          <a:noFill/>
          <a:ln w="952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07" name="Line 14"/>
          <p:cNvSpPr>
            <a:spLocks noChangeShapeType="1"/>
          </p:cNvSpPr>
          <p:nvPr/>
        </p:nvSpPr>
        <p:spPr bwMode="auto">
          <a:xfrm flipV="1">
            <a:off x="2590800" y="1143000"/>
            <a:ext cx="0" cy="4724400"/>
          </a:xfrm>
          <a:prstGeom prst="line">
            <a:avLst/>
          </a:prstGeom>
          <a:noFill/>
          <a:ln w="952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08" name="Line 15"/>
          <p:cNvSpPr>
            <a:spLocks noChangeShapeType="1"/>
          </p:cNvSpPr>
          <p:nvPr/>
        </p:nvSpPr>
        <p:spPr bwMode="auto">
          <a:xfrm flipV="1">
            <a:off x="3454400" y="1143000"/>
            <a:ext cx="0" cy="4724400"/>
          </a:xfrm>
          <a:prstGeom prst="line">
            <a:avLst/>
          </a:prstGeom>
          <a:noFill/>
          <a:ln w="952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09" name="Line 16"/>
          <p:cNvSpPr>
            <a:spLocks noChangeShapeType="1"/>
          </p:cNvSpPr>
          <p:nvPr/>
        </p:nvSpPr>
        <p:spPr bwMode="auto">
          <a:xfrm flipV="1">
            <a:off x="4343400" y="1143000"/>
            <a:ext cx="0" cy="4724400"/>
          </a:xfrm>
          <a:prstGeom prst="line">
            <a:avLst/>
          </a:prstGeom>
          <a:noFill/>
          <a:ln w="952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10" name="Line 17"/>
          <p:cNvSpPr>
            <a:spLocks noChangeShapeType="1"/>
          </p:cNvSpPr>
          <p:nvPr/>
        </p:nvSpPr>
        <p:spPr bwMode="auto">
          <a:xfrm flipV="1">
            <a:off x="5210175" y="1143000"/>
            <a:ext cx="0" cy="4724400"/>
          </a:xfrm>
          <a:prstGeom prst="line">
            <a:avLst/>
          </a:prstGeom>
          <a:noFill/>
          <a:ln w="952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11" name="Line 18"/>
          <p:cNvSpPr>
            <a:spLocks noChangeShapeType="1"/>
          </p:cNvSpPr>
          <p:nvPr/>
        </p:nvSpPr>
        <p:spPr bwMode="auto">
          <a:xfrm flipV="1">
            <a:off x="6069013" y="1143000"/>
            <a:ext cx="0" cy="4724400"/>
          </a:xfrm>
          <a:prstGeom prst="line">
            <a:avLst/>
          </a:prstGeom>
          <a:noFill/>
          <a:ln w="952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12" name="Rectangle 19"/>
          <p:cNvSpPr>
            <a:spLocks noChangeArrowheads="1"/>
          </p:cNvSpPr>
          <p:nvPr/>
        </p:nvSpPr>
        <p:spPr bwMode="auto">
          <a:xfrm>
            <a:off x="2438400" y="685800"/>
            <a:ext cx="2971800" cy="304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8213" name="Text Box 20"/>
          <p:cNvSpPr txBox="1">
            <a:spLocks noChangeArrowheads="1"/>
          </p:cNvSpPr>
          <p:nvPr/>
        </p:nvSpPr>
        <p:spPr bwMode="auto">
          <a:xfrm>
            <a:off x="1295400" y="1676400"/>
            <a:ext cx="1828800" cy="1165225"/>
          </a:xfrm>
          <a:prstGeom prst="rect">
            <a:avLst/>
          </a:prstGeom>
          <a:solidFill>
            <a:schemeClr val="bg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a:t>From: </a:t>
            </a:r>
          </a:p>
          <a:p>
            <a:pPr algn="ctr" eaLnBrk="1" hangingPunct="1">
              <a:spcBef>
                <a:spcPct val="0"/>
              </a:spcBef>
              <a:buFontTx/>
              <a:buNone/>
            </a:pPr>
            <a:r>
              <a:rPr lang="en-US" altLang="en-US" sz="1400"/>
              <a:t>“Robots After All,” </a:t>
            </a:r>
          </a:p>
          <a:p>
            <a:pPr algn="ctr" eaLnBrk="1" hangingPunct="1">
              <a:spcBef>
                <a:spcPct val="0"/>
              </a:spcBef>
              <a:buFontTx/>
              <a:buNone/>
            </a:pPr>
            <a:r>
              <a:rPr lang="en-US" altLang="en-US" sz="1400"/>
              <a:t>by H. Moravec, </a:t>
            </a:r>
            <a:r>
              <a:rPr lang="en-US" altLang="en-US" sz="1400" i="1"/>
              <a:t>CACM</a:t>
            </a:r>
            <a:r>
              <a:rPr lang="en-US" altLang="en-US" sz="1400"/>
              <a:t>, pp. 90-97, October 2003.</a:t>
            </a:r>
          </a:p>
        </p:txBody>
      </p:sp>
      <p:sp>
        <p:nvSpPr>
          <p:cNvPr id="8214" name="AutoShape 21"/>
          <p:cNvSpPr>
            <a:spLocks/>
          </p:cNvSpPr>
          <p:nvPr/>
        </p:nvSpPr>
        <p:spPr bwMode="auto">
          <a:xfrm rot="-5400000">
            <a:off x="7353300" y="4229100"/>
            <a:ext cx="152400" cy="2514600"/>
          </a:xfrm>
          <a:prstGeom prst="leftBrace">
            <a:avLst>
              <a:gd name="adj1" fmla="val 1375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8215" name="Text Box 22"/>
          <p:cNvSpPr txBox="1">
            <a:spLocks noChangeArrowheads="1"/>
          </p:cNvSpPr>
          <p:nvPr/>
        </p:nvSpPr>
        <p:spPr bwMode="auto">
          <a:xfrm>
            <a:off x="6248400" y="5519738"/>
            <a:ext cx="236220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a:t>Mental power in four scales</a:t>
            </a:r>
          </a:p>
        </p:txBody>
      </p:sp>
      <p:sp>
        <p:nvSpPr>
          <p:cNvPr id="8216" name="Rectangle 23"/>
          <p:cNvSpPr>
            <a:spLocks noGrp="1" noChangeArrowheads="1"/>
          </p:cNvSpPr>
          <p:nvPr>
            <p:ph type="ctrTitle"/>
          </p:nvPr>
        </p:nvSpPr>
        <p:spPr>
          <a:xfrm>
            <a:off x="228600" y="152400"/>
            <a:ext cx="8610600" cy="609600"/>
          </a:xfrm>
        </p:spPr>
        <p:txBody>
          <a:bodyPr/>
          <a:lstStyle/>
          <a:p>
            <a:pPr eaLnBrk="1" hangingPunct="1"/>
            <a:r>
              <a:rPr lang="en-US" altLang="en-US" sz="2800"/>
              <a:t>Evolution of Computer Performance/Cost</a:t>
            </a:r>
          </a:p>
        </p:txBody>
      </p:sp>
    </p:spTree>
    <p:extLst>
      <p:ext uri="{BB962C8B-B14F-4D97-AF65-F5344CB8AC3E}">
        <p14:creationId xmlns:p14="http://schemas.microsoft.com/office/powerpoint/2010/main" val="25126765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eaLnBrk="1" hangingPunct="1"/>
            <a:r>
              <a:rPr lang="zh-CN" altLang="en-US" dirty="0">
                <a:ea typeface="宋体" pitchFamily="2" charset="-122"/>
              </a:rPr>
              <a:t>授课计划</a:t>
            </a:r>
          </a:p>
        </p:txBody>
      </p:sp>
      <p:sp>
        <p:nvSpPr>
          <p:cNvPr id="2" name="灯片编号占位符 1"/>
          <p:cNvSpPr>
            <a:spLocks noGrp="1"/>
          </p:cNvSpPr>
          <p:nvPr>
            <p:ph type="sldNum" sz="quarter" idx="12"/>
          </p:nvPr>
        </p:nvSpPr>
        <p:spPr/>
        <p:txBody>
          <a:bodyPr/>
          <a:lstStyle/>
          <a:p>
            <a:pPr>
              <a:defRPr/>
            </a:pPr>
            <a:fld id="{6A351363-8622-4F94-AF08-C4D4F2EA033E}" type="slidenum">
              <a:rPr lang="zh-CN" altLang="en-US" smtClean="0"/>
              <a:pPr>
                <a:defRPr/>
              </a:pPr>
              <a:t>59</a:t>
            </a:fld>
            <a:endParaRPr lang="en-US" altLang="zh-CN"/>
          </a:p>
        </p:txBody>
      </p:sp>
      <p:sp>
        <p:nvSpPr>
          <p:cNvPr id="6148" name="Rectangle 3"/>
          <p:cNvSpPr>
            <a:spLocks noGrp="1" noChangeArrowheads="1"/>
          </p:cNvSpPr>
          <p:nvPr>
            <p:ph sz="quarter" idx="1"/>
          </p:nvPr>
        </p:nvSpPr>
        <p:spPr/>
        <p:txBody>
          <a:bodyPr/>
          <a:lstStyle/>
          <a:p>
            <a:pPr eaLnBrk="1" hangingPunct="1"/>
            <a:r>
              <a:rPr lang="zh-CN" altLang="en-US" sz="2800" dirty="0">
                <a:ea typeface="宋体" pitchFamily="2" charset="-122"/>
              </a:rPr>
              <a:t>目标：</a:t>
            </a:r>
            <a:r>
              <a:rPr lang="en-US" altLang="zh-CN" sz="2800" b="1" dirty="0">
                <a:solidFill>
                  <a:srgbClr val="C00000"/>
                </a:solidFill>
                <a:ea typeface="宋体" pitchFamily="2" charset="-122"/>
              </a:rPr>
              <a:t>know</a:t>
            </a:r>
            <a:r>
              <a:rPr lang="en-US" altLang="zh-CN" sz="2800" dirty="0">
                <a:ea typeface="宋体" pitchFamily="2" charset="-122"/>
              </a:rPr>
              <a:t> why</a:t>
            </a:r>
            <a:r>
              <a:rPr lang="zh-CN" altLang="en-US" sz="2800" dirty="0">
                <a:ea typeface="宋体" pitchFamily="2" charset="-122"/>
              </a:rPr>
              <a:t>、</a:t>
            </a:r>
            <a:r>
              <a:rPr lang="en-US" altLang="zh-CN" sz="2800" dirty="0">
                <a:ea typeface="宋体" pitchFamily="2" charset="-122"/>
              </a:rPr>
              <a:t>what and how</a:t>
            </a:r>
          </a:p>
          <a:p>
            <a:pPr eaLnBrk="1" hangingPunct="1"/>
            <a:r>
              <a:rPr lang="zh-CN" altLang="en-US" sz="2800" dirty="0">
                <a:ea typeface="宋体" pitchFamily="2" charset="-122"/>
              </a:rPr>
              <a:t>总共</a:t>
            </a:r>
            <a:r>
              <a:rPr lang="en-US" altLang="zh-CN" sz="2800" dirty="0">
                <a:ea typeface="宋体" pitchFamily="2" charset="-122"/>
              </a:rPr>
              <a:t>32</a:t>
            </a:r>
            <a:r>
              <a:rPr lang="zh-CN" altLang="en-US" sz="2800" dirty="0">
                <a:ea typeface="宋体" pitchFamily="2" charset="-122"/>
              </a:rPr>
              <a:t>学时</a:t>
            </a:r>
          </a:p>
          <a:p>
            <a:pPr lvl="1" eaLnBrk="1" hangingPunct="1"/>
            <a:r>
              <a:rPr lang="en-US" altLang="zh-CN" sz="2600" dirty="0">
                <a:ea typeface="宋体" pitchFamily="2" charset="-122"/>
              </a:rPr>
              <a:t>4</a:t>
            </a:r>
            <a:r>
              <a:rPr lang="zh-CN" altLang="en-US" sz="2600" dirty="0">
                <a:ea typeface="宋体" pitchFamily="2" charset="-122"/>
              </a:rPr>
              <a:t>学时</a:t>
            </a:r>
            <a:r>
              <a:rPr lang="en-US" altLang="zh-CN" sz="2600" dirty="0">
                <a:ea typeface="宋体" pitchFamily="2" charset="-122"/>
              </a:rPr>
              <a:t>:  </a:t>
            </a:r>
            <a:r>
              <a:rPr lang="zh-CN" altLang="en-US" sz="2600" dirty="0">
                <a:ea typeface="宋体" pitchFamily="2" charset="-122"/>
              </a:rPr>
              <a:t>课程介绍</a:t>
            </a:r>
            <a:r>
              <a:rPr lang="en-US" altLang="zh-CN" sz="2600" dirty="0">
                <a:ea typeface="宋体" pitchFamily="2" charset="-122"/>
              </a:rPr>
              <a:t>+</a:t>
            </a:r>
            <a:r>
              <a:rPr lang="zh-CN" altLang="en-US" sz="2600" dirty="0">
                <a:ea typeface="宋体" pitchFamily="2" charset="-122"/>
              </a:rPr>
              <a:t>并行计算系统体系结构</a:t>
            </a:r>
          </a:p>
          <a:p>
            <a:pPr lvl="1" eaLnBrk="1" hangingPunct="1"/>
            <a:r>
              <a:rPr lang="en-US" altLang="zh-CN" sz="2600" dirty="0">
                <a:ea typeface="宋体" pitchFamily="2" charset="-122"/>
              </a:rPr>
              <a:t>4</a:t>
            </a:r>
            <a:r>
              <a:rPr lang="zh-CN" altLang="en-US" sz="2600" dirty="0">
                <a:ea typeface="宋体" pitchFamily="2" charset="-122"/>
              </a:rPr>
              <a:t>学时：并行算法基础</a:t>
            </a:r>
          </a:p>
          <a:p>
            <a:pPr lvl="1" eaLnBrk="1" hangingPunct="1"/>
            <a:r>
              <a:rPr lang="en-US" altLang="zh-CN" sz="2600" dirty="0">
                <a:ea typeface="宋体" pitchFamily="2" charset="-122"/>
              </a:rPr>
              <a:t>24</a:t>
            </a:r>
            <a:r>
              <a:rPr lang="zh-CN" altLang="en-US" sz="2600" dirty="0">
                <a:ea typeface="宋体" pitchFamily="2" charset="-122"/>
              </a:rPr>
              <a:t>学时：并行程序设计 （包括共享内存、消息传递、函数式程序）</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摩尔定律</a:t>
            </a:r>
          </a:p>
        </p:txBody>
      </p:sp>
      <p:sp>
        <p:nvSpPr>
          <p:cNvPr id="4" name="Slide Number Placeholder 3"/>
          <p:cNvSpPr>
            <a:spLocks noGrp="1"/>
          </p:cNvSpPr>
          <p:nvPr>
            <p:ph type="sldNum" sz="quarter" idx="12"/>
          </p:nvPr>
        </p:nvSpPr>
        <p:spPr/>
        <p:txBody>
          <a:bodyPr/>
          <a:lstStyle/>
          <a:p>
            <a:fld id="{B214129B-1065-CF48-BC17-FABE13E4D917}" type="slidenum">
              <a:rPr lang="en-US" smtClean="0"/>
              <a:t>6</a:t>
            </a:fld>
            <a:endParaRPr lang="en-US" dirty="0"/>
          </a:p>
        </p:txBody>
      </p:sp>
      <p:pic>
        <p:nvPicPr>
          <p:cNvPr id="29698" name="Content Placeholder 4" descr="moores_law-2005.jpg"/>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1307007" y="1174750"/>
            <a:ext cx="7735995" cy="4348163"/>
          </a:xfrm>
        </p:spPr>
      </p:pic>
      <p:sp>
        <p:nvSpPr>
          <p:cNvPr id="29700" name="TextBox 4"/>
          <p:cNvSpPr txBox="1">
            <a:spLocks noChangeArrowheads="1"/>
          </p:cNvSpPr>
          <p:nvPr/>
        </p:nvSpPr>
        <p:spPr bwMode="auto">
          <a:xfrm>
            <a:off x="381000" y="5554663"/>
            <a:ext cx="8177213" cy="769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200" dirty="0">
                <a:solidFill>
                  <a:srgbClr val="000000"/>
                </a:solidFill>
                <a:latin typeface="Tahoma" charset="0"/>
              </a:rPr>
              <a:t>Moore, </a:t>
            </a:r>
            <a:r>
              <a:rPr lang="ja-JP" altLang="en-US" sz="2200" dirty="0">
                <a:solidFill>
                  <a:srgbClr val="000000"/>
                </a:solidFill>
                <a:latin typeface="Tahoma" charset="0"/>
              </a:rPr>
              <a:t>“</a:t>
            </a:r>
            <a:r>
              <a:rPr lang="en-US" altLang="ja-JP" sz="2200" dirty="0">
                <a:solidFill>
                  <a:srgbClr val="FF0000"/>
                </a:solidFill>
                <a:latin typeface="Tahoma" charset="0"/>
              </a:rPr>
              <a:t>Cramming more components onto integrated circuits</a:t>
            </a:r>
            <a:r>
              <a:rPr lang="en-US" altLang="ja-JP" sz="2200" dirty="0">
                <a:solidFill>
                  <a:srgbClr val="000000"/>
                </a:solidFill>
                <a:latin typeface="Tahoma" charset="0"/>
              </a:rPr>
              <a:t>,</a:t>
            </a:r>
            <a:r>
              <a:rPr lang="ja-JP" altLang="en-US" sz="2200" dirty="0">
                <a:solidFill>
                  <a:srgbClr val="000000"/>
                </a:solidFill>
                <a:latin typeface="Tahoma" charset="0"/>
              </a:rPr>
              <a:t>”</a:t>
            </a:r>
            <a:r>
              <a:rPr lang="en-US" altLang="ja-JP" sz="2200" dirty="0">
                <a:solidFill>
                  <a:srgbClr val="000000"/>
                </a:solidFill>
                <a:latin typeface="Tahoma" charset="0"/>
              </a:rPr>
              <a:t> </a:t>
            </a:r>
          </a:p>
          <a:p>
            <a:pPr eaLnBrk="1" hangingPunct="1"/>
            <a:r>
              <a:rPr lang="en-US" sz="2200" dirty="0">
                <a:solidFill>
                  <a:srgbClr val="000000"/>
                </a:solidFill>
                <a:latin typeface="Tahoma" charset="0"/>
              </a:rPr>
              <a:t>Electronics Magazine, 1965.       </a:t>
            </a:r>
            <a:r>
              <a:rPr lang="en-US" sz="1600" dirty="0">
                <a:solidFill>
                  <a:srgbClr val="000000"/>
                </a:solidFill>
                <a:latin typeface="Tahoma" charset="0"/>
                <a:cs typeface="Arial" charset="0"/>
              </a:rPr>
              <a:t>Component counts double every other year</a:t>
            </a:r>
            <a:endParaRPr lang="en-US" sz="1600" dirty="0">
              <a:cs typeface="Arial"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 y="1066800"/>
            <a:ext cx="5321300" cy="45627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21430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pPr eaLnBrk="1" hangingPunct="1"/>
            <a:r>
              <a:rPr lang="zh-CN" altLang="en-US">
                <a:ea typeface="宋体" pitchFamily="2" charset="-122"/>
              </a:rPr>
              <a:t>考核要求</a:t>
            </a:r>
          </a:p>
        </p:txBody>
      </p:sp>
      <p:sp>
        <p:nvSpPr>
          <p:cNvPr id="2" name="灯片编号占位符 1"/>
          <p:cNvSpPr>
            <a:spLocks noGrp="1"/>
          </p:cNvSpPr>
          <p:nvPr>
            <p:ph type="sldNum" sz="quarter" idx="12"/>
          </p:nvPr>
        </p:nvSpPr>
        <p:spPr/>
        <p:txBody>
          <a:bodyPr/>
          <a:lstStyle/>
          <a:p>
            <a:pPr>
              <a:defRPr/>
            </a:pPr>
            <a:fld id="{6A351363-8622-4F94-AF08-C4D4F2EA033E}" type="slidenum">
              <a:rPr lang="zh-CN" altLang="en-US" smtClean="0"/>
              <a:pPr>
                <a:defRPr/>
              </a:pPr>
              <a:t>60</a:t>
            </a:fld>
            <a:endParaRPr lang="en-US" altLang="zh-CN"/>
          </a:p>
        </p:txBody>
      </p:sp>
      <p:sp>
        <p:nvSpPr>
          <p:cNvPr id="7172" name="Rectangle 3"/>
          <p:cNvSpPr>
            <a:spLocks noGrp="1" noChangeArrowheads="1"/>
          </p:cNvSpPr>
          <p:nvPr>
            <p:ph sz="quarter" idx="1"/>
          </p:nvPr>
        </p:nvSpPr>
        <p:spPr>
          <a:xfrm>
            <a:off x="323850" y="1295400"/>
            <a:ext cx="8496300" cy="4608512"/>
          </a:xfrm>
        </p:spPr>
        <p:txBody>
          <a:bodyPr>
            <a:normAutofit/>
          </a:bodyPr>
          <a:lstStyle/>
          <a:p>
            <a:pPr eaLnBrk="1" hangingPunct="1">
              <a:lnSpc>
                <a:spcPct val="150000"/>
              </a:lnSpc>
            </a:pPr>
            <a:r>
              <a:rPr lang="zh-CN" altLang="en-US" sz="2800" b="1" dirty="0">
                <a:ea typeface="宋体" pitchFamily="2" charset="-122"/>
              </a:rPr>
              <a:t>成绩评定方式：平时成绩（出勤率 </a:t>
            </a:r>
            <a:r>
              <a:rPr lang="en-US" altLang="zh-CN" sz="2800" b="1" dirty="0">
                <a:ea typeface="宋体" pitchFamily="2" charset="-122"/>
              </a:rPr>
              <a:t>+ 1 doc</a:t>
            </a:r>
            <a:r>
              <a:rPr lang="zh-CN" altLang="en-US" sz="2800" b="1" dirty="0">
                <a:ea typeface="宋体" pitchFamily="2" charset="-122"/>
              </a:rPr>
              <a:t>）</a:t>
            </a:r>
            <a:r>
              <a:rPr lang="en-US" altLang="zh-CN" sz="2800" b="1" dirty="0">
                <a:ea typeface="宋体" pitchFamily="2" charset="-122"/>
              </a:rPr>
              <a:t> +</a:t>
            </a:r>
            <a:r>
              <a:rPr lang="zh-CN" altLang="en-US" sz="2800" b="1" dirty="0">
                <a:ea typeface="宋体" pitchFamily="2" charset="-122"/>
              </a:rPr>
              <a:t>考试成绩（分数比例：</a:t>
            </a:r>
            <a:r>
              <a:rPr lang="en-US" altLang="zh-CN" sz="2800" b="1" dirty="0">
                <a:ea typeface="宋体" pitchFamily="2" charset="-122"/>
              </a:rPr>
              <a:t>20</a:t>
            </a:r>
            <a:r>
              <a:rPr lang="zh-CN" altLang="en-US" sz="2800" b="1" dirty="0">
                <a:ea typeface="宋体" pitchFamily="2" charset="-122"/>
              </a:rPr>
              <a:t>：</a:t>
            </a:r>
            <a:r>
              <a:rPr lang="en-US" altLang="zh-CN" sz="2800" b="1" dirty="0">
                <a:ea typeface="宋体" pitchFamily="2" charset="-122"/>
              </a:rPr>
              <a:t>80</a:t>
            </a:r>
            <a:r>
              <a:rPr lang="zh-CN" altLang="en-US" sz="2800" b="1" dirty="0">
                <a:ea typeface="宋体" pitchFamily="2" charset="-122"/>
              </a:rPr>
              <a:t>）</a:t>
            </a: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pPr eaLnBrk="1" hangingPunct="1"/>
            <a:r>
              <a:rPr lang="zh-CN" altLang="en-US" sz="2400">
                <a:ea typeface="宋体" pitchFamily="2" charset="-122"/>
              </a:rPr>
              <a:t>参考书目</a:t>
            </a:r>
          </a:p>
        </p:txBody>
      </p:sp>
      <p:sp>
        <p:nvSpPr>
          <p:cNvPr id="8196" name="Rectangle 3"/>
          <p:cNvSpPr>
            <a:spLocks noGrp="1" noChangeArrowheads="1"/>
          </p:cNvSpPr>
          <p:nvPr>
            <p:ph type="body" idx="1"/>
          </p:nvPr>
        </p:nvSpPr>
        <p:spPr/>
        <p:txBody>
          <a:bodyPr>
            <a:normAutofit fontScale="92500" lnSpcReduction="20000"/>
          </a:bodyPr>
          <a:lstStyle/>
          <a:p>
            <a:r>
              <a:rPr lang="en-US" altLang="zh-CN" sz="2800" dirty="0"/>
              <a:t>David B. Kirk, Wen-</a:t>
            </a:r>
            <a:r>
              <a:rPr lang="en-US" altLang="zh-CN" sz="2800" dirty="0" err="1"/>
              <a:t>mei</a:t>
            </a:r>
            <a:r>
              <a:rPr lang="en-US" altLang="zh-CN" sz="2800" dirty="0"/>
              <a:t> W. </a:t>
            </a:r>
            <a:r>
              <a:rPr lang="en-US" altLang="zh-CN" sz="2800" dirty="0" err="1"/>
              <a:t>Hwu</a:t>
            </a:r>
            <a:r>
              <a:rPr lang="en-US" altLang="zh-CN" sz="2800" dirty="0"/>
              <a:t>, Programming Massively Parallel Processors A Hands-on Approach (3rd Edition), Morgan Kaufmann,,</a:t>
            </a:r>
            <a:r>
              <a:rPr lang="zh-CN" altLang="en-US" sz="2800" dirty="0"/>
              <a:t> </a:t>
            </a:r>
            <a:r>
              <a:rPr lang="en-US" altLang="zh-CN" sz="2800" dirty="0"/>
              <a:t>2017</a:t>
            </a:r>
          </a:p>
          <a:p>
            <a:r>
              <a:rPr lang="en-US" altLang="zh-CN" sz="2800" dirty="0"/>
              <a:t>Thomas </a:t>
            </a:r>
            <a:r>
              <a:rPr lang="en-US" altLang="zh-CN" sz="2800" dirty="0" err="1"/>
              <a:t>Rauber</a:t>
            </a:r>
            <a:r>
              <a:rPr lang="en-US" altLang="zh-CN" sz="2800" dirty="0"/>
              <a:t>, </a:t>
            </a:r>
            <a:r>
              <a:rPr lang="en-US" altLang="zh-CN" sz="2800" dirty="0" err="1"/>
              <a:t>Gudula</a:t>
            </a:r>
            <a:r>
              <a:rPr lang="en-US" altLang="zh-CN" sz="2800" dirty="0"/>
              <a:t> </a:t>
            </a:r>
            <a:r>
              <a:rPr lang="en-US" altLang="zh-CN" sz="2800" dirty="0" err="1"/>
              <a:t>Runger</a:t>
            </a:r>
            <a:r>
              <a:rPr lang="en-US" altLang="zh-CN" sz="2800" dirty="0"/>
              <a:t>, Parallel Programming For Multicore and Cluster Systems</a:t>
            </a:r>
            <a:r>
              <a:rPr lang="zh-CN" altLang="en-US" sz="2800" dirty="0"/>
              <a:t>，</a:t>
            </a:r>
            <a:r>
              <a:rPr lang="en-US" altLang="zh-CN" sz="2800" dirty="0"/>
              <a:t>Springer</a:t>
            </a:r>
            <a:r>
              <a:rPr lang="zh-CN" altLang="en-US" sz="2800" dirty="0"/>
              <a:t>，</a:t>
            </a:r>
            <a:r>
              <a:rPr lang="en-US" altLang="zh-CN" sz="2800" dirty="0"/>
              <a:t>2013 </a:t>
            </a:r>
          </a:p>
          <a:p>
            <a:r>
              <a:rPr lang="en-US" altLang="zh-CN" sz="2800" dirty="0">
                <a:ea typeface="宋体" pitchFamily="2" charset="-122"/>
              </a:rPr>
              <a:t>Parallel Computer Architecture: A Hardware/Software Approach, </a:t>
            </a:r>
            <a:r>
              <a:rPr lang="en-US" altLang="zh-CN" sz="2800" b="1" i="1" dirty="0">
                <a:ea typeface="宋体" pitchFamily="2" charset="-122"/>
              </a:rPr>
              <a:t>David </a:t>
            </a:r>
            <a:r>
              <a:rPr lang="en-US" altLang="zh-CN" sz="2800" b="1" i="1" dirty="0" err="1">
                <a:ea typeface="宋体" pitchFamily="2" charset="-122"/>
              </a:rPr>
              <a:t>E.Culler</a:t>
            </a:r>
            <a:r>
              <a:rPr lang="en-US" altLang="zh-CN" sz="2800" b="1" i="1" dirty="0">
                <a:ea typeface="宋体" pitchFamily="2" charset="-122"/>
              </a:rPr>
              <a:t> etc. Morgan Kaufmann Publishers </a:t>
            </a:r>
            <a:r>
              <a:rPr lang="zh-CN" altLang="en-US" sz="2800" dirty="0">
                <a:ea typeface="宋体" pitchFamily="2" charset="-122"/>
              </a:rPr>
              <a:t>中译本 李晓明等译</a:t>
            </a:r>
            <a:endParaRPr lang="en-US" altLang="zh-CN" sz="2800" dirty="0">
              <a:ea typeface="宋体" pitchFamily="2" charset="-122"/>
            </a:endParaRPr>
          </a:p>
          <a:p>
            <a:r>
              <a:rPr lang="en-US" altLang="zh-CN" sz="2800" dirty="0">
                <a:ea typeface="宋体" pitchFamily="2" charset="-122"/>
              </a:rPr>
              <a:t>Scalable Parallel Computing: Technology, </a:t>
            </a:r>
            <a:r>
              <a:rPr lang="en-US" altLang="zh-CN" sz="2800" dirty="0" err="1">
                <a:ea typeface="宋体" pitchFamily="2" charset="-122"/>
              </a:rPr>
              <a:t>Architecture,Programming</a:t>
            </a:r>
            <a:r>
              <a:rPr lang="en-US" altLang="zh-CN" sz="2800" dirty="0">
                <a:ea typeface="宋体" pitchFamily="2" charset="-122"/>
              </a:rPr>
              <a:t>,    </a:t>
            </a:r>
            <a:r>
              <a:rPr lang="en-US" altLang="zh-CN" sz="2800" b="1" i="1" dirty="0">
                <a:ea typeface="宋体" pitchFamily="2" charset="-122"/>
              </a:rPr>
              <a:t>Kai Hwang and </a:t>
            </a:r>
            <a:r>
              <a:rPr lang="en-US" altLang="zh-CN" sz="2800" b="1" i="1" dirty="0" err="1">
                <a:ea typeface="宋体" pitchFamily="2" charset="-122"/>
              </a:rPr>
              <a:t>Zhiwei</a:t>
            </a:r>
            <a:r>
              <a:rPr lang="en-US" altLang="zh-CN" sz="2800" b="1" i="1" dirty="0">
                <a:ea typeface="宋体" pitchFamily="2" charset="-122"/>
              </a:rPr>
              <a:t> Xu, WCB McGraw-Hill</a:t>
            </a:r>
            <a:r>
              <a:rPr lang="en-US" altLang="zh-CN" sz="2800" dirty="0">
                <a:ea typeface="宋体" pitchFamily="2" charset="-122"/>
              </a:rPr>
              <a:t> </a:t>
            </a:r>
            <a:r>
              <a:rPr lang="zh-CN" altLang="en-US" sz="2800" dirty="0">
                <a:ea typeface="宋体" pitchFamily="2" charset="-122"/>
              </a:rPr>
              <a:t>中译本 可扩展并行计算：技术、结构与编程</a:t>
            </a:r>
            <a:endParaRPr lang="en-US" altLang="zh-CN" sz="2800" dirty="0">
              <a:ea typeface="宋体" pitchFamily="2" charset="-122"/>
            </a:endParaRPr>
          </a:p>
          <a:p>
            <a:r>
              <a:rPr lang="zh-CN" altLang="en-US" sz="2800" dirty="0">
                <a:ea typeface="宋体" pitchFamily="2" charset="-122"/>
              </a:rPr>
              <a:t>并行计算机体系结构，</a:t>
            </a:r>
            <a:r>
              <a:rPr lang="zh-CN" altLang="en-US" sz="2800" b="1" i="1" dirty="0">
                <a:ea typeface="宋体" pitchFamily="2" charset="-122"/>
              </a:rPr>
              <a:t>陈国良等编著，高等教育出版社</a:t>
            </a:r>
            <a:endParaRPr lang="zh-CN" altLang="en-US" sz="2800" dirty="0">
              <a:ea typeface="宋体" pitchFamily="2" charset="-122"/>
            </a:endParaRPr>
          </a:p>
          <a:p>
            <a:pPr eaLnBrk="1" hangingPunct="1">
              <a:lnSpc>
                <a:spcPct val="90000"/>
              </a:lnSpc>
            </a:pPr>
            <a:endParaRPr lang="zh-CN" altLang="en-US" dirty="0">
              <a:ea typeface="宋体" pitchFamily="2" charset="-122"/>
            </a:endParaRPr>
          </a:p>
        </p:txBody>
      </p:sp>
      <p:sp>
        <p:nvSpPr>
          <p:cNvPr id="2" name="灯片编号占位符 1"/>
          <p:cNvSpPr>
            <a:spLocks noGrp="1"/>
          </p:cNvSpPr>
          <p:nvPr>
            <p:ph type="sldNum" sz="quarter" idx="11"/>
          </p:nvPr>
        </p:nvSpPr>
        <p:spPr/>
        <p:txBody>
          <a:bodyPr/>
          <a:lstStyle/>
          <a:p>
            <a:pPr>
              <a:defRPr/>
            </a:pPr>
            <a:fld id="{6A351363-8622-4F94-AF08-C4D4F2EA033E}" type="slidenum">
              <a:rPr lang="zh-CN" altLang="en-US" smtClean="0"/>
              <a:pPr>
                <a:defRPr/>
              </a:pPr>
              <a:t>61</a:t>
            </a:fld>
            <a:endParaRPr lang="en-US" altLang="zh-CN"/>
          </a:p>
        </p:txBody>
      </p:sp>
    </p:spTree>
    <p:extLst>
      <p:ext uri="{BB962C8B-B14F-4D97-AF65-F5344CB8AC3E}">
        <p14:creationId xmlns:p14="http://schemas.microsoft.com/office/powerpoint/2010/main" val="22608991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注意事项</a:t>
            </a:r>
          </a:p>
        </p:txBody>
      </p:sp>
      <p:sp>
        <p:nvSpPr>
          <p:cNvPr id="3" name="灯片编号占位符 2"/>
          <p:cNvSpPr>
            <a:spLocks noGrp="1"/>
          </p:cNvSpPr>
          <p:nvPr>
            <p:ph type="sldNum" sz="quarter" idx="12"/>
          </p:nvPr>
        </p:nvSpPr>
        <p:spPr/>
        <p:txBody>
          <a:bodyPr/>
          <a:lstStyle/>
          <a:p>
            <a:pPr>
              <a:defRPr/>
            </a:pPr>
            <a:fld id="{6A351363-8622-4F94-AF08-C4D4F2EA033E}" type="slidenum">
              <a:rPr lang="zh-CN" altLang="en-US" smtClean="0"/>
              <a:pPr>
                <a:defRPr/>
              </a:pPr>
              <a:t>62</a:t>
            </a:fld>
            <a:endParaRPr lang="en-US" altLang="zh-CN"/>
          </a:p>
        </p:txBody>
      </p:sp>
      <p:sp>
        <p:nvSpPr>
          <p:cNvPr id="4" name="内容占位符 3"/>
          <p:cNvSpPr>
            <a:spLocks noGrp="1"/>
          </p:cNvSpPr>
          <p:nvPr>
            <p:ph sz="quarter" idx="1"/>
          </p:nvPr>
        </p:nvSpPr>
        <p:spPr/>
        <p:txBody>
          <a:bodyPr>
            <a:normAutofit/>
          </a:bodyPr>
          <a:lstStyle/>
          <a:p>
            <a:pPr>
              <a:lnSpc>
                <a:spcPct val="150000"/>
              </a:lnSpc>
            </a:pPr>
            <a:r>
              <a:rPr lang="zh-CN" altLang="en-US" dirty="0"/>
              <a:t>判对准则</a:t>
            </a:r>
            <a:endParaRPr lang="en-US" altLang="zh-CN" dirty="0"/>
          </a:p>
          <a:p>
            <a:pPr lvl="1">
              <a:lnSpc>
                <a:spcPct val="150000"/>
              </a:lnSpc>
            </a:pPr>
            <a:r>
              <a:rPr lang="en-US" altLang="zh-CN" dirty="0"/>
              <a:t>1</a:t>
            </a:r>
            <a:r>
              <a:rPr lang="zh-CN" altLang="en-US" dirty="0"/>
              <a:t>、</a:t>
            </a:r>
            <a:r>
              <a:rPr lang="en-US" altLang="zh-CN" dirty="0" err="1"/>
              <a:t>ppt</a:t>
            </a:r>
            <a:r>
              <a:rPr lang="zh-CN" altLang="en-US" dirty="0"/>
              <a:t>正确</a:t>
            </a:r>
            <a:r>
              <a:rPr lang="en-US" altLang="zh-CN" dirty="0"/>
              <a:t>. </a:t>
            </a:r>
          </a:p>
          <a:p>
            <a:pPr lvl="1">
              <a:lnSpc>
                <a:spcPct val="150000"/>
              </a:lnSpc>
            </a:pPr>
            <a:r>
              <a:rPr lang="en-US" altLang="zh-CN" dirty="0"/>
              <a:t>2</a:t>
            </a:r>
            <a:r>
              <a:rPr lang="zh-CN" altLang="en-US" dirty="0"/>
              <a:t>、如果</a:t>
            </a:r>
            <a:r>
              <a:rPr lang="en-US" altLang="zh-CN" dirty="0" err="1"/>
              <a:t>ppt</a:t>
            </a:r>
            <a:r>
              <a:rPr lang="zh-CN" altLang="en-US" dirty="0"/>
              <a:t>错了那就参照第一条</a:t>
            </a:r>
            <a:r>
              <a:rPr lang="en-US" altLang="zh-CN" dirty="0"/>
              <a:t>.</a:t>
            </a:r>
            <a:r>
              <a:rPr lang="zh-CN" altLang="en-US" dirty="0"/>
              <a:t>，除非给出明确理由</a:t>
            </a:r>
            <a:endParaRPr lang="en-US" altLang="zh-CN" sz="2500" dirty="0"/>
          </a:p>
          <a:p>
            <a:pPr>
              <a:lnSpc>
                <a:spcPct val="150000"/>
              </a:lnSpc>
            </a:pPr>
            <a:r>
              <a:rPr lang="zh-CN" altLang="en-US" sz="2800" dirty="0"/>
              <a:t>写的伪代码最好加些必要的注释</a:t>
            </a:r>
          </a:p>
        </p:txBody>
      </p:sp>
    </p:spTree>
    <p:extLst>
      <p:ext uri="{BB962C8B-B14F-4D97-AF65-F5344CB8AC3E}">
        <p14:creationId xmlns:p14="http://schemas.microsoft.com/office/powerpoint/2010/main" val="3699936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14BA43D-DB83-4D2A-8335-08F5D2CE827E}"/>
              </a:ext>
            </a:extLst>
          </p:cNvPr>
          <p:cNvSpPr/>
          <p:nvPr/>
        </p:nvSpPr>
        <p:spPr>
          <a:xfrm>
            <a:off x="533400" y="1295400"/>
            <a:ext cx="7696200" cy="4154984"/>
          </a:xfrm>
          <a:prstGeom prst="rect">
            <a:avLst/>
          </a:prstGeom>
        </p:spPr>
        <p:txBody>
          <a:bodyPr wrap="square">
            <a:spAutoFit/>
          </a:bodyPr>
          <a:lstStyle/>
          <a:p>
            <a:pPr algn="l"/>
            <a:r>
              <a:rPr lang="zh-CN" altLang="en-US" sz="2400" dirty="0">
                <a:solidFill>
                  <a:srgbClr val="3F88BF"/>
                </a:solidFill>
                <a:latin typeface="PingFang SC"/>
                <a:hlinkClick r:id="rId2"/>
              </a:rPr>
              <a:t>摩尔定律</a:t>
            </a:r>
            <a:r>
              <a:rPr lang="zh-CN" altLang="en-US" sz="2400" dirty="0">
                <a:solidFill>
                  <a:srgbClr val="333333"/>
                </a:solidFill>
                <a:latin typeface="PingFang SC"/>
              </a:rPr>
              <a:t>是由</a:t>
            </a:r>
            <a:r>
              <a:rPr lang="zh-CN" altLang="en-US" sz="2400" dirty="0">
                <a:solidFill>
                  <a:srgbClr val="3F88BF"/>
                </a:solidFill>
                <a:latin typeface="PingFang SC"/>
                <a:hlinkClick r:id="rId3"/>
              </a:rPr>
              <a:t>英特尔</a:t>
            </a:r>
            <a:r>
              <a:rPr lang="zh-CN" altLang="en-US" sz="2400" dirty="0">
                <a:solidFill>
                  <a:srgbClr val="333333"/>
                </a:solidFill>
                <a:latin typeface="PingFang SC"/>
              </a:rPr>
              <a:t>（</a:t>
            </a:r>
            <a:r>
              <a:rPr lang="en-US" altLang="zh-CN" sz="2400" dirty="0">
                <a:solidFill>
                  <a:srgbClr val="333333"/>
                </a:solidFill>
                <a:latin typeface="PingFang SC"/>
              </a:rPr>
              <a:t>Intel</a:t>
            </a:r>
            <a:r>
              <a:rPr lang="zh-CN" altLang="en-US" sz="2400" dirty="0">
                <a:solidFill>
                  <a:srgbClr val="333333"/>
                </a:solidFill>
                <a:latin typeface="PingFang SC"/>
              </a:rPr>
              <a:t>）创始人之一</a:t>
            </a:r>
            <a:r>
              <a:rPr lang="zh-CN" altLang="en-US" sz="2400" dirty="0">
                <a:solidFill>
                  <a:srgbClr val="3F88BF"/>
                </a:solidFill>
                <a:latin typeface="PingFang SC"/>
                <a:hlinkClick r:id="rId4"/>
              </a:rPr>
              <a:t>戈登</a:t>
            </a:r>
            <a:r>
              <a:rPr lang="en-US" altLang="zh-CN" sz="2400" dirty="0">
                <a:solidFill>
                  <a:srgbClr val="3F88BF"/>
                </a:solidFill>
                <a:latin typeface="PingFang SC"/>
                <a:hlinkClick r:id="rId4"/>
              </a:rPr>
              <a:t>·</a:t>
            </a:r>
            <a:r>
              <a:rPr lang="zh-CN" altLang="en-US" sz="2400" dirty="0">
                <a:solidFill>
                  <a:srgbClr val="3F88BF"/>
                </a:solidFill>
                <a:latin typeface="PingFang SC"/>
                <a:hlinkClick r:id="rId4"/>
              </a:rPr>
              <a:t>摩尔</a:t>
            </a:r>
            <a:r>
              <a:rPr lang="zh-CN" altLang="en-US" sz="2400" dirty="0">
                <a:solidFill>
                  <a:srgbClr val="333333"/>
                </a:solidFill>
                <a:latin typeface="PingFang SC"/>
              </a:rPr>
              <a:t>（</a:t>
            </a:r>
            <a:r>
              <a:rPr lang="en-US" altLang="zh-CN" sz="2400" dirty="0">
                <a:solidFill>
                  <a:srgbClr val="333333"/>
                </a:solidFill>
                <a:latin typeface="PingFang SC"/>
              </a:rPr>
              <a:t>Gordon Moore</a:t>
            </a:r>
            <a:r>
              <a:rPr lang="zh-CN" altLang="en-US" sz="2400" dirty="0">
                <a:solidFill>
                  <a:srgbClr val="333333"/>
                </a:solidFill>
                <a:latin typeface="PingFang SC"/>
              </a:rPr>
              <a:t>）提出来的。其内容为：当价格不变时，集成电路上可容纳的元器件的数目，约每隔</a:t>
            </a:r>
            <a:r>
              <a:rPr lang="en-US" altLang="zh-CN" sz="2400" dirty="0">
                <a:solidFill>
                  <a:srgbClr val="333333"/>
                </a:solidFill>
                <a:latin typeface="PingFang SC"/>
              </a:rPr>
              <a:t>18-24</a:t>
            </a:r>
            <a:r>
              <a:rPr lang="zh-CN" altLang="en-US" sz="2400" dirty="0">
                <a:solidFill>
                  <a:srgbClr val="333333"/>
                </a:solidFill>
                <a:latin typeface="PingFang SC"/>
              </a:rPr>
              <a:t>个月便会增加一倍，性能也将提升一倍。换言之，每一美元所能买到的电脑性能，将每隔</a:t>
            </a:r>
            <a:r>
              <a:rPr lang="en-US" altLang="zh-CN" sz="2400" dirty="0">
                <a:solidFill>
                  <a:srgbClr val="333333"/>
                </a:solidFill>
                <a:latin typeface="PingFang SC"/>
              </a:rPr>
              <a:t>18-24</a:t>
            </a:r>
            <a:r>
              <a:rPr lang="zh-CN" altLang="en-US" sz="2400" dirty="0">
                <a:solidFill>
                  <a:srgbClr val="333333"/>
                </a:solidFill>
                <a:latin typeface="PingFang SC"/>
              </a:rPr>
              <a:t>个月翻一倍以上。这一定律揭示了信息技术进步的速度。</a:t>
            </a:r>
          </a:p>
          <a:p>
            <a:pPr algn="l"/>
            <a:r>
              <a:rPr lang="zh-CN" altLang="en-US" sz="2400" dirty="0">
                <a:solidFill>
                  <a:srgbClr val="333333"/>
                </a:solidFill>
                <a:latin typeface="PingFang SC"/>
              </a:rPr>
              <a:t>“</a:t>
            </a:r>
            <a:r>
              <a:rPr lang="zh-CN" altLang="en-US" sz="2400" dirty="0">
                <a:solidFill>
                  <a:srgbClr val="3F88BF"/>
                </a:solidFill>
                <a:latin typeface="PingFang SC"/>
                <a:hlinkClick r:id="rId2"/>
              </a:rPr>
              <a:t>摩尔定律</a:t>
            </a:r>
            <a:r>
              <a:rPr lang="zh-CN" altLang="en-US" sz="2400" dirty="0">
                <a:solidFill>
                  <a:srgbClr val="333333"/>
                </a:solidFill>
                <a:latin typeface="PingFang SC"/>
              </a:rPr>
              <a:t>”归纳了信息技术进步的速度。在</a:t>
            </a:r>
            <a:r>
              <a:rPr lang="zh-CN" altLang="en-US" sz="2400" dirty="0">
                <a:solidFill>
                  <a:srgbClr val="3F88BF"/>
                </a:solidFill>
                <a:latin typeface="PingFang SC"/>
                <a:hlinkClick r:id="rId2"/>
              </a:rPr>
              <a:t>摩尔定律</a:t>
            </a:r>
            <a:r>
              <a:rPr lang="zh-CN" altLang="en-US" sz="2400" dirty="0">
                <a:solidFill>
                  <a:srgbClr val="333333"/>
                </a:solidFill>
                <a:latin typeface="PingFang SC"/>
              </a:rPr>
              <a:t>应用的</a:t>
            </a:r>
            <a:r>
              <a:rPr lang="en-US" altLang="zh-CN" sz="2400" dirty="0">
                <a:solidFill>
                  <a:srgbClr val="333333"/>
                </a:solidFill>
                <a:latin typeface="PingFang SC"/>
              </a:rPr>
              <a:t>40</a:t>
            </a:r>
            <a:r>
              <a:rPr lang="zh-CN" altLang="en-US" sz="2400" dirty="0">
                <a:solidFill>
                  <a:srgbClr val="333333"/>
                </a:solidFill>
                <a:latin typeface="PingFang SC"/>
              </a:rPr>
              <a:t>多年里，计算机从神秘不可近的庞然大物变成多数人都不可或缺的工具，信息技术由实验室进入无数个普通家庭，因特网将全世界联系起来，多媒体视听设备丰富着每个人的生活</a:t>
            </a:r>
            <a:endParaRPr lang="zh-CN" altLang="en-US" sz="2400" b="0" i="0" dirty="0">
              <a:solidFill>
                <a:srgbClr val="333333"/>
              </a:solidFill>
              <a:effectLst/>
              <a:latin typeface="PingFang SC"/>
            </a:endParaRPr>
          </a:p>
        </p:txBody>
      </p:sp>
    </p:spTree>
    <p:extLst>
      <p:ext uri="{BB962C8B-B14F-4D97-AF65-F5344CB8AC3E}">
        <p14:creationId xmlns:p14="http://schemas.microsoft.com/office/powerpoint/2010/main" val="1005246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p:cNvSpPr>
            <a:spLocks noChangeArrowheads="1"/>
          </p:cNvSpPr>
          <p:nvPr/>
        </p:nvSpPr>
        <p:spPr bwMode="auto">
          <a:xfrm>
            <a:off x="6350" y="520700"/>
            <a:ext cx="9118600" cy="6318250"/>
          </a:xfrm>
          <a:prstGeom prst="star16">
            <a:avLst>
              <a:gd name="adj" fmla="val 37500"/>
            </a:avLst>
          </a:prstGeom>
          <a:solidFill>
            <a:schemeClr val="accent1"/>
          </a:solidFill>
          <a:ln w="12700">
            <a:solidFill>
              <a:schemeClr val="tx1"/>
            </a:solidFill>
            <a:miter lim="800000"/>
            <a:headEnd/>
            <a:tailEnd/>
          </a:ln>
          <a:effectLst>
            <a:outerShdw dist="107763" dir="2700000" algn="ctr" rotWithShape="0">
              <a:schemeClr val="bg2">
                <a:alpha val="50000"/>
              </a:schemeClr>
            </a:outerShdw>
          </a:effectLst>
        </p:spPr>
        <p:txBody>
          <a:bodyPr wrap="none" anchor="ctr"/>
          <a:lstStyle/>
          <a:p>
            <a:endParaRPr lang="en-US"/>
          </a:p>
        </p:txBody>
      </p:sp>
      <p:graphicFrame>
        <p:nvGraphicFramePr>
          <p:cNvPr id="17411" name="Object 3"/>
          <p:cNvGraphicFramePr>
            <a:graphicFrameLocks/>
          </p:cNvGraphicFramePr>
          <p:nvPr/>
        </p:nvGraphicFramePr>
        <p:xfrm>
          <a:off x="1885950" y="3771900"/>
          <a:ext cx="317500" cy="1068388"/>
        </p:xfrm>
        <a:graphic>
          <a:graphicData uri="http://schemas.openxmlformats.org/presentationml/2006/ole">
            <mc:AlternateContent xmlns:mc="http://schemas.openxmlformats.org/markup-compatibility/2006">
              <mc:Choice xmlns:v="urn:schemas-microsoft-com:vml" Requires="v">
                <p:oleObj spid="_x0000_s14250" name="Microsoft ClipArt Gallery" r:id="rId3" imgW="1347788" imgH="4519613" progId="">
                  <p:embed/>
                </p:oleObj>
              </mc:Choice>
              <mc:Fallback>
                <p:oleObj name="Microsoft ClipArt Gallery" r:id="rId3" imgW="1347788" imgH="4519613" progId="">
                  <p:embed/>
                  <p:pic>
                    <p:nvPicPr>
                      <p:cNvPr id="0" name="Picture 1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5950" y="3771900"/>
                        <a:ext cx="317500" cy="1068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12" name="Object 4"/>
          <p:cNvGraphicFramePr>
            <a:graphicFrameLocks/>
          </p:cNvGraphicFramePr>
          <p:nvPr/>
        </p:nvGraphicFramePr>
        <p:xfrm>
          <a:off x="2400300" y="3600450"/>
          <a:ext cx="417513" cy="1220788"/>
        </p:xfrm>
        <a:graphic>
          <a:graphicData uri="http://schemas.openxmlformats.org/presentationml/2006/ole">
            <mc:AlternateContent xmlns:mc="http://schemas.openxmlformats.org/markup-compatibility/2006">
              <mc:Choice xmlns:v="urn:schemas-microsoft-com:vml" Requires="v">
                <p:oleObj spid="_x0000_s14251" name="Microsoft ClipArt Gallery" r:id="rId5" imgW="1347788" imgH="4519613" progId="">
                  <p:embed/>
                </p:oleObj>
              </mc:Choice>
              <mc:Fallback>
                <p:oleObj name="Microsoft ClipArt Gallery" r:id="rId5" imgW="1347788" imgH="4519613" progId="">
                  <p:embed/>
                  <p:pic>
                    <p:nvPicPr>
                      <p:cNvPr id="0" name="Picture 13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0300" y="3600450"/>
                        <a:ext cx="417513" cy="1220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13" name="Line 5"/>
          <p:cNvSpPr>
            <a:spLocks noChangeShapeType="1"/>
          </p:cNvSpPr>
          <p:nvPr/>
        </p:nvSpPr>
        <p:spPr bwMode="auto">
          <a:xfrm flipV="1">
            <a:off x="1714500" y="1657350"/>
            <a:ext cx="0" cy="4114800"/>
          </a:xfrm>
          <a:prstGeom prst="line">
            <a:avLst/>
          </a:prstGeom>
          <a:noFill/>
          <a:ln w="50800">
            <a:solidFill>
              <a:srgbClr val="7144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4" name="Line 6"/>
          <p:cNvSpPr>
            <a:spLocks noChangeShapeType="1"/>
          </p:cNvSpPr>
          <p:nvPr/>
        </p:nvSpPr>
        <p:spPr bwMode="auto">
          <a:xfrm>
            <a:off x="685800" y="4819650"/>
            <a:ext cx="7734300" cy="0"/>
          </a:xfrm>
          <a:prstGeom prst="line">
            <a:avLst/>
          </a:prstGeom>
          <a:noFill/>
          <a:ln w="50800">
            <a:solidFill>
              <a:srgbClr val="7144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5" name="Rectangle 7"/>
          <p:cNvSpPr>
            <a:spLocks noChangeArrowheads="1"/>
          </p:cNvSpPr>
          <p:nvPr/>
        </p:nvSpPr>
        <p:spPr bwMode="auto">
          <a:xfrm>
            <a:off x="4232275" y="5284788"/>
            <a:ext cx="86201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r>
              <a:rPr lang="en-US" sz="3200" b="1" dirty="0">
                <a:solidFill>
                  <a:schemeClr val="bg1"/>
                </a:solidFill>
                <a:latin typeface="Times New Roman" pitchFamily="18" charset="0"/>
              </a:rPr>
              <a:t>Age</a:t>
            </a:r>
          </a:p>
        </p:txBody>
      </p:sp>
      <p:sp>
        <p:nvSpPr>
          <p:cNvPr id="17416" name="Rectangle 8"/>
          <p:cNvSpPr>
            <a:spLocks noChangeArrowheads="1"/>
          </p:cNvSpPr>
          <p:nvPr/>
        </p:nvSpPr>
        <p:spPr bwMode="auto">
          <a:xfrm rot="16200000">
            <a:off x="669925" y="3341688"/>
            <a:ext cx="15382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r>
              <a:rPr lang="en-US" sz="3200" b="1">
                <a:solidFill>
                  <a:schemeClr val="bg1"/>
                </a:solidFill>
                <a:latin typeface="Times New Roman" pitchFamily="18" charset="0"/>
              </a:rPr>
              <a:t>Growth</a:t>
            </a:r>
          </a:p>
        </p:txBody>
      </p:sp>
      <p:sp>
        <p:nvSpPr>
          <p:cNvPr id="17417" name="Rectangle 9"/>
          <p:cNvSpPr>
            <a:spLocks noChangeArrowheads="1"/>
          </p:cNvSpPr>
          <p:nvPr/>
        </p:nvSpPr>
        <p:spPr bwMode="auto">
          <a:xfrm>
            <a:off x="1851025" y="4841875"/>
            <a:ext cx="6584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r>
              <a:rPr lang="en-US" sz="2400" b="1">
                <a:solidFill>
                  <a:schemeClr val="folHlink"/>
                </a:solidFill>
                <a:latin typeface="Times New Roman" pitchFamily="18" charset="0"/>
              </a:rPr>
              <a:t>5     10    15   20   25    30     35     40       45</a:t>
            </a:r>
            <a:r>
              <a:rPr lang="en-US" sz="2400" b="1">
                <a:solidFill>
                  <a:schemeClr val="accent2"/>
                </a:solidFill>
                <a:latin typeface="Times New Roman" pitchFamily="18" charset="0"/>
              </a:rPr>
              <a:t>   . . . .    </a:t>
            </a:r>
          </a:p>
        </p:txBody>
      </p:sp>
      <p:graphicFrame>
        <p:nvGraphicFramePr>
          <p:cNvPr id="17418" name="Object 10"/>
          <p:cNvGraphicFramePr>
            <a:graphicFrameLocks/>
          </p:cNvGraphicFramePr>
          <p:nvPr/>
        </p:nvGraphicFramePr>
        <p:xfrm>
          <a:off x="2967038" y="3429000"/>
          <a:ext cx="385762" cy="1392238"/>
        </p:xfrm>
        <a:graphic>
          <a:graphicData uri="http://schemas.openxmlformats.org/presentationml/2006/ole">
            <mc:AlternateContent xmlns:mc="http://schemas.openxmlformats.org/markup-compatibility/2006">
              <mc:Choice xmlns:v="urn:schemas-microsoft-com:vml" Requires="v">
                <p:oleObj spid="_x0000_s14252" name="Microsoft ClipArt Gallery" r:id="rId6" imgW="1347788" imgH="4519613" progId="">
                  <p:embed/>
                </p:oleObj>
              </mc:Choice>
              <mc:Fallback>
                <p:oleObj name="Microsoft ClipArt Gallery" r:id="rId6" imgW="1347788" imgH="4519613" progId="">
                  <p:embed/>
                  <p:pic>
                    <p:nvPicPr>
                      <p:cNvPr id="0" name="Picture 13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7038" y="3429000"/>
                        <a:ext cx="385762" cy="1392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19" name="Object 11"/>
          <p:cNvGraphicFramePr>
            <a:graphicFrameLocks/>
          </p:cNvGraphicFramePr>
          <p:nvPr/>
        </p:nvGraphicFramePr>
        <p:xfrm>
          <a:off x="3505200" y="3105150"/>
          <a:ext cx="419100" cy="1754188"/>
        </p:xfrm>
        <a:graphic>
          <a:graphicData uri="http://schemas.openxmlformats.org/presentationml/2006/ole">
            <mc:AlternateContent xmlns:mc="http://schemas.openxmlformats.org/markup-compatibility/2006">
              <mc:Choice xmlns:v="urn:schemas-microsoft-com:vml" Requires="v">
                <p:oleObj spid="_x0000_s14253" name="Microsoft ClipArt Gallery" r:id="rId7" imgW="1347788" imgH="4519613" progId="">
                  <p:embed/>
                </p:oleObj>
              </mc:Choice>
              <mc:Fallback>
                <p:oleObj name="Microsoft ClipArt Gallery" r:id="rId7" imgW="1347788" imgH="4519613" progId="">
                  <p:embed/>
                  <p:pic>
                    <p:nvPicPr>
                      <p:cNvPr id="0" name="Picture 14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3105150"/>
                        <a:ext cx="419100" cy="175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20" name="Object 12"/>
          <p:cNvGraphicFramePr>
            <a:graphicFrameLocks/>
          </p:cNvGraphicFramePr>
          <p:nvPr/>
        </p:nvGraphicFramePr>
        <p:xfrm>
          <a:off x="4114800" y="3048000"/>
          <a:ext cx="419100" cy="1754188"/>
        </p:xfrm>
        <a:graphic>
          <a:graphicData uri="http://schemas.openxmlformats.org/presentationml/2006/ole">
            <mc:AlternateContent xmlns:mc="http://schemas.openxmlformats.org/markup-compatibility/2006">
              <mc:Choice xmlns:v="urn:schemas-microsoft-com:vml" Requires="v">
                <p:oleObj spid="_x0000_s14254" name="Microsoft ClipArt Gallery" r:id="rId8" imgW="1347788" imgH="4519613" progId="">
                  <p:embed/>
                </p:oleObj>
              </mc:Choice>
              <mc:Fallback>
                <p:oleObj name="Microsoft ClipArt Gallery" r:id="rId8" imgW="1347788" imgH="4519613" progId="">
                  <p:embed/>
                  <p:pic>
                    <p:nvPicPr>
                      <p:cNvPr id="0" name="Picture 14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3048000"/>
                        <a:ext cx="419100" cy="175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21" name="Object 13"/>
          <p:cNvGraphicFramePr>
            <a:graphicFrameLocks/>
          </p:cNvGraphicFramePr>
          <p:nvPr/>
        </p:nvGraphicFramePr>
        <p:xfrm>
          <a:off x="4648200" y="3048000"/>
          <a:ext cx="628650" cy="1754188"/>
        </p:xfrm>
        <a:graphic>
          <a:graphicData uri="http://schemas.openxmlformats.org/presentationml/2006/ole">
            <mc:AlternateContent xmlns:mc="http://schemas.openxmlformats.org/markup-compatibility/2006">
              <mc:Choice xmlns:v="urn:schemas-microsoft-com:vml" Requires="v">
                <p:oleObj spid="_x0000_s14255" name="Microsoft ClipArt Gallery" r:id="rId9" imgW="1347788" imgH="4519613" progId="">
                  <p:embed/>
                </p:oleObj>
              </mc:Choice>
              <mc:Fallback>
                <p:oleObj name="Microsoft ClipArt Gallery" r:id="rId9" imgW="1347788" imgH="4519613" progId="">
                  <p:embed/>
                  <p:pic>
                    <p:nvPicPr>
                      <p:cNvPr id="0" name="Picture 14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3048000"/>
                        <a:ext cx="628650" cy="175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22" name="Object 14"/>
          <p:cNvGraphicFramePr>
            <a:graphicFrameLocks/>
          </p:cNvGraphicFramePr>
          <p:nvPr/>
        </p:nvGraphicFramePr>
        <p:xfrm>
          <a:off x="5295900" y="3067050"/>
          <a:ext cx="685800" cy="1754188"/>
        </p:xfrm>
        <a:graphic>
          <a:graphicData uri="http://schemas.openxmlformats.org/presentationml/2006/ole">
            <mc:AlternateContent xmlns:mc="http://schemas.openxmlformats.org/markup-compatibility/2006">
              <mc:Choice xmlns:v="urn:schemas-microsoft-com:vml" Requires="v">
                <p:oleObj spid="_x0000_s14256" name="Microsoft ClipArt Gallery" r:id="rId10" imgW="1347788" imgH="4519613" progId="">
                  <p:embed/>
                </p:oleObj>
              </mc:Choice>
              <mc:Fallback>
                <p:oleObj name="Microsoft ClipArt Gallery" r:id="rId10" imgW="1347788" imgH="4519613" progId="">
                  <p:embed/>
                  <p:pic>
                    <p:nvPicPr>
                      <p:cNvPr id="0" name="Picture 14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5900" y="3067050"/>
                        <a:ext cx="685800" cy="175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23" name="Object 15"/>
          <p:cNvGraphicFramePr>
            <a:graphicFrameLocks/>
          </p:cNvGraphicFramePr>
          <p:nvPr/>
        </p:nvGraphicFramePr>
        <p:xfrm>
          <a:off x="5962650" y="3067050"/>
          <a:ext cx="857250" cy="1754188"/>
        </p:xfrm>
        <a:graphic>
          <a:graphicData uri="http://schemas.openxmlformats.org/presentationml/2006/ole">
            <mc:AlternateContent xmlns:mc="http://schemas.openxmlformats.org/markup-compatibility/2006">
              <mc:Choice xmlns:v="urn:schemas-microsoft-com:vml" Requires="v">
                <p:oleObj spid="_x0000_s14257" name="Microsoft ClipArt Gallery" r:id="rId11" imgW="1347788" imgH="4519613" progId="">
                  <p:embed/>
                </p:oleObj>
              </mc:Choice>
              <mc:Fallback>
                <p:oleObj name="Microsoft ClipArt Gallery" r:id="rId11" imgW="1347788" imgH="4519613" progId="">
                  <p:embed/>
                  <p:pic>
                    <p:nvPicPr>
                      <p:cNvPr id="0" name="Picture 14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2650" y="3067050"/>
                        <a:ext cx="857250" cy="175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24" name="Object 16"/>
          <p:cNvGraphicFramePr>
            <a:graphicFrameLocks/>
          </p:cNvGraphicFramePr>
          <p:nvPr/>
        </p:nvGraphicFramePr>
        <p:xfrm>
          <a:off x="6743700" y="3086100"/>
          <a:ext cx="1028700" cy="1754188"/>
        </p:xfrm>
        <a:graphic>
          <a:graphicData uri="http://schemas.openxmlformats.org/presentationml/2006/ole">
            <mc:AlternateContent xmlns:mc="http://schemas.openxmlformats.org/markup-compatibility/2006">
              <mc:Choice xmlns:v="urn:schemas-microsoft-com:vml" Requires="v">
                <p:oleObj spid="_x0000_s14258" name="Microsoft ClipArt Gallery" r:id="rId12" imgW="1347788" imgH="4519613" progId="">
                  <p:embed/>
                </p:oleObj>
              </mc:Choice>
              <mc:Fallback>
                <p:oleObj name="Microsoft ClipArt Gallery" r:id="rId12" imgW="1347788" imgH="4519613" progId="">
                  <p:embed/>
                  <p:pic>
                    <p:nvPicPr>
                      <p:cNvPr id="0" name="Picture 14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3700" y="3086100"/>
                        <a:ext cx="1028700" cy="175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25" name="Rectangle 17"/>
          <p:cNvSpPr>
            <a:spLocks noGrp="1" noChangeArrowheads="1"/>
          </p:cNvSpPr>
          <p:nvPr>
            <p:ph type="title"/>
          </p:nvPr>
        </p:nvSpPr>
        <p:spPr>
          <a:xfrm>
            <a:off x="152400" y="76200"/>
            <a:ext cx="8991600" cy="9144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normAutofit/>
          </a:bodyPr>
          <a:lstStyle/>
          <a:p>
            <a:r>
              <a:rPr lang="en-US" sz="3200" dirty="0">
                <a:solidFill>
                  <a:srgbClr val="FF0000"/>
                </a:solidFill>
                <a:latin typeface="Arial" pitchFamily="34" charset="0"/>
              </a:rPr>
              <a:t>Human Architecture! Growth Performance</a:t>
            </a:r>
          </a:p>
        </p:txBody>
      </p:sp>
      <p:sp>
        <p:nvSpPr>
          <p:cNvPr id="2" name="灯片编号占位符 1"/>
          <p:cNvSpPr>
            <a:spLocks noGrp="1"/>
          </p:cNvSpPr>
          <p:nvPr>
            <p:ph type="sldNum" sz="quarter" idx="12"/>
          </p:nvPr>
        </p:nvSpPr>
        <p:spPr/>
        <p:txBody>
          <a:bodyPr/>
          <a:lstStyle/>
          <a:p>
            <a:pPr>
              <a:defRPr/>
            </a:pPr>
            <a:fld id="{6A351363-8622-4F94-AF08-C4D4F2EA033E}" type="slidenum">
              <a:rPr lang="zh-CN" altLang="en-US" smtClean="0"/>
              <a:pPr>
                <a:defRPr/>
              </a:pPr>
              <a:t>8</a:t>
            </a:fld>
            <a:endParaRPr lang="en-US" altLang="zh-CN"/>
          </a:p>
        </p:txBody>
      </p:sp>
      <p:sp>
        <p:nvSpPr>
          <p:cNvPr id="17426" name="Rectangle 18"/>
          <p:cNvSpPr>
            <a:spLocks noChangeArrowheads="1"/>
          </p:cNvSpPr>
          <p:nvPr/>
        </p:nvSpPr>
        <p:spPr bwMode="auto">
          <a:xfrm>
            <a:off x="2079625" y="2297113"/>
            <a:ext cx="1058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r>
              <a:rPr lang="en-US" sz="2000" b="1" dirty="0">
                <a:solidFill>
                  <a:schemeClr val="bg1"/>
                </a:solidFill>
                <a:latin typeface="Times New Roman" pitchFamily="18" charset="0"/>
              </a:rPr>
              <a:t>Vertical</a:t>
            </a:r>
          </a:p>
        </p:txBody>
      </p:sp>
      <p:sp>
        <p:nvSpPr>
          <p:cNvPr id="17427" name="Rectangle 19"/>
          <p:cNvSpPr>
            <a:spLocks noChangeArrowheads="1"/>
          </p:cNvSpPr>
          <p:nvPr/>
        </p:nvSpPr>
        <p:spPr bwMode="auto">
          <a:xfrm>
            <a:off x="4613275" y="2305050"/>
            <a:ext cx="1589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r>
              <a:rPr lang="en-US" sz="2400" b="1" dirty="0">
                <a:solidFill>
                  <a:schemeClr val="bg1"/>
                </a:solidFill>
                <a:latin typeface="Times New Roman" pitchFamily="18" charset="0"/>
              </a:rPr>
              <a:t>Horizontal</a:t>
            </a:r>
          </a:p>
        </p:txBody>
      </p:sp>
      <p:sp>
        <p:nvSpPr>
          <p:cNvPr id="17428" name="Line 20"/>
          <p:cNvSpPr>
            <a:spLocks noChangeShapeType="1"/>
          </p:cNvSpPr>
          <p:nvPr/>
        </p:nvSpPr>
        <p:spPr bwMode="auto">
          <a:xfrm>
            <a:off x="3067050" y="2498725"/>
            <a:ext cx="438150" cy="0"/>
          </a:xfrm>
          <a:prstGeom prst="line">
            <a:avLst/>
          </a:prstGeom>
          <a:noFill/>
          <a:ln w="12700">
            <a:solidFill>
              <a:srgbClr val="7144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29" name="Line 21"/>
          <p:cNvSpPr>
            <a:spLocks noChangeShapeType="1"/>
          </p:cNvSpPr>
          <p:nvPr/>
        </p:nvSpPr>
        <p:spPr bwMode="auto">
          <a:xfrm flipH="1">
            <a:off x="1733550" y="2479675"/>
            <a:ext cx="419100" cy="0"/>
          </a:xfrm>
          <a:prstGeom prst="line">
            <a:avLst/>
          </a:prstGeom>
          <a:noFill/>
          <a:ln w="12700">
            <a:solidFill>
              <a:srgbClr val="7144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30" name="Line 22"/>
          <p:cNvSpPr>
            <a:spLocks noChangeShapeType="1"/>
          </p:cNvSpPr>
          <p:nvPr/>
        </p:nvSpPr>
        <p:spPr bwMode="auto">
          <a:xfrm flipH="1">
            <a:off x="3505200" y="2495550"/>
            <a:ext cx="1143000" cy="0"/>
          </a:xfrm>
          <a:prstGeom prst="line">
            <a:avLst/>
          </a:prstGeom>
          <a:noFill/>
          <a:ln w="12700">
            <a:solidFill>
              <a:srgbClr val="7144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31" name="Line 23"/>
          <p:cNvSpPr>
            <a:spLocks noChangeShapeType="1"/>
          </p:cNvSpPr>
          <p:nvPr/>
        </p:nvSpPr>
        <p:spPr bwMode="auto">
          <a:xfrm>
            <a:off x="6210300" y="2514600"/>
            <a:ext cx="1333500" cy="0"/>
          </a:xfrm>
          <a:prstGeom prst="line">
            <a:avLst/>
          </a:prstGeom>
          <a:noFill/>
          <a:ln w="12700">
            <a:solidFill>
              <a:srgbClr val="7144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Rectangle 17"/>
          <p:cNvSpPr txBox="1">
            <a:spLocks noChangeArrowheads="1"/>
          </p:cNvSpPr>
          <p:nvPr/>
        </p:nvSpPr>
        <p:spPr>
          <a:xfrm>
            <a:off x="152400" y="5209858"/>
            <a:ext cx="3105149" cy="1689735"/>
          </a:xfrm>
          <a:prstGeom prst="rect">
            <a:avLst/>
          </a:prstGeom>
          <a:noFill/>
          <a:ln w="41275" cap="rnd">
            <a:solidFill>
              <a:srgbClr val="FFC000"/>
            </a:solidFill>
            <a:round/>
            <a:headEnd/>
            <a:tailEnd/>
          </a:ln>
        </p:spPr>
        <p:txBody>
          <a:bodyPr vert="horz" lIns="90488" tIns="44450" rIns="90488" bIns="44450" anchor="ctr" anchorCtr="1">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lgn="ctr" fontAlgn="auto">
              <a:spcAft>
                <a:spcPts val="0"/>
              </a:spcAft>
            </a:pPr>
            <a:r>
              <a:rPr lang="zh-CN" altLang="en-US" sz="4400" dirty="0">
                <a:solidFill>
                  <a:schemeClr val="tx1"/>
                </a:solidFill>
                <a:latin typeface="Arial" pitchFamily="34" charset="0"/>
              </a:rPr>
              <a:t>摩尔定律</a:t>
            </a:r>
            <a:endParaRPr lang="en-US" sz="4400" dirty="0">
              <a:solidFill>
                <a:schemeClr val="tx1"/>
              </a:solidFill>
              <a:latin typeface="Arial" pitchFamily="34" charset="0"/>
            </a:endParaRPr>
          </a:p>
        </p:txBody>
      </p:sp>
    </p:spTree>
    <p:extLst>
      <p:ext uri="{BB962C8B-B14F-4D97-AF65-F5344CB8AC3E}">
        <p14:creationId xmlns:p14="http://schemas.microsoft.com/office/powerpoint/2010/main" val="408910642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AutoShape 2"/>
          <p:cNvSpPr>
            <a:spLocks noChangeArrowheads="1"/>
          </p:cNvSpPr>
          <p:nvPr/>
        </p:nvSpPr>
        <p:spPr bwMode="auto">
          <a:xfrm>
            <a:off x="6350" y="520700"/>
            <a:ext cx="9118600" cy="6318250"/>
          </a:xfrm>
          <a:prstGeom prst="star16">
            <a:avLst>
              <a:gd name="adj" fmla="val 37500"/>
            </a:avLst>
          </a:prstGeom>
          <a:solidFill>
            <a:schemeClr val="accent1"/>
          </a:solidFill>
          <a:ln w="12700">
            <a:solidFill>
              <a:schemeClr val="tx1"/>
            </a:solidFill>
            <a:miter lim="800000"/>
            <a:headEnd/>
            <a:tailEnd/>
          </a:ln>
          <a:effectLst>
            <a:outerShdw dist="107763" dir="2700000" algn="ctr" rotWithShape="0">
              <a:schemeClr val="bg2">
                <a:alpha val="50000"/>
              </a:schemeClr>
            </a:outerShdw>
          </a:effectLst>
        </p:spPr>
        <p:txBody>
          <a:bodyPr wrap="none" anchor="ctr"/>
          <a:lstStyle/>
          <a:p>
            <a:endParaRPr lang="en-US"/>
          </a:p>
        </p:txBody>
      </p:sp>
      <p:sp>
        <p:nvSpPr>
          <p:cNvPr id="18435" name="Line 3"/>
          <p:cNvSpPr>
            <a:spLocks noChangeShapeType="1"/>
          </p:cNvSpPr>
          <p:nvPr/>
        </p:nvSpPr>
        <p:spPr bwMode="auto">
          <a:xfrm flipV="1">
            <a:off x="1714500" y="1657350"/>
            <a:ext cx="0" cy="4114800"/>
          </a:xfrm>
          <a:prstGeom prst="line">
            <a:avLst/>
          </a:prstGeom>
          <a:noFill/>
          <a:ln w="50800">
            <a:solidFill>
              <a:srgbClr val="7144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36" name="Line 4"/>
          <p:cNvSpPr>
            <a:spLocks noChangeShapeType="1"/>
          </p:cNvSpPr>
          <p:nvPr/>
        </p:nvSpPr>
        <p:spPr bwMode="auto">
          <a:xfrm>
            <a:off x="685800" y="4819650"/>
            <a:ext cx="7734300" cy="0"/>
          </a:xfrm>
          <a:prstGeom prst="line">
            <a:avLst/>
          </a:prstGeom>
          <a:noFill/>
          <a:ln w="50800">
            <a:solidFill>
              <a:srgbClr val="7144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37" name="Rectangle 5"/>
          <p:cNvSpPr>
            <a:spLocks noChangeArrowheads="1"/>
          </p:cNvSpPr>
          <p:nvPr/>
        </p:nvSpPr>
        <p:spPr bwMode="auto">
          <a:xfrm>
            <a:off x="3032125" y="5303838"/>
            <a:ext cx="3175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r>
              <a:rPr lang="en-US" sz="3200" b="1" dirty="0">
                <a:solidFill>
                  <a:schemeClr val="bg1"/>
                </a:solidFill>
                <a:latin typeface="Times New Roman" pitchFamily="18" charset="0"/>
              </a:rPr>
              <a:t>No. of Processors</a:t>
            </a:r>
          </a:p>
        </p:txBody>
      </p:sp>
      <p:sp>
        <p:nvSpPr>
          <p:cNvPr id="18438" name="Rectangle 6"/>
          <p:cNvSpPr>
            <a:spLocks noChangeArrowheads="1"/>
          </p:cNvSpPr>
          <p:nvPr/>
        </p:nvSpPr>
        <p:spPr bwMode="auto">
          <a:xfrm rot="16200000">
            <a:off x="822325" y="3341688"/>
            <a:ext cx="11890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r>
              <a:rPr lang="en-US" sz="3200" b="1">
                <a:solidFill>
                  <a:schemeClr val="bg1"/>
                </a:solidFill>
                <a:latin typeface="Times New Roman" pitchFamily="18" charset="0"/>
              </a:rPr>
              <a:t>C.P.I.</a:t>
            </a:r>
          </a:p>
        </p:txBody>
      </p:sp>
      <p:sp>
        <p:nvSpPr>
          <p:cNvPr id="18439" name="Rectangle 7"/>
          <p:cNvSpPr>
            <a:spLocks noChangeArrowheads="1"/>
          </p:cNvSpPr>
          <p:nvPr/>
        </p:nvSpPr>
        <p:spPr bwMode="auto">
          <a:xfrm>
            <a:off x="1851025" y="4841875"/>
            <a:ext cx="3155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r>
              <a:rPr lang="en-US" sz="2400" b="1">
                <a:solidFill>
                  <a:schemeClr val="bg1"/>
                </a:solidFill>
                <a:latin typeface="Times New Roman" pitchFamily="18" charset="0"/>
              </a:rPr>
              <a:t>1                     2 .   .   .   .</a:t>
            </a:r>
          </a:p>
        </p:txBody>
      </p:sp>
      <p:sp>
        <p:nvSpPr>
          <p:cNvPr id="18440" name="Rectangle 8"/>
          <p:cNvSpPr>
            <a:spLocks noGrp="1" noChangeArrowheads="1"/>
          </p:cNvSpPr>
          <p:nvPr>
            <p:ph type="title"/>
          </p:nvPr>
        </p:nvSpPr>
        <p:spPr>
          <a:xfrm>
            <a:off x="304546" y="484188"/>
            <a:ext cx="8826500" cy="6858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normAutofit fontScale="90000"/>
          </a:bodyPr>
          <a:lstStyle/>
          <a:p>
            <a:r>
              <a:rPr lang="en-US" sz="3200" dirty="0">
                <a:solidFill>
                  <a:srgbClr val="FF0000"/>
                </a:solidFill>
                <a:latin typeface="Arial" pitchFamily="34" charset="0"/>
              </a:rPr>
              <a:t>Computational Power Improvement</a:t>
            </a:r>
            <a:br>
              <a:rPr lang="en-US" sz="3200" dirty="0">
                <a:solidFill>
                  <a:srgbClr val="FF0000"/>
                </a:solidFill>
                <a:latin typeface="Arial" pitchFamily="34" charset="0"/>
              </a:rPr>
            </a:br>
            <a:r>
              <a:rPr lang="zh-CN" altLang="en-US" dirty="0"/>
              <a:t>计算能力提高</a:t>
            </a:r>
            <a:endParaRPr lang="en-US" sz="3200" dirty="0">
              <a:solidFill>
                <a:srgbClr val="FF0000"/>
              </a:solidFill>
              <a:latin typeface="Arial" pitchFamily="34" charset="0"/>
            </a:endParaRPr>
          </a:p>
        </p:txBody>
      </p:sp>
      <p:sp>
        <p:nvSpPr>
          <p:cNvPr id="2" name="灯片编号占位符 1"/>
          <p:cNvSpPr>
            <a:spLocks noGrp="1"/>
          </p:cNvSpPr>
          <p:nvPr>
            <p:ph type="sldNum" sz="quarter" idx="12"/>
          </p:nvPr>
        </p:nvSpPr>
        <p:spPr/>
        <p:txBody>
          <a:bodyPr/>
          <a:lstStyle/>
          <a:p>
            <a:pPr>
              <a:defRPr/>
            </a:pPr>
            <a:fld id="{6A351363-8622-4F94-AF08-C4D4F2EA033E}" type="slidenum">
              <a:rPr lang="zh-CN" altLang="en-US" smtClean="0"/>
              <a:pPr>
                <a:defRPr/>
              </a:pPr>
              <a:t>9</a:t>
            </a:fld>
            <a:endParaRPr lang="en-US" altLang="zh-CN"/>
          </a:p>
        </p:txBody>
      </p:sp>
      <p:grpSp>
        <p:nvGrpSpPr>
          <p:cNvPr id="18447" name="Group 15"/>
          <p:cNvGrpSpPr>
            <a:grpSpLocks/>
          </p:cNvGrpSpPr>
          <p:nvPr/>
        </p:nvGrpSpPr>
        <p:grpSpPr bwMode="auto">
          <a:xfrm>
            <a:off x="1778000" y="4102100"/>
            <a:ext cx="425450" cy="654050"/>
            <a:chOff x="1120" y="2584"/>
            <a:chExt cx="268" cy="412"/>
          </a:xfrm>
        </p:grpSpPr>
        <p:sp>
          <p:nvSpPr>
            <p:cNvPr id="18441" name="Rectangle 9"/>
            <p:cNvSpPr>
              <a:spLocks noChangeArrowheads="1"/>
            </p:cNvSpPr>
            <p:nvPr/>
          </p:nvSpPr>
          <p:spPr bwMode="auto">
            <a:xfrm>
              <a:off x="1120" y="2584"/>
              <a:ext cx="268" cy="412"/>
            </a:xfrm>
            <a:prstGeom prst="rect">
              <a:avLst/>
            </a:prstGeom>
            <a:solidFill>
              <a:schemeClr val="accent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2" name="Rectangle 10"/>
            <p:cNvSpPr>
              <a:spLocks noChangeArrowheads="1"/>
            </p:cNvSpPr>
            <p:nvPr/>
          </p:nvSpPr>
          <p:spPr bwMode="auto">
            <a:xfrm>
              <a:off x="1184" y="2668"/>
              <a:ext cx="130" cy="238"/>
            </a:xfrm>
            <a:prstGeom prst="rect">
              <a:avLst/>
            </a:prstGeom>
            <a:solidFill>
              <a:schemeClr val="bg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3" name="Oval 11"/>
            <p:cNvSpPr>
              <a:spLocks noChangeArrowheads="1"/>
            </p:cNvSpPr>
            <p:nvPr/>
          </p:nvSpPr>
          <p:spPr bwMode="auto">
            <a:xfrm>
              <a:off x="1341" y="2608"/>
              <a:ext cx="29" cy="52"/>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4" name="Oval 12"/>
            <p:cNvSpPr>
              <a:spLocks noChangeArrowheads="1"/>
            </p:cNvSpPr>
            <p:nvPr/>
          </p:nvSpPr>
          <p:spPr bwMode="auto">
            <a:xfrm>
              <a:off x="1350" y="2920"/>
              <a:ext cx="29" cy="52"/>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5" name="Oval 13"/>
            <p:cNvSpPr>
              <a:spLocks noChangeArrowheads="1"/>
            </p:cNvSpPr>
            <p:nvPr/>
          </p:nvSpPr>
          <p:spPr bwMode="auto">
            <a:xfrm>
              <a:off x="1129" y="2608"/>
              <a:ext cx="29" cy="52"/>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6" name="Oval 14"/>
            <p:cNvSpPr>
              <a:spLocks noChangeArrowheads="1"/>
            </p:cNvSpPr>
            <p:nvPr/>
          </p:nvSpPr>
          <p:spPr bwMode="auto">
            <a:xfrm>
              <a:off x="1129" y="2932"/>
              <a:ext cx="29" cy="52"/>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8454" name="Group 22"/>
          <p:cNvGrpSpPr>
            <a:grpSpLocks/>
          </p:cNvGrpSpPr>
          <p:nvPr/>
        </p:nvGrpSpPr>
        <p:grpSpPr bwMode="auto">
          <a:xfrm>
            <a:off x="2901950" y="3835400"/>
            <a:ext cx="425450" cy="920750"/>
            <a:chOff x="1828" y="2416"/>
            <a:chExt cx="268" cy="580"/>
          </a:xfrm>
        </p:grpSpPr>
        <p:sp>
          <p:nvSpPr>
            <p:cNvPr id="18448" name="Rectangle 16"/>
            <p:cNvSpPr>
              <a:spLocks noChangeArrowheads="1"/>
            </p:cNvSpPr>
            <p:nvPr/>
          </p:nvSpPr>
          <p:spPr bwMode="auto">
            <a:xfrm>
              <a:off x="1828" y="2416"/>
              <a:ext cx="268" cy="580"/>
            </a:xfrm>
            <a:prstGeom prst="rect">
              <a:avLst/>
            </a:prstGeom>
            <a:solidFill>
              <a:schemeClr val="accent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9" name="Rectangle 17"/>
            <p:cNvSpPr>
              <a:spLocks noChangeArrowheads="1"/>
            </p:cNvSpPr>
            <p:nvPr/>
          </p:nvSpPr>
          <p:spPr bwMode="auto">
            <a:xfrm>
              <a:off x="1892" y="2534"/>
              <a:ext cx="130" cy="336"/>
            </a:xfrm>
            <a:prstGeom prst="rect">
              <a:avLst/>
            </a:prstGeom>
            <a:solidFill>
              <a:schemeClr val="bg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50" name="Oval 18"/>
            <p:cNvSpPr>
              <a:spLocks noChangeArrowheads="1"/>
            </p:cNvSpPr>
            <p:nvPr/>
          </p:nvSpPr>
          <p:spPr bwMode="auto">
            <a:xfrm>
              <a:off x="2049" y="2450"/>
              <a:ext cx="29" cy="76"/>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51" name="Oval 19"/>
            <p:cNvSpPr>
              <a:spLocks noChangeArrowheads="1"/>
            </p:cNvSpPr>
            <p:nvPr/>
          </p:nvSpPr>
          <p:spPr bwMode="auto">
            <a:xfrm>
              <a:off x="2058" y="2886"/>
              <a:ext cx="29" cy="76"/>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52" name="Oval 20"/>
            <p:cNvSpPr>
              <a:spLocks noChangeArrowheads="1"/>
            </p:cNvSpPr>
            <p:nvPr/>
          </p:nvSpPr>
          <p:spPr bwMode="auto">
            <a:xfrm>
              <a:off x="1837" y="2450"/>
              <a:ext cx="29" cy="76"/>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53" name="Oval 21"/>
            <p:cNvSpPr>
              <a:spLocks noChangeArrowheads="1"/>
            </p:cNvSpPr>
            <p:nvPr/>
          </p:nvSpPr>
          <p:spPr bwMode="auto">
            <a:xfrm>
              <a:off x="1837" y="2903"/>
              <a:ext cx="29" cy="76"/>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8461" name="Group 29"/>
          <p:cNvGrpSpPr>
            <a:grpSpLocks/>
          </p:cNvGrpSpPr>
          <p:nvPr/>
        </p:nvGrpSpPr>
        <p:grpSpPr bwMode="auto">
          <a:xfrm>
            <a:off x="3854450" y="2406650"/>
            <a:ext cx="425450" cy="920750"/>
            <a:chOff x="2428" y="1516"/>
            <a:chExt cx="268" cy="580"/>
          </a:xfrm>
        </p:grpSpPr>
        <p:sp>
          <p:nvSpPr>
            <p:cNvPr id="18455" name="Rectangle 23"/>
            <p:cNvSpPr>
              <a:spLocks noChangeArrowheads="1"/>
            </p:cNvSpPr>
            <p:nvPr/>
          </p:nvSpPr>
          <p:spPr bwMode="auto">
            <a:xfrm>
              <a:off x="2428" y="1516"/>
              <a:ext cx="268" cy="580"/>
            </a:xfrm>
            <a:prstGeom prst="rect">
              <a:avLst/>
            </a:prstGeom>
            <a:solidFill>
              <a:schemeClr val="accent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56" name="Rectangle 24"/>
            <p:cNvSpPr>
              <a:spLocks noChangeArrowheads="1"/>
            </p:cNvSpPr>
            <p:nvPr/>
          </p:nvSpPr>
          <p:spPr bwMode="auto">
            <a:xfrm>
              <a:off x="2492" y="1634"/>
              <a:ext cx="130" cy="336"/>
            </a:xfrm>
            <a:prstGeom prst="rect">
              <a:avLst/>
            </a:prstGeom>
            <a:solidFill>
              <a:schemeClr val="bg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57" name="Oval 25"/>
            <p:cNvSpPr>
              <a:spLocks noChangeArrowheads="1"/>
            </p:cNvSpPr>
            <p:nvPr/>
          </p:nvSpPr>
          <p:spPr bwMode="auto">
            <a:xfrm>
              <a:off x="2649" y="1550"/>
              <a:ext cx="29" cy="76"/>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58" name="Oval 26"/>
            <p:cNvSpPr>
              <a:spLocks noChangeArrowheads="1"/>
            </p:cNvSpPr>
            <p:nvPr/>
          </p:nvSpPr>
          <p:spPr bwMode="auto">
            <a:xfrm>
              <a:off x="2658" y="1986"/>
              <a:ext cx="29" cy="76"/>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59" name="Oval 27"/>
            <p:cNvSpPr>
              <a:spLocks noChangeArrowheads="1"/>
            </p:cNvSpPr>
            <p:nvPr/>
          </p:nvSpPr>
          <p:spPr bwMode="auto">
            <a:xfrm>
              <a:off x="2437" y="1550"/>
              <a:ext cx="29" cy="76"/>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60" name="Oval 28"/>
            <p:cNvSpPr>
              <a:spLocks noChangeArrowheads="1"/>
            </p:cNvSpPr>
            <p:nvPr/>
          </p:nvSpPr>
          <p:spPr bwMode="auto">
            <a:xfrm>
              <a:off x="2437" y="2003"/>
              <a:ext cx="29" cy="76"/>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8468" name="Group 36"/>
          <p:cNvGrpSpPr>
            <a:grpSpLocks/>
          </p:cNvGrpSpPr>
          <p:nvPr/>
        </p:nvGrpSpPr>
        <p:grpSpPr bwMode="auto">
          <a:xfrm>
            <a:off x="4387850" y="2406650"/>
            <a:ext cx="425450" cy="920750"/>
            <a:chOff x="2764" y="1516"/>
            <a:chExt cx="268" cy="580"/>
          </a:xfrm>
        </p:grpSpPr>
        <p:sp>
          <p:nvSpPr>
            <p:cNvPr id="18462" name="Rectangle 30"/>
            <p:cNvSpPr>
              <a:spLocks noChangeArrowheads="1"/>
            </p:cNvSpPr>
            <p:nvPr/>
          </p:nvSpPr>
          <p:spPr bwMode="auto">
            <a:xfrm>
              <a:off x="2764" y="1516"/>
              <a:ext cx="268" cy="580"/>
            </a:xfrm>
            <a:prstGeom prst="rect">
              <a:avLst/>
            </a:prstGeom>
            <a:solidFill>
              <a:schemeClr val="accent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63" name="Rectangle 31"/>
            <p:cNvSpPr>
              <a:spLocks noChangeArrowheads="1"/>
            </p:cNvSpPr>
            <p:nvPr/>
          </p:nvSpPr>
          <p:spPr bwMode="auto">
            <a:xfrm>
              <a:off x="2828" y="1634"/>
              <a:ext cx="130" cy="336"/>
            </a:xfrm>
            <a:prstGeom prst="rect">
              <a:avLst/>
            </a:prstGeom>
            <a:solidFill>
              <a:schemeClr val="bg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64" name="Oval 32"/>
            <p:cNvSpPr>
              <a:spLocks noChangeArrowheads="1"/>
            </p:cNvSpPr>
            <p:nvPr/>
          </p:nvSpPr>
          <p:spPr bwMode="auto">
            <a:xfrm>
              <a:off x="2985" y="1550"/>
              <a:ext cx="29" cy="76"/>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65" name="Oval 33"/>
            <p:cNvSpPr>
              <a:spLocks noChangeArrowheads="1"/>
            </p:cNvSpPr>
            <p:nvPr/>
          </p:nvSpPr>
          <p:spPr bwMode="auto">
            <a:xfrm>
              <a:off x="2994" y="1986"/>
              <a:ext cx="29" cy="76"/>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66" name="Oval 34"/>
            <p:cNvSpPr>
              <a:spLocks noChangeArrowheads="1"/>
            </p:cNvSpPr>
            <p:nvPr/>
          </p:nvSpPr>
          <p:spPr bwMode="auto">
            <a:xfrm>
              <a:off x="2773" y="1550"/>
              <a:ext cx="29" cy="76"/>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67" name="Oval 35"/>
            <p:cNvSpPr>
              <a:spLocks noChangeArrowheads="1"/>
            </p:cNvSpPr>
            <p:nvPr/>
          </p:nvSpPr>
          <p:spPr bwMode="auto">
            <a:xfrm>
              <a:off x="2773" y="2003"/>
              <a:ext cx="29" cy="76"/>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8475" name="Group 43"/>
          <p:cNvGrpSpPr>
            <a:grpSpLocks/>
          </p:cNvGrpSpPr>
          <p:nvPr/>
        </p:nvGrpSpPr>
        <p:grpSpPr bwMode="auto">
          <a:xfrm>
            <a:off x="6235700" y="2406650"/>
            <a:ext cx="425450" cy="920750"/>
            <a:chOff x="3928" y="1516"/>
            <a:chExt cx="268" cy="580"/>
          </a:xfrm>
        </p:grpSpPr>
        <p:sp>
          <p:nvSpPr>
            <p:cNvPr id="18469" name="Rectangle 37"/>
            <p:cNvSpPr>
              <a:spLocks noChangeArrowheads="1"/>
            </p:cNvSpPr>
            <p:nvPr/>
          </p:nvSpPr>
          <p:spPr bwMode="auto">
            <a:xfrm>
              <a:off x="3928" y="1516"/>
              <a:ext cx="268" cy="580"/>
            </a:xfrm>
            <a:prstGeom prst="rect">
              <a:avLst/>
            </a:prstGeom>
            <a:solidFill>
              <a:schemeClr val="accent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70" name="Rectangle 38"/>
            <p:cNvSpPr>
              <a:spLocks noChangeArrowheads="1"/>
            </p:cNvSpPr>
            <p:nvPr/>
          </p:nvSpPr>
          <p:spPr bwMode="auto">
            <a:xfrm>
              <a:off x="3992" y="1634"/>
              <a:ext cx="130" cy="336"/>
            </a:xfrm>
            <a:prstGeom prst="rect">
              <a:avLst/>
            </a:prstGeom>
            <a:solidFill>
              <a:schemeClr val="bg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71" name="Oval 39"/>
            <p:cNvSpPr>
              <a:spLocks noChangeArrowheads="1"/>
            </p:cNvSpPr>
            <p:nvPr/>
          </p:nvSpPr>
          <p:spPr bwMode="auto">
            <a:xfrm>
              <a:off x="4149" y="1550"/>
              <a:ext cx="29" cy="76"/>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72" name="Oval 40"/>
            <p:cNvSpPr>
              <a:spLocks noChangeArrowheads="1"/>
            </p:cNvSpPr>
            <p:nvPr/>
          </p:nvSpPr>
          <p:spPr bwMode="auto">
            <a:xfrm>
              <a:off x="4158" y="1986"/>
              <a:ext cx="29" cy="76"/>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73" name="Oval 41"/>
            <p:cNvSpPr>
              <a:spLocks noChangeArrowheads="1"/>
            </p:cNvSpPr>
            <p:nvPr/>
          </p:nvSpPr>
          <p:spPr bwMode="auto">
            <a:xfrm>
              <a:off x="3937" y="1550"/>
              <a:ext cx="29" cy="76"/>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74" name="Oval 42"/>
            <p:cNvSpPr>
              <a:spLocks noChangeArrowheads="1"/>
            </p:cNvSpPr>
            <p:nvPr/>
          </p:nvSpPr>
          <p:spPr bwMode="auto">
            <a:xfrm>
              <a:off x="3937" y="2003"/>
              <a:ext cx="29" cy="76"/>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8480" name="Group 48"/>
          <p:cNvGrpSpPr>
            <a:grpSpLocks/>
          </p:cNvGrpSpPr>
          <p:nvPr/>
        </p:nvGrpSpPr>
        <p:grpSpPr bwMode="auto">
          <a:xfrm>
            <a:off x="4959350" y="2863850"/>
            <a:ext cx="863600" cy="25400"/>
            <a:chOff x="3124" y="1804"/>
            <a:chExt cx="544" cy="16"/>
          </a:xfrm>
        </p:grpSpPr>
        <p:sp>
          <p:nvSpPr>
            <p:cNvPr id="18476" name="Oval 44"/>
            <p:cNvSpPr>
              <a:spLocks noChangeArrowheads="1"/>
            </p:cNvSpPr>
            <p:nvPr/>
          </p:nvSpPr>
          <p:spPr bwMode="auto">
            <a:xfrm>
              <a:off x="3124" y="1804"/>
              <a:ext cx="40" cy="16"/>
            </a:xfrm>
            <a:prstGeom prst="ellipse">
              <a:avLst/>
            </a:prstGeom>
            <a:solidFill>
              <a:schemeClr val="accent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77" name="Oval 45"/>
            <p:cNvSpPr>
              <a:spLocks noChangeArrowheads="1"/>
            </p:cNvSpPr>
            <p:nvPr/>
          </p:nvSpPr>
          <p:spPr bwMode="auto">
            <a:xfrm>
              <a:off x="3268" y="1804"/>
              <a:ext cx="40" cy="16"/>
            </a:xfrm>
            <a:prstGeom prst="ellipse">
              <a:avLst/>
            </a:prstGeom>
            <a:solidFill>
              <a:schemeClr val="accent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78" name="Oval 46"/>
            <p:cNvSpPr>
              <a:spLocks noChangeArrowheads="1"/>
            </p:cNvSpPr>
            <p:nvPr/>
          </p:nvSpPr>
          <p:spPr bwMode="auto">
            <a:xfrm>
              <a:off x="3448" y="1804"/>
              <a:ext cx="40" cy="16"/>
            </a:xfrm>
            <a:prstGeom prst="ellipse">
              <a:avLst/>
            </a:prstGeom>
            <a:solidFill>
              <a:schemeClr val="accent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79" name="Oval 47"/>
            <p:cNvSpPr>
              <a:spLocks noChangeArrowheads="1"/>
            </p:cNvSpPr>
            <p:nvPr/>
          </p:nvSpPr>
          <p:spPr bwMode="auto">
            <a:xfrm>
              <a:off x="3628" y="1804"/>
              <a:ext cx="40" cy="16"/>
            </a:xfrm>
            <a:prstGeom prst="ellipse">
              <a:avLst/>
            </a:prstGeom>
            <a:solidFill>
              <a:schemeClr val="accent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8481" name="Rectangle 49"/>
          <p:cNvSpPr>
            <a:spLocks noChangeArrowheads="1"/>
          </p:cNvSpPr>
          <p:nvPr/>
        </p:nvSpPr>
        <p:spPr bwMode="auto">
          <a:xfrm>
            <a:off x="3797300" y="2235200"/>
            <a:ext cx="2959100" cy="1225550"/>
          </a:xfrm>
          <a:prstGeom prst="rect">
            <a:avLst/>
          </a:prstGeom>
          <a:noFill/>
          <a:ln w="12700">
            <a:solidFill>
              <a:schemeClr val="bg2"/>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82" name="Rectangle 50"/>
          <p:cNvSpPr>
            <a:spLocks noChangeArrowheads="1"/>
          </p:cNvSpPr>
          <p:nvPr/>
        </p:nvSpPr>
        <p:spPr bwMode="auto">
          <a:xfrm>
            <a:off x="4270375" y="1774825"/>
            <a:ext cx="203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r>
              <a:rPr lang="en-US" sz="2400" dirty="0">
                <a:solidFill>
                  <a:schemeClr val="bg1"/>
                </a:solidFill>
                <a:latin typeface="Times New Roman" pitchFamily="18" charset="0"/>
              </a:rPr>
              <a:t>Multiprocessor</a:t>
            </a:r>
          </a:p>
        </p:txBody>
      </p:sp>
      <p:sp>
        <p:nvSpPr>
          <p:cNvPr id="18483" name="Rectangle 51"/>
          <p:cNvSpPr>
            <a:spLocks noChangeArrowheads="1"/>
          </p:cNvSpPr>
          <p:nvPr/>
        </p:nvSpPr>
        <p:spPr bwMode="auto">
          <a:xfrm>
            <a:off x="1704975" y="3317875"/>
            <a:ext cx="180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r>
              <a:rPr lang="en-US" sz="2400" dirty="0">
                <a:solidFill>
                  <a:schemeClr val="bg1"/>
                </a:solidFill>
                <a:latin typeface="Times New Roman" pitchFamily="18" charset="0"/>
              </a:rPr>
              <a:t>Uniprocessor</a:t>
            </a:r>
          </a:p>
        </p:txBody>
      </p:sp>
    </p:spTree>
    <p:extLst>
      <p:ext uri="{BB962C8B-B14F-4D97-AF65-F5344CB8AC3E}">
        <p14:creationId xmlns:p14="http://schemas.microsoft.com/office/powerpoint/2010/main" val="2596505514"/>
      </p:ext>
    </p:extLst>
  </p:cSld>
  <p:clrMapOvr>
    <a:masterClrMapping/>
  </p:clrMapOvr>
  <p:transition spd="slow"/>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dge">
  <a:themeElements>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质朴">
  <a:themeElements>
    <a:clrScheme name="质朴">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质朴">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质朴">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gsrcPresentationTemplate 4">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fontScheme name="gsrcPresentationTemplate">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TC104033925[[fn=水滴]]</Template>
  <TotalTime>5267</TotalTime>
  <Words>3785</Words>
  <Application>Microsoft Office PowerPoint</Application>
  <PresentationFormat>全屏显示(4:3)</PresentationFormat>
  <Paragraphs>557</Paragraphs>
  <Slides>62</Slides>
  <Notes>29</Notes>
  <HiddenSlides>1</HiddenSlides>
  <MMClips>0</MMClips>
  <ScaleCrop>false</ScaleCrop>
  <HeadingPairs>
    <vt:vector size="8" baseType="variant">
      <vt:variant>
        <vt:lpstr>已用的字体</vt:lpstr>
      </vt:variant>
      <vt:variant>
        <vt:i4>23</vt:i4>
      </vt:variant>
      <vt:variant>
        <vt:lpstr>主题</vt:lpstr>
      </vt:variant>
      <vt:variant>
        <vt:i4>2</vt:i4>
      </vt:variant>
      <vt:variant>
        <vt:lpstr>嵌入 OLE 服务器</vt:lpstr>
      </vt:variant>
      <vt:variant>
        <vt:i4>5</vt:i4>
      </vt:variant>
      <vt:variant>
        <vt:lpstr>幻灯片标题</vt:lpstr>
      </vt:variant>
      <vt:variant>
        <vt:i4>62</vt:i4>
      </vt:variant>
    </vt:vector>
  </HeadingPairs>
  <TitlesOfParts>
    <vt:vector size="92" baseType="lpstr">
      <vt:lpstr>Arial Unicode MS</vt:lpstr>
      <vt:lpstr>Gulim</vt:lpstr>
      <vt:lpstr>Heiti SC Light</vt:lpstr>
      <vt:lpstr>PingFang SC</vt:lpstr>
      <vt:lpstr>黑体</vt:lpstr>
      <vt:lpstr>宋体</vt:lpstr>
      <vt:lpstr>微软雅黑</vt:lpstr>
      <vt:lpstr>微软雅黑</vt:lpstr>
      <vt:lpstr>Arial</vt:lpstr>
      <vt:lpstr>Arial Black</vt:lpstr>
      <vt:lpstr>Bookman Old Style</vt:lpstr>
      <vt:lpstr>Calibri</vt:lpstr>
      <vt:lpstr>Cambria</vt:lpstr>
      <vt:lpstr>Comic Sans MS</vt:lpstr>
      <vt:lpstr>Garamond</vt:lpstr>
      <vt:lpstr>Gill Sans MT</vt:lpstr>
      <vt:lpstr>Impact</vt:lpstr>
      <vt:lpstr>Tahoma</vt:lpstr>
      <vt:lpstr>Times</vt:lpstr>
      <vt:lpstr>Times New Roman</vt:lpstr>
      <vt:lpstr>Verdana</vt:lpstr>
      <vt:lpstr>Wingdings</vt:lpstr>
      <vt:lpstr>Wingdings 3</vt:lpstr>
      <vt:lpstr>Edge</vt:lpstr>
      <vt:lpstr>质朴</vt:lpstr>
      <vt:lpstr>Microsoft ClipArt Gallery</vt:lpstr>
      <vt:lpstr>Bitmap Image</vt:lpstr>
      <vt:lpstr>Photo Editor Photo</vt:lpstr>
      <vt:lpstr>Image</vt:lpstr>
      <vt:lpstr>Visio</vt:lpstr>
      <vt:lpstr>并行程序设计 Parallel Programming </vt:lpstr>
      <vt:lpstr>什么是并行Parallelism</vt:lpstr>
      <vt:lpstr>什么是并行程序设计？</vt:lpstr>
      <vt:lpstr>并行实现方法</vt:lpstr>
      <vt:lpstr>Why</vt:lpstr>
      <vt:lpstr>摩尔定律</vt:lpstr>
      <vt:lpstr>PowerPoint 演示文稿</vt:lpstr>
      <vt:lpstr>Human Architecture! Growth Performance</vt:lpstr>
      <vt:lpstr>Computational Power Improvement 计算能力提高</vt:lpstr>
      <vt:lpstr>众核处理器已经成为处理器发展的主流趋势</vt:lpstr>
      <vt:lpstr>Tilera的TILE-Gx100 100核 (June 2011)</vt:lpstr>
      <vt:lpstr>Specs</vt:lpstr>
      <vt:lpstr>CPU+MIC架构</vt:lpstr>
      <vt:lpstr>CPU+MIC架构</vt:lpstr>
      <vt:lpstr>ARM处理器进入服务器领域-ARM V8 ARCH</vt:lpstr>
      <vt:lpstr>RISC-V</vt:lpstr>
      <vt:lpstr>其它新型处理器</vt:lpstr>
      <vt:lpstr>GPU Architecture</vt:lpstr>
      <vt:lpstr>The Gap Between CPU and GPU</vt:lpstr>
      <vt:lpstr>PowerPoint 演示文稿</vt:lpstr>
      <vt:lpstr>FPGA</vt:lpstr>
      <vt:lpstr>PowerPoint 演示文稿</vt:lpstr>
      <vt:lpstr>PowerPoint 演示文稿</vt:lpstr>
      <vt:lpstr>适应AI</vt:lpstr>
      <vt:lpstr>Application Specific Integrated Circuits (ASIC)</vt:lpstr>
      <vt:lpstr>FPGA vs. Standard Cell ASIC</vt:lpstr>
      <vt:lpstr>Commodity computer systems</vt:lpstr>
      <vt:lpstr>Top500</vt:lpstr>
      <vt:lpstr>内存容量飞快增长</vt:lpstr>
      <vt:lpstr>DRAM发展趋势</vt:lpstr>
      <vt:lpstr>内存容量与速度分化</vt:lpstr>
      <vt:lpstr>“The Memory Gap”</vt:lpstr>
      <vt:lpstr>存储层次</vt:lpstr>
      <vt:lpstr>磁盘趋势</vt:lpstr>
      <vt:lpstr>PowerPoint 演示文稿</vt:lpstr>
      <vt:lpstr>PowerPoint 演示文稿</vt:lpstr>
      <vt:lpstr>Drivers of Parallel Computing – 应用需求</vt:lpstr>
      <vt:lpstr>Breakthrough Science at the Exascale will combine simulation and data analysis</vt:lpstr>
      <vt:lpstr>全球气候暖化</vt:lpstr>
      <vt:lpstr>PowerPoint 演示文稿</vt:lpstr>
      <vt:lpstr>气候模型</vt:lpstr>
      <vt:lpstr>PowerPoint 演示文稿</vt:lpstr>
      <vt:lpstr>Three-Layer Nested Domain</vt:lpstr>
      <vt:lpstr>Three-Layer Nested Domain</vt:lpstr>
      <vt:lpstr>Three-Layer Nested Domain</vt:lpstr>
      <vt:lpstr>高能物理</vt:lpstr>
      <vt:lpstr>国家需求-高性能计算地位 </vt:lpstr>
      <vt:lpstr>我国超级计算机技术水平开始处于世界前列</vt:lpstr>
      <vt:lpstr>PowerPoint 演示文稿</vt:lpstr>
      <vt:lpstr>天河二号</vt:lpstr>
      <vt:lpstr>并行程序设计可发挥计算机效能</vt:lpstr>
      <vt:lpstr>挑战一：新时代新需求</vt:lpstr>
      <vt:lpstr>没有信息化就没有现代化</vt:lpstr>
      <vt:lpstr>挑战二：适应新型体系结构的软件</vt:lpstr>
      <vt:lpstr>挑战三：国内缺乏核心软件系统</vt:lpstr>
      <vt:lpstr>PowerPoint 演示文稿</vt:lpstr>
      <vt:lpstr>大数据存储系统</vt:lpstr>
      <vt:lpstr>Evolution of Computer Performance/Cost</vt:lpstr>
      <vt:lpstr>授课计划</vt:lpstr>
      <vt:lpstr>考核要求</vt:lpstr>
      <vt:lpstr>参考书目</vt:lpstr>
      <vt:lpstr>注意事项</vt:lpstr>
    </vt:vector>
  </TitlesOfParts>
  <Company>Guilddesign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Sung Ha, Park</dc:creator>
  <cp:lastModifiedBy>楷文 袁</cp:lastModifiedBy>
  <cp:revision>190</cp:revision>
  <dcterms:created xsi:type="dcterms:W3CDTF">2004-08-26T06:30:40Z</dcterms:created>
  <dcterms:modified xsi:type="dcterms:W3CDTF">2019-12-29T15:43:39Z</dcterms:modified>
</cp:coreProperties>
</file>